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258" r:id="rId2"/>
    <p:sldId id="569" r:id="rId3"/>
    <p:sldId id="273" r:id="rId4"/>
    <p:sldId id="658" r:id="rId5"/>
    <p:sldId id="562" r:id="rId6"/>
    <p:sldId id="567" r:id="rId7"/>
    <p:sldId id="667" r:id="rId8"/>
    <p:sldId id="663" r:id="rId9"/>
    <p:sldId id="665" r:id="rId10"/>
    <p:sldId id="664" r:id="rId11"/>
    <p:sldId id="672" r:id="rId12"/>
    <p:sldId id="668" r:id="rId13"/>
    <p:sldId id="676" r:id="rId14"/>
    <p:sldId id="670" r:id="rId15"/>
    <p:sldId id="662" r:id="rId16"/>
    <p:sldId id="673" r:id="rId17"/>
    <p:sldId id="580" r:id="rId18"/>
    <p:sldId id="660" r:id="rId19"/>
    <p:sldId id="581" r:id="rId20"/>
    <p:sldId id="675" r:id="rId21"/>
    <p:sldId id="674"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3754"/>
    <a:srgbClr val="344847"/>
    <a:srgbClr val="FFFFFF"/>
    <a:srgbClr val="3EC2AC"/>
    <a:srgbClr val="7F7F80"/>
    <a:srgbClr val="666699"/>
    <a:srgbClr val="69696A"/>
    <a:srgbClr val="73531D"/>
    <a:srgbClr val="315470"/>
    <a:srgbClr val="DEE5E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9887F-78DF-4F6F-A26C-230767790C0F}" v="97" dt="2024-02-15T17:34:02.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1" autoAdjust="0"/>
    <p:restoredTop sz="94670" autoAdjust="0"/>
  </p:normalViewPr>
  <p:slideViewPr>
    <p:cSldViewPr snapToGrid="0" showGuides="1">
      <p:cViewPr varScale="1">
        <p:scale>
          <a:sx n="127" d="100"/>
          <a:sy n="127" d="100"/>
        </p:scale>
        <p:origin x="80" y="204"/>
      </p:cViewPr>
      <p:guideLst>
        <p:guide orient="horz" pos="1620"/>
        <p:guide pos="2880"/>
      </p:guideLst>
    </p:cSldViewPr>
  </p:slideViewPr>
  <p:notesTextViewPr>
    <p:cViewPr>
      <p:scale>
        <a:sx n="1" d="1"/>
        <a:sy n="1" d="1"/>
      </p:scale>
      <p:origin x="0" y="0"/>
    </p:cViewPr>
  </p:notesTextViewPr>
  <p:sorterViewPr>
    <p:cViewPr>
      <p:scale>
        <a:sx n="200" d="100"/>
        <a:sy n="200" d="100"/>
      </p:scale>
      <p:origin x="0" y="-18048"/>
    </p:cViewPr>
  </p:sorterViewPr>
  <p:notesViewPr>
    <p:cSldViewPr snapToGrid="0" showGuides="1">
      <p:cViewPr varScale="1">
        <p:scale>
          <a:sx n="55" d="100"/>
          <a:sy n="55" d="100"/>
        </p:scale>
        <p:origin x="2050"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ie Citro" userId="42872c0cc88a5a9f" providerId="LiveId" clId="{B959887F-78DF-4F6F-A26C-230767790C0F}"/>
    <pc:docChg chg="undo custSel addSld modSld">
      <pc:chgData name="Connie Citro" userId="42872c0cc88a5a9f" providerId="LiveId" clId="{B959887F-78DF-4F6F-A26C-230767790C0F}" dt="2024-02-20T17:44:46.120" v="2000" actId="20577"/>
      <pc:docMkLst>
        <pc:docMk/>
      </pc:docMkLst>
      <pc:sldChg chg="modSp mod">
        <pc:chgData name="Connie Citro" userId="42872c0cc88a5a9f" providerId="LiveId" clId="{B959887F-78DF-4F6F-A26C-230767790C0F}" dt="2024-02-02T01:27:16.740" v="11" actId="6549"/>
        <pc:sldMkLst>
          <pc:docMk/>
          <pc:sldMk cId="752233591" sldId="581"/>
        </pc:sldMkLst>
        <pc:spChg chg="mod">
          <ac:chgData name="Connie Citro" userId="42872c0cc88a5a9f" providerId="LiveId" clId="{B959887F-78DF-4F6F-A26C-230767790C0F}" dt="2024-02-02T01:27:16.740" v="11" actId="6549"/>
          <ac:spMkLst>
            <pc:docMk/>
            <pc:sldMk cId="752233591" sldId="581"/>
            <ac:spMk id="5" creationId="{CBCC935D-6323-4663-9890-923FD99046F5}"/>
          </ac:spMkLst>
        </pc:spChg>
      </pc:sldChg>
      <pc:sldChg chg="modSp mod">
        <pc:chgData name="Connie Citro" userId="42872c0cc88a5a9f" providerId="LiveId" clId="{B959887F-78DF-4F6F-A26C-230767790C0F}" dt="2024-02-20T17:40:40.754" v="1970" actId="20577"/>
        <pc:sldMkLst>
          <pc:docMk/>
          <pc:sldMk cId="2008310257" sldId="663"/>
        </pc:sldMkLst>
        <pc:spChg chg="mod">
          <ac:chgData name="Connie Citro" userId="42872c0cc88a5a9f" providerId="LiveId" clId="{B959887F-78DF-4F6F-A26C-230767790C0F}" dt="2024-02-20T17:40:40.754" v="1970" actId="20577"/>
          <ac:spMkLst>
            <pc:docMk/>
            <pc:sldMk cId="2008310257" sldId="663"/>
            <ac:spMk id="11" creationId="{3210CDFE-F4C2-49DA-9BBD-0891FE42F678}"/>
          </ac:spMkLst>
        </pc:spChg>
        <pc:graphicFrameChg chg="mod">
          <ac:chgData name="Connie Citro" userId="42872c0cc88a5a9f" providerId="LiveId" clId="{B959887F-78DF-4F6F-A26C-230767790C0F}" dt="2024-02-18T18:43:25.133" v="1888" actId="1076"/>
          <ac:graphicFrameMkLst>
            <pc:docMk/>
            <pc:sldMk cId="2008310257" sldId="663"/>
            <ac:graphicFrameMk id="5" creationId="{8C07B266-3C70-4774-BEE5-8616DC86227B}"/>
          </ac:graphicFrameMkLst>
        </pc:graphicFrameChg>
      </pc:sldChg>
      <pc:sldChg chg="modSp mod">
        <pc:chgData name="Connie Citro" userId="42872c0cc88a5a9f" providerId="LiveId" clId="{B959887F-78DF-4F6F-A26C-230767790C0F}" dt="2024-02-18T18:44:18.147" v="1889" actId="255"/>
        <pc:sldMkLst>
          <pc:docMk/>
          <pc:sldMk cId="3555605630" sldId="664"/>
        </pc:sldMkLst>
        <pc:spChg chg="mod">
          <ac:chgData name="Connie Citro" userId="42872c0cc88a5a9f" providerId="LiveId" clId="{B959887F-78DF-4F6F-A26C-230767790C0F}" dt="2024-02-18T18:44:18.147" v="1889" actId="255"/>
          <ac:spMkLst>
            <pc:docMk/>
            <pc:sldMk cId="3555605630" sldId="664"/>
            <ac:spMk id="11" creationId="{3210CDFE-F4C2-49DA-9BBD-0891FE42F678}"/>
          </ac:spMkLst>
        </pc:spChg>
        <pc:graphicFrameChg chg="mod">
          <ac:chgData name="Connie Citro" userId="42872c0cc88a5a9f" providerId="LiveId" clId="{B959887F-78DF-4F6F-A26C-230767790C0F}" dt="2024-02-15T19:50:10.874" v="1769" actId="692"/>
          <ac:graphicFrameMkLst>
            <pc:docMk/>
            <pc:sldMk cId="3555605630" sldId="664"/>
            <ac:graphicFrameMk id="7" creationId="{E1F7C1BA-B1CA-4FA4-0A6C-660F3187C622}"/>
          </ac:graphicFrameMkLst>
        </pc:graphicFrameChg>
      </pc:sldChg>
      <pc:sldChg chg="modSp mod">
        <pc:chgData name="Connie Citro" userId="42872c0cc88a5a9f" providerId="LiveId" clId="{B959887F-78DF-4F6F-A26C-230767790C0F}" dt="2024-02-15T19:55:18.716" v="1824" actId="1076"/>
        <pc:sldMkLst>
          <pc:docMk/>
          <pc:sldMk cId="1755372096" sldId="665"/>
        </pc:sldMkLst>
        <pc:spChg chg="mod">
          <ac:chgData name="Connie Citro" userId="42872c0cc88a5a9f" providerId="LiveId" clId="{B959887F-78DF-4F6F-A26C-230767790C0F}" dt="2024-02-15T19:55:05.154" v="1823" actId="6549"/>
          <ac:spMkLst>
            <pc:docMk/>
            <pc:sldMk cId="1755372096" sldId="665"/>
            <ac:spMk id="7" creationId="{E45D875D-0582-AFC3-CC32-240B927197BE}"/>
          </ac:spMkLst>
        </pc:spChg>
        <pc:graphicFrameChg chg="mod">
          <ac:chgData name="Connie Citro" userId="42872c0cc88a5a9f" providerId="LiveId" clId="{B959887F-78DF-4F6F-A26C-230767790C0F}" dt="2024-02-15T19:55:18.716" v="1824" actId="1076"/>
          <ac:graphicFrameMkLst>
            <pc:docMk/>
            <pc:sldMk cId="1755372096" sldId="665"/>
            <ac:graphicFrameMk id="5" creationId="{C1B5CD65-182F-70FC-7E92-75464D3AFA71}"/>
          </ac:graphicFrameMkLst>
        </pc:graphicFrameChg>
      </pc:sldChg>
      <pc:sldChg chg="modSp mod">
        <pc:chgData name="Connie Citro" userId="42872c0cc88a5a9f" providerId="LiveId" clId="{B959887F-78DF-4F6F-A26C-230767790C0F}" dt="2024-02-20T17:39:31.543" v="1963" actId="20577"/>
        <pc:sldMkLst>
          <pc:docMk/>
          <pc:sldMk cId="4198049436" sldId="667"/>
        </pc:sldMkLst>
        <pc:spChg chg="mod">
          <ac:chgData name="Connie Citro" userId="42872c0cc88a5a9f" providerId="LiveId" clId="{B959887F-78DF-4F6F-A26C-230767790C0F}" dt="2024-02-20T17:39:31.543" v="1963" actId="20577"/>
          <ac:spMkLst>
            <pc:docMk/>
            <pc:sldMk cId="4198049436" sldId="667"/>
            <ac:spMk id="7" creationId="{E45D875D-0582-AFC3-CC32-240B927197BE}"/>
          </ac:spMkLst>
        </pc:spChg>
      </pc:sldChg>
      <pc:sldChg chg="modSp mod">
        <pc:chgData name="Connie Citro" userId="42872c0cc88a5a9f" providerId="LiveId" clId="{B959887F-78DF-4F6F-A26C-230767790C0F}" dt="2024-02-15T19:56:10.232" v="1828" actId="14100"/>
        <pc:sldMkLst>
          <pc:docMk/>
          <pc:sldMk cId="3454516665" sldId="668"/>
        </pc:sldMkLst>
        <pc:graphicFrameChg chg="mod">
          <ac:chgData name="Connie Citro" userId="42872c0cc88a5a9f" providerId="LiveId" clId="{B959887F-78DF-4F6F-A26C-230767790C0F}" dt="2024-02-15T19:56:10.232" v="1828" actId="14100"/>
          <ac:graphicFrameMkLst>
            <pc:docMk/>
            <pc:sldMk cId="3454516665" sldId="668"/>
            <ac:graphicFrameMk id="5" creationId="{08103F82-B9D9-E0BB-1CD0-25EB207B9BE9}"/>
          </ac:graphicFrameMkLst>
        </pc:graphicFrameChg>
      </pc:sldChg>
      <pc:sldChg chg="modSp mod">
        <pc:chgData name="Connie Citro" userId="42872c0cc88a5a9f" providerId="LiveId" clId="{B959887F-78DF-4F6F-A26C-230767790C0F}" dt="2024-02-15T20:01:53.655" v="1842" actId="27918"/>
        <pc:sldMkLst>
          <pc:docMk/>
          <pc:sldMk cId="3863856978" sldId="670"/>
        </pc:sldMkLst>
        <pc:graphicFrameChg chg="mod">
          <ac:chgData name="Connie Citro" userId="42872c0cc88a5a9f" providerId="LiveId" clId="{B959887F-78DF-4F6F-A26C-230767790C0F}" dt="2024-02-15T20:01:52.647" v="1841" actId="1076"/>
          <ac:graphicFrameMkLst>
            <pc:docMk/>
            <pc:sldMk cId="3863856978" sldId="670"/>
            <ac:graphicFrameMk id="6" creationId="{B17E6104-2260-FCF2-CEDC-EBC0978DD479}"/>
          </ac:graphicFrameMkLst>
        </pc:graphicFrameChg>
      </pc:sldChg>
      <pc:sldChg chg="modSp mod">
        <pc:chgData name="Connie Citro" userId="42872c0cc88a5a9f" providerId="LiveId" clId="{B959887F-78DF-4F6F-A26C-230767790C0F}" dt="2024-02-15T19:55:55.717" v="1827" actId="14100"/>
        <pc:sldMkLst>
          <pc:docMk/>
          <pc:sldMk cId="882608195" sldId="672"/>
        </pc:sldMkLst>
        <pc:graphicFrameChg chg="mod">
          <ac:chgData name="Connie Citro" userId="42872c0cc88a5a9f" providerId="LiveId" clId="{B959887F-78DF-4F6F-A26C-230767790C0F}" dt="2024-02-15T19:55:55.717" v="1827" actId="14100"/>
          <ac:graphicFrameMkLst>
            <pc:docMk/>
            <pc:sldMk cId="882608195" sldId="672"/>
            <ac:graphicFrameMk id="5" creationId="{10DF4979-8EC4-40C8-FAE4-F94F6EE0F012}"/>
          </ac:graphicFrameMkLst>
        </pc:graphicFrameChg>
      </pc:sldChg>
      <pc:sldChg chg="modSp mod">
        <pc:chgData name="Connie Citro" userId="42872c0cc88a5a9f" providerId="LiveId" clId="{B959887F-78DF-4F6F-A26C-230767790C0F}" dt="2024-02-02T01:38:32.734" v="1318" actId="1076"/>
        <pc:sldMkLst>
          <pc:docMk/>
          <pc:sldMk cId="1925291782" sldId="673"/>
        </pc:sldMkLst>
        <pc:spChg chg="mod">
          <ac:chgData name="Connie Citro" userId="42872c0cc88a5a9f" providerId="LiveId" clId="{B959887F-78DF-4F6F-A26C-230767790C0F}" dt="2024-02-02T01:38:32.734" v="1318" actId="1076"/>
          <ac:spMkLst>
            <pc:docMk/>
            <pc:sldMk cId="1925291782" sldId="673"/>
            <ac:spMk id="7" creationId="{26DBEDF4-6E5E-946F-92AC-74BA483B8C72}"/>
          </ac:spMkLst>
        </pc:spChg>
      </pc:sldChg>
      <pc:sldChg chg="modSp add mod">
        <pc:chgData name="Connie Citro" userId="42872c0cc88a5a9f" providerId="LiveId" clId="{B959887F-78DF-4F6F-A26C-230767790C0F}" dt="2024-02-20T17:44:46.120" v="2000" actId="20577"/>
        <pc:sldMkLst>
          <pc:docMk/>
          <pc:sldMk cId="1420847612" sldId="675"/>
        </pc:sldMkLst>
        <pc:spChg chg="mod">
          <ac:chgData name="Connie Citro" userId="42872c0cc88a5a9f" providerId="LiveId" clId="{B959887F-78DF-4F6F-A26C-230767790C0F}" dt="2024-02-02T01:28:31.150" v="125" actId="6549"/>
          <ac:spMkLst>
            <pc:docMk/>
            <pc:sldMk cId="1420847612" sldId="675"/>
            <ac:spMk id="4" creationId="{B1193FBE-7EC2-48B2-833B-A6CBED2DF047}"/>
          </ac:spMkLst>
        </pc:spChg>
        <pc:spChg chg="mod">
          <ac:chgData name="Connie Citro" userId="42872c0cc88a5a9f" providerId="LiveId" clId="{B959887F-78DF-4F6F-A26C-230767790C0F}" dt="2024-02-20T17:44:46.120" v="2000" actId="20577"/>
          <ac:spMkLst>
            <pc:docMk/>
            <pc:sldMk cId="1420847612" sldId="675"/>
            <ac:spMk id="5" creationId="{CBCC935D-6323-4663-9890-923FD99046F5}"/>
          </ac:spMkLst>
        </pc:spChg>
      </pc:sldChg>
      <pc:sldChg chg="addSp delSp modSp add mod">
        <pc:chgData name="Connie Citro" userId="42872c0cc88a5a9f" providerId="LiveId" clId="{B959887F-78DF-4F6F-A26C-230767790C0F}" dt="2024-02-15T20:00:31.424" v="1838" actId="207"/>
        <pc:sldMkLst>
          <pc:docMk/>
          <pc:sldMk cId="3693694476" sldId="676"/>
        </pc:sldMkLst>
        <pc:spChg chg="mod">
          <ac:chgData name="Connie Citro" userId="42872c0cc88a5a9f" providerId="LiveId" clId="{B959887F-78DF-4F6F-A26C-230767790C0F}" dt="2024-02-15T17:05:20.713" v="1667" actId="6549"/>
          <ac:spMkLst>
            <pc:docMk/>
            <pc:sldMk cId="3693694476" sldId="676"/>
            <ac:spMk id="4" creationId="{68E6D5E4-DF48-1C58-1C6A-815B42E51F4F}"/>
          </ac:spMkLst>
        </pc:spChg>
        <pc:graphicFrameChg chg="add del mod">
          <ac:chgData name="Connie Citro" userId="42872c0cc88a5a9f" providerId="LiveId" clId="{B959887F-78DF-4F6F-A26C-230767790C0F}" dt="2024-02-15T17:31:16.350" v="1727" actId="478"/>
          <ac:graphicFrameMkLst>
            <pc:docMk/>
            <pc:sldMk cId="3693694476" sldId="676"/>
            <ac:graphicFrameMk id="2" creationId="{0C3A1C6F-FA90-4F75-8ABD-F2E8B7CF23F9}"/>
          </ac:graphicFrameMkLst>
        </pc:graphicFrameChg>
        <pc:graphicFrameChg chg="add mod">
          <ac:chgData name="Connie Citro" userId="42872c0cc88a5a9f" providerId="LiveId" clId="{B959887F-78DF-4F6F-A26C-230767790C0F}" dt="2024-02-15T20:00:31.424" v="1838" actId="207"/>
          <ac:graphicFrameMkLst>
            <pc:docMk/>
            <pc:sldMk cId="3693694476" sldId="676"/>
            <ac:graphicFrameMk id="5" creationId="{0C3A1C6F-FA90-4F75-8ABD-F2E8B7CF23F9}"/>
          </ac:graphicFrameMkLst>
        </pc:graphicFrameChg>
        <pc:graphicFrameChg chg="del">
          <ac:chgData name="Connie Citro" userId="42872c0cc88a5a9f" providerId="LiveId" clId="{B959887F-78DF-4F6F-A26C-230767790C0F}" dt="2024-02-15T17:05:41.255" v="1668" actId="478"/>
          <ac:graphicFrameMkLst>
            <pc:docMk/>
            <pc:sldMk cId="3693694476" sldId="676"/>
            <ac:graphicFrameMk id="5" creationId="{CA810E13-2E69-0BB7-0785-DD710DD8E6E9}"/>
          </ac:graphicFrameMkLst>
        </pc:graphicFrameChg>
      </pc:sldChg>
    </pc:docChg>
  </pc:docChgLst>
  <pc:docChgLst>
    <pc:chgData name="Connie Citro" userId="42872c0cc88a5a9f" providerId="LiveId" clId="{42D7506C-774D-4A26-9AAB-777140F86115}"/>
    <pc:docChg chg="undo custSel addSld delSld modSld sldOrd">
      <pc:chgData name="Connie Citro" userId="42872c0cc88a5a9f" providerId="LiveId" clId="{42D7506C-774D-4A26-9AAB-777140F86115}" dt="2023-12-14T16:43:01.487" v="3461" actId="113"/>
      <pc:docMkLst>
        <pc:docMk/>
      </pc:docMkLst>
      <pc:sldChg chg="modSp mod">
        <pc:chgData name="Connie Citro" userId="42872c0cc88a5a9f" providerId="LiveId" clId="{42D7506C-774D-4A26-9AAB-777140F86115}" dt="2023-11-22T23:55:24.158" v="1455" actId="1036"/>
        <pc:sldMkLst>
          <pc:docMk/>
          <pc:sldMk cId="2215814136" sldId="258"/>
        </pc:sldMkLst>
        <pc:spChg chg="mod">
          <ac:chgData name="Connie Citro" userId="42872c0cc88a5a9f" providerId="LiveId" clId="{42D7506C-774D-4A26-9AAB-777140F86115}" dt="2023-11-22T23:55:15.615" v="1453" actId="255"/>
          <ac:spMkLst>
            <pc:docMk/>
            <pc:sldMk cId="2215814136" sldId="258"/>
            <ac:spMk id="11" creationId="{7D23A860-2CA3-437F-8ACD-FADB1B514578}"/>
          </ac:spMkLst>
        </pc:spChg>
        <pc:picChg chg="mod">
          <ac:chgData name="Connie Citro" userId="42872c0cc88a5a9f" providerId="LiveId" clId="{42D7506C-774D-4A26-9AAB-777140F86115}" dt="2023-11-22T23:55:24.158" v="1455" actId="1036"/>
          <ac:picMkLst>
            <pc:docMk/>
            <pc:sldMk cId="2215814136" sldId="258"/>
            <ac:picMk id="14" creationId="{60CA4D8A-2B6D-46DD-832D-2C8016EBCBE6}"/>
          </ac:picMkLst>
        </pc:picChg>
      </pc:sldChg>
      <pc:sldChg chg="modSp mod">
        <pc:chgData name="Connie Citro" userId="42872c0cc88a5a9f" providerId="LiveId" clId="{42D7506C-774D-4A26-9AAB-777140F86115}" dt="2023-11-23T02:15:33.554" v="3357" actId="20577"/>
        <pc:sldMkLst>
          <pc:docMk/>
          <pc:sldMk cId="2939495511" sldId="580"/>
        </pc:sldMkLst>
        <pc:spChg chg="mod">
          <ac:chgData name="Connie Citro" userId="42872c0cc88a5a9f" providerId="LiveId" clId="{42D7506C-774D-4A26-9AAB-777140F86115}" dt="2023-11-23T02:15:33.554" v="3357" actId="20577"/>
          <ac:spMkLst>
            <pc:docMk/>
            <pc:sldMk cId="2939495511" sldId="580"/>
            <ac:spMk id="5" creationId="{CBCC935D-6323-4663-9890-923FD99046F5}"/>
          </ac:spMkLst>
        </pc:spChg>
      </pc:sldChg>
      <pc:sldChg chg="modSp mod">
        <pc:chgData name="Connie Citro" userId="42872c0cc88a5a9f" providerId="LiveId" clId="{42D7506C-774D-4A26-9AAB-777140F86115}" dt="2023-11-23T02:16:25.757" v="3359" actId="948"/>
        <pc:sldMkLst>
          <pc:docMk/>
          <pc:sldMk cId="752233591" sldId="581"/>
        </pc:sldMkLst>
        <pc:spChg chg="mod">
          <ac:chgData name="Connie Citro" userId="42872c0cc88a5a9f" providerId="LiveId" clId="{42D7506C-774D-4A26-9AAB-777140F86115}" dt="2023-11-23T02:16:25.757" v="3359" actId="948"/>
          <ac:spMkLst>
            <pc:docMk/>
            <pc:sldMk cId="752233591" sldId="581"/>
            <ac:spMk id="5" creationId="{CBCC935D-6323-4663-9890-923FD99046F5}"/>
          </ac:spMkLst>
        </pc:spChg>
      </pc:sldChg>
      <pc:sldChg chg="modSp mod">
        <pc:chgData name="Connie Citro" userId="42872c0cc88a5a9f" providerId="LiveId" clId="{42D7506C-774D-4A26-9AAB-777140F86115}" dt="2023-12-14T16:43:01.487" v="3461" actId="113"/>
        <pc:sldMkLst>
          <pc:docMk/>
          <pc:sldMk cId="1979532479" sldId="662"/>
        </pc:sldMkLst>
        <pc:spChg chg="mod">
          <ac:chgData name="Connie Citro" userId="42872c0cc88a5a9f" providerId="LiveId" clId="{42D7506C-774D-4A26-9AAB-777140F86115}" dt="2023-11-23T01:47:51.395" v="1630" actId="20577"/>
          <ac:spMkLst>
            <pc:docMk/>
            <pc:sldMk cId="1979532479" sldId="662"/>
            <ac:spMk id="6" creationId="{E344826F-F5C6-B9E3-BA41-84186D9E894D}"/>
          </ac:spMkLst>
        </pc:spChg>
        <pc:spChg chg="mod">
          <ac:chgData name="Connie Citro" userId="42872c0cc88a5a9f" providerId="LiveId" clId="{42D7506C-774D-4A26-9AAB-777140F86115}" dt="2023-12-14T16:43:01.487" v="3461" actId="113"/>
          <ac:spMkLst>
            <pc:docMk/>
            <pc:sldMk cId="1979532479" sldId="662"/>
            <ac:spMk id="7" creationId="{26DBEDF4-6E5E-946F-92AC-74BA483B8C72}"/>
          </ac:spMkLst>
        </pc:spChg>
      </pc:sldChg>
      <pc:sldChg chg="addSp delSp modSp mod">
        <pc:chgData name="Connie Citro" userId="42872c0cc88a5a9f" providerId="LiveId" clId="{42D7506C-774D-4A26-9AAB-777140F86115}" dt="2023-11-23T01:24:41.748" v="1535" actId="208"/>
        <pc:sldMkLst>
          <pc:docMk/>
          <pc:sldMk cId="2008310257" sldId="663"/>
        </pc:sldMkLst>
        <pc:spChg chg="mod">
          <ac:chgData name="Connie Citro" userId="42872c0cc88a5a9f" providerId="LiveId" clId="{42D7506C-774D-4A26-9AAB-777140F86115}" dt="2023-11-23T01:22:22.861" v="1530" actId="1076"/>
          <ac:spMkLst>
            <pc:docMk/>
            <pc:sldMk cId="2008310257" sldId="663"/>
            <ac:spMk id="3" creationId="{84CAC8CF-0EA6-4049-91D7-CD8782AE8D7E}"/>
          </ac:spMkLst>
        </pc:spChg>
        <pc:spChg chg="mod">
          <ac:chgData name="Connie Citro" userId="42872c0cc88a5a9f" providerId="LiveId" clId="{42D7506C-774D-4A26-9AAB-777140F86115}" dt="2023-11-22T18:16:06.551" v="796" actId="113"/>
          <ac:spMkLst>
            <pc:docMk/>
            <pc:sldMk cId="2008310257" sldId="663"/>
            <ac:spMk id="4" creationId="{B1193FBE-7EC2-48B2-833B-A6CBED2DF047}"/>
          </ac:spMkLst>
        </pc:spChg>
        <pc:graphicFrameChg chg="add mod">
          <ac:chgData name="Connie Citro" userId="42872c0cc88a5a9f" providerId="LiveId" clId="{42D7506C-774D-4A26-9AAB-777140F86115}" dt="2023-11-23T01:24:41.748" v="1535" actId="208"/>
          <ac:graphicFrameMkLst>
            <pc:docMk/>
            <pc:sldMk cId="2008310257" sldId="663"/>
            <ac:graphicFrameMk id="2" creationId="{52F0A0D5-5AC8-4C16-9289-53F6B0A69C53}"/>
          </ac:graphicFrameMkLst>
        </pc:graphicFrameChg>
        <pc:graphicFrameChg chg="add mod">
          <ac:chgData name="Connie Citro" userId="42872c0cc88a5a9f" providerId="LiveId" clId="{42D7506C-774D-4A26-9AAB-777140F86115}" dt="2023-11-23T01:24:16.446" v="1534" actId="208"/>
          <ac:graphicFrameMkLst>
            <pc:docMk/>
            <pc:sldMk cId="2008310257" sldId="663"/>
            <ac:graphicFrameMk id="5" creationId="{8C07B266-3C70-4774-BEE5-8616DC86227B}"/>
          </ac:graphicFrameMkLst>
        </pc:graphicFrameChg>
        <pc:picChg chg="del">
          <ac:chgData name="Connie Citro" userId="42872c0cc88a5a9f" providerId="LiveId" clId="{42D7506C-774D-4A26-9AAB-777140F86115}" dt="2023-11-22T23:56:03.717" v="1456" actId="478"/>
          <ac:picMkLst>
            <pc:docMk/>
            <pc:sldMk cId="2008310257" sldId="663"/>
            <ac:picMk id="8" creationId="{46303FDA-6BF1-4053-D417-AB95B179EEF8}"/>
          </ac:picMkLst>
        </pc:picChg>
        <pc:picChg chg="del">
          <ac:chgData name="Connie Citro" userId="42872c0cc88a5a9f" providerId="LiveId" clId="{42D7506C-774D-4A26-9AAB-777140F86115}" dt="2023-11-22T23:56:05.976" v="1457" actId="478"/>
          <ac:picMkLst>
            <pc:docMk/>
            <pc:sldMk cId="2008310257" sldId="663"/>
            <ac:picMk id="10" creationId="{648D783D-17EB-780B-5E7E-ECC1BADE7391}"/>
          </ac:picMkLst>
        </pc:picChg>
      </pc:sldChg>
      <pc:sldChg chg="addSp delSp modSp mod">
        <pc:chgData name="Connie Citro" userId="42872c0cc88a5a9f" providerId="LiveId" clId="{42D7506C-774D-4A26-9AAB-777140F86115}" dt="2023-11-22T19:08:37.363" v="1321" actId="113"/>
        <pc:sldMkLst>
          <pc:docMk/>
          <pc:sldMk cId="3555605630" sldId="664"/>
        </pc:sldMkLst>
        <pc:spChg chg="mod">
          <ac:chgData name="Connie Citro" userId="42872c0cc88a5a9f" providerId="LiveId" clId="{42D7506C-774D-4A26-9AAB-777140F86115}" dt="2023-11-22T18:17:03.077" v="847" actId="113"/>
          <ac:spMkLst>
            <pc:docMk/>
            <pc:sldMk cId="3555605630" sldId="664"/>
            <ac:spMk id="4" creationId="{B1193FBE-7EC2-48B2-833B-A6CBED2DF047}"/>
          </ac:spMkLst>
        </pc:spChg>
        <pc:spChg chg="mod">
          <ac:chgData name="Connie Citro" userId="42872c0cc88a5a9f" providerId="LiveId" clId="{42D7506C-774D-4A26-9AAB-777140F86115}" dt="2023-11-22T19:08:37.363" v="1321" actId="113"/>
          <ac:spMkLst>
            <pc:docMk/>
            <pc:sldMk cId="3555605630" sldId="664"/>
            <ac:spMk id="11" creationId="{3210CDFE-F4C2-49DA-9BBD-0891FE42F678}"/>
          </ac:spMkLst>
        </pc:spChg>
        <pc:graphicFrameChg chg="add del mod">
          <ac:chgData name="Connie Citro" userId="42872c0cc88a5a9f" providerId="LiveId" clId="{42D7506C-774D-4A26-9AAB-777140F86115}" dt="2023-11-22T18:09:57.641" v="716" actId="478"/>
          <ac:graphicFrameMkLst>
            <pc:docMk/>
            <pc:sldMk cId="3555605630" sldId="664"/>
            <ac:graphicFrameMk id="2" creationId="{B543AF43-6E29-BCCE-CF87-D1D51B1CD3AA}"/>
          </ac:graphicFrameMkLst>
        </pc:graphicFrameChg>
        <pc:graphicFrameChg chg="add del mod">
          <ac:chgData name="Connie Citro" userId="42872c0cc88a5a9f" providerId="LiveId" clId="{42D7506C-774D-4A26-9AAB-777140F86115}" dt="2023-11-22T18:10:07.466" v="718"/>
          <ac:graphicFrameMkLst>
            <pc:docMk/>
            <pc:sldMk cId="3555605630" sldId="664"/>
            <ac:graphicFrameMk id="6" creationId="{94199898-728C-6236-9D4C-F7271EA54918}"/>
          </ac:graphicFrameMkLst>
        </pc:graphicFrameChg>
        <pc:graphicFrameChg chg="add mod">
          <ac:chgData name="Connie Citro" userId="42872c0cc88a5a9f" providerId="LiveId" clId="{42D7506C-774D-4A26-9AAB-777140F86115}" dt="2023-11-22T18:19:23.138" v="970" actId="1076"/>
          <ac:graphicFrameMkLst>
            <pc:docMk/>
            <pc:sldMk cId="3555605630" sldId="664"/>
            <ac:graphicFrameMk id="7" creationId="{E1F7C1BA-B1CA-4FA4-0A6C-660F3187C622}"/>
          </ac:graphicFrameMkLst>
        </pc:graphicFrameChg>
        <pc:picChg chg="del mod">
          <ac:chgData name="Connie Citro" userId="42872c0cc88a5a9f" providerId="LiveId" clId="{42D7506C-774D-4A26-9AAB-777140F86115}" dt="2023-11-22T17:57:30.611" v="704" actId="478"/>
          <ac:picMkLst>
            <pc:docMk/>
            <pc:sldMk cId="3555605630" sldId="664"/>
            <ac:picMk id="5" creationId="{C356E3A3-2200-3934-377E-ED96523BA541}"/>
          </ac:picMkLst>
        </pc:picChg>
      </pc:sldChg>
      <pc:sldChg chg="addSp delSp modSp mod ord">
        <pc:chgData name="Connie Citro" userId="42872c0cc88a5a9f" providerId="LiveId" clId="{42D7506C-774D-4A26-9AAB-777140F86115}" dt="2023-11-23T01:46:07.664" v="1560" actId="207"/>
        <pc:sldMkLst>
          <pc:docMk/>
          <pc:sldMk cId="1755372096" sldId="665"/>
        </pc:sldMkLst>
        <pc:spChg chg="mod">
          <ac:chgData name="Connie Citro" userId="42872c0cc88a5a9f" providerId="LiveId" clId="{42D7506C-774D-4A26-9AAB-777140F86115}" dt="2023-11-22T18:16:31.557" v="814" actId="113"/>
          <ac:spMkLst>
            <pc:docMk/>
            <pc:sldMk cId="1755372096" sldId="665"/>
            <ac:spMk id="4" creationId="{B1193FBE-7EC2-48B2-833B-A6CBED2DF047}"/>
          </ac:spMkLst>
        </pc:spChg>
        <pc:graphicFrameChg chg="add del mod">
          <ac:chgData name="Connie Citro" userId="42872c0cc88a5a9f" providerId="LiveId" clId="{42D7506C-774D-4A26-9AAB-777140F86115}" dt="2023-11-23T01:45:08.001" v="1550" actId="478"/>
          <ac:graphicFrameMkLst>
            <pc:docMk/>
            <pc:sldMk cId="1755372096" sldId="665"/>
            <ac:graphicFrameMk id="2" creationId="{C1B5CD65-182F-70FC-7E92-75464D3AFA71}"/>
          </ac:graphicFrameMkLst>
        </pc:graphicFrameChg>
        <pc:graphicFrameChg chg="add mod">
          <ac:chgData name="Connie Citro" userId="42872c0cc88a5a9f" providerId="LiveId" clId="{42D7506C-774D-4A26-9AAB-777140F86115}" dt="2023-11-23T01:46:07.664" v="1560" actId="207"/>
          <ac:graphicFrameMkLst>
            <pc:docMk/>
            <pc:sldMk cId="1755372096" sldId="665"/>
            <ac:graphicFrameMk id="5" creationId="{C1B5CD65-182F-70FC-7E92-75464D3AFA71}"/>
          </ac:graphicFrameMkLst>
        </pc:graphicFrameChg>
        <pc:picChg chg="del mod">
          <ac:chgData name="Connie Citro" userId="42872c0cc88a5a9f" providerId="LiveId" clId="{42D7506C-774D-4A26-9AAB-777140F86115}" dt="2023-11-23T01:42:05.349" v="1536" actId="478"/>
          <ac:picMkLst>
            <pc:docMk/>
            <pc:sldMk cId="1755372096" sldId="665"/>
            <ac:picMk id="8" creationId="{E1CDD964-24C9-F65A-0E29-48662E049876}"/>
          </ac:picMkLst>
        </pc:picChg>
      </pc:sldChg>
      <pc:sldChg chg="addSp delSp modSp add mod">
        <pc:chgData name="Connie Citro" userId="42872c0cc88a5a9f" providerId="LiveId" clId="{42D7506C-774D-4A26-9AAB-777140F86115}" dt="2023-11-22T19:09:01.862" v="1329" actId="20577"/>
        <pc:sldMkLst>
          <pc:docMk/>
          <pc:sldMk cId="3454516665" sldId="668"/>
        </pc:sldMkLst>
        <pc:spChg chg="add del mod">
          <ac:chgData name="Connie Citro" userId="42872c0cc88a5a9f" providerId="LiveId" clId="{42D7506C-774D-4A26-9AAB-777140F86115}" dt="2023-11-22T18:13:49.883" v="740"/>
          <ac:spMkLst>
            <pc:docMk/>
            <pc:sldMk cId="3454516665" sldId="668"/>
            <ac:spMk id="2" creationId="{530B4747-5BF8-EC75-D412-C2130BAE2D89}"/>
          </ac:spMkLst>
        </pc:spChg>
        <pc:spChg chg="mod">
          <ac:chgData name="Connie Citro" userId="42872c0cc88a5a9f" providerId="LiveId" clId="{42D7506C-774D-4A26-9AAB-777140F86115}" dt="2023-11-22T18:17:25.974" v="849" actId="20577"/>
          <ac:spMkLst>
            <pc:docMk/>
            <pc:sldMk cId="3454516665" sldId="668"/>
            <ac:spMk id="4" creationId="{B1193FBE-7EC2-48B2-833B-A6CBED2DF047}"/>
          </ac:spMkLst>
        </pc:spChg>
        <pc:spChg chg="mod">
          <ac:chgData name="Connie Citro" userId="42872c0cc88a5a9f" providerId="LiveId" clId="{42D7506C-774D-4A26-9AAB-777140F86115}" dt="2023-11-20T00:07:39.720" v="526" actId="20577"/>
          <ac:spMkLst>
            <pc:docMk/>
            <pc:sldMk cId="3454516665" sldId="668"/>
            <ac:spMk id="11" creationId="{3210CDFE-F4C2-49DA-9BBD-0891FE42F678}"/>
          </ac:spMkLst>
        </pc:spChg>
        <pc:graphicFrameChg chg="mod">
          <ac:chgData name="Connie Citro" userId="42872c0cc88a5a9f" providerId="LiveId" clId="{42D7506C-774D-4A26-9AAB-777140F86115}" dt="2023-11-22T19:09:01.862" v="1329" actId="20577"/>
          <ac:graphicFrameMkLst>
            <pc:docMk/>
            <pc:sldMk cId="3454516665" sldId="668"/>
            <ac:graphicFrameMk id="5" creationId="{08103F82-B9D9-E0BB-1CD0-25EB207B9BE9}"/>
          </ac:graphicFrameMkLst>
        </pc:graphicFrameChg>
        <pc:picChg chg="del">
          <ac:chgData name="Connie Citro" userId="42872c0cc88a5a9f" providerId="LiveId" clId="{42D7506C-774D-4A26-9AAB-777140F86115}" dt="2023-11-20T00:01:16.501" v="127" actId="478"/>
          <ac:picMkLst>
            <pc:docMk/>
            <pc:sldMk cId="3454516665" sldId="668"/>
            <ac:picMk id="5" creationId="{C356E3A3-2200-3934-377E-ED96523BA541}"/>
          </ac:picMkLst>
        </pc:picChg>
      </pc:sldChg>
      <pc:sldChg chg="del">
        <pc:chgData name="Connie Citro" userId="42872c0cc88a5a9f" providerId="LiveId" clId="{42D7506C-774D-4A26-9AAB-777140F86115}" dt="2023-11-22T18:01:26.589" v="710" actId="47"/>
        <pc:sldMkLst>
          <pc:docMk/>
          <pc:sldMk cId="3254743068" sldId="669"/>
        </pc:sldMkLst>
      </pc:sldChg>
      <pc:sldChg chg="addSp delSp modSp mod">
        <pc:chgData name="Connie Citro" userId="42872c0cc88a5a9f" providerId="LiveId" clId="{42D7506C-774D-4A26-9AAB-777140F86115}" dt="2023-11-22T19:09:23.634" v="1335" actId="20577"/>
        <pc:sldMkLst>
          <pc:docMk/>
          <pc:sldMk cId="3863856978" sldId="670"/>
        </pc:sldMkLst>
        <pc:spChg chg="mod">
          <ac:chgData name="Connie Citro" userId="42872c0cc88a5a9f" providerId="LiveId" clId="{42D7506C-774D-4A26-9AAB-777140F86115}" dt="2023-11-22T19:09:23.634" v="1335" actId="20577"/>
          <ac:spMkLst>
            <pc:docMk/>
            <pc:sldMk cId="3863856978" sldId="670"/>
            <ac:spMk id="4" creationId="{B1193FBE-7EC2-48B2-833B-A6CBED2DF047}"/>
          </ac:spMkLst>
        </pc:spChg>
        <pc:spChg chg="mod">
          <ac:chgData name="Connie Citro" userId="42872c0cc88a5a9f" providerId="LiveId" clId="{42D7506C-774D-4A26-9AAB-777140F86115}" dt="2023-11-22T17:22:30.167" v="703" actId="20577"/>
          <ac:spMkLst>
            <pc:docMk/>
            <pc:sldMk cId="3863856978" sldId="670"/>
            <ac:spMk id="5" creationId="{C1F166A1-AB8F-A6D0-3EA8-804D7FB5FCD5}"/>
          </ac:spMkLst>
        </pc:spChg>
        <pc:graphicFrameChg chg="del mod">
          <ac:chgData name="Connie Citro" userId="42872c0cc88a5a9f" providerId="LiveId" clId="{42D7506C-774D-4A26-9AAB-777140F86115}" dt="2023-11-22T17:12:28.342" v="585" actId="478"/>
          <ac:graphicFrameMkLst>
            <pc:docMk/>
            <pc:sldMk cId="3863856978" sldId="670"/>
            <ac:graphicFrameMk id="2" creationId="{DE4B4D6F-AAA5-5B9D-D81D-64DDE4B17E50}"/>
          </ac:graphicFrameMkLst>
        </pc:graphicFrameChg>
        <pc:graphicFrameChg chg="add mod">
          <ac:chgData name="Connie Citro" userId="42872c0cc88a5a9f" providerId="LiveId" clId="{42D7506C-774D-4A26-9AAB-777140F86115}" dt="2023-11-22T18:21:43.599" v="992" actId="207"/>
          <ac:graphicFrameMkLst>
            <pc:docMk/>
            <pc:sldMk cId="3863856978" sldId="670"/>
            <ac:graphicFrameMk id="6" creationId="{B17E6104-2260-FCF2-CEDC-EBC0978DD479}"/>
          </ac:graphicFrameMkLst>
        </pc:graphicFrameChg>
        <pc:graphicFrameChg chg="add del mod">
          <ac:chgData name="Connie Citro" userId="42872c0cc88a5a9f" providerId="LiveId" clId="{42D7506C-774D-4A26-9AAB-777140F86115}" dt="2023-11-22T17:17:42.240" v="649" actId="478"/>
          <ac:graphicFrameMkLst>
            <pc:docMk/>
            <pc:sldMk cId="3863856978" sldId="670"/>
            <ac:graphicFrameMk id="7" creationId="{73D9C300-0AD2-9681-FF58-D67BF8195C39}"/>
          </ac:graphicFrameMkLst>
        </pc:graphicFrameChg>
        <pc:graphicFrameChg chg="add mod">
          <ac:chgData name="Connie Citro" userId="42872c0cc88a5a9f" providerId="LiveId" clId="{42D7506C-774D-4A26-9AAB-777140F86115}" dt="2023-11-22T18:22:15.799" v="994" actId="207"/>
          <ac:graphicFrameMkLst>
            <pc:docMk/>
            <pc:sldMk cId="3863856978" sldId="670"/>
            <ac:graphicFrameMk id="8" creationId="{E4871301-4185-6A05-0F42-C919087041B1}"/>
          </ac:graphicFrameMkLst>
        </pc:graphicFrameChg>
      </pc:sldChg>
      <pc:sldChg chg="delSp modSp del mod ord">
        <pc:chgData name="Connie Citro" userId="42872c0cc88a5a9f" providerId="LiveId" clId="{42D7506C-774D-4A26-9AAB-777140F86115}" dt="2023-11-23T01:47:29.248" v="1573" actId="47"/>
        <pc:sldMkLst>
          <pc:docMk/>
          <pc:sldMk cId="2105194791" sldId="671"/>
        </pc:sldMkLst>
        <pc:spChg chg="mod">
          <ac:chgData name="Connie Citro" userId="42872c0cc88a5a9f" providerId="LiveId" clId="{42D7506C-774D-4A26-9AAB-777140F86115}" dt="2023-11-23T01:47:23.895" v="1572" actId="12"/>
          <ac:spMkLst>
            <pc:docMk/>
            <pc:sldMk cId="2105194791" sldId="671"/>
            <ac:spMk id="4" creationId="{B1193FBE-7EC2-48B2-833B-A6CBED2DF047}"/>
          </ac:spMkLst>
        </pc:spChg>
        <pc:spChg chg="del mod">
          <ac:chgData name="Connie Citro" userId="42872c0cc88a5a9f" providerId="LiveId" clId="{42D7506C-774D-4A26-9AAB-777140F86115}" dt="2023-11-23T01:46:29.144" v="1561" actId="478"/>
          <ac:spMkLst>
            <pc:docMk/>
            <pc:sldMk cId="2105194791" sldId="671"/>
            <ac:spMk id="11" creationId="{3210CDFE-F4C2-49DA-9BBD-0891FE42F678}"/>
          </ac:spMkLst>
        </pc:spChg>
        <pc:graphicFrameChg chg="del">
          <ac:chgData name="Connie Citro" userId="42872c0cc88a5a9f" providerId="LiveId" clId="{42D7506C-774D-4A26-9AAB-777140F86115}" dt="2023-11-22T16:24:57.124" v="528" actId="478"/>
          <ac:graphicFrameMkLst>
            <pc:docMk/>
            <pc:sldMk cId="2105194791" sldId="671"/>
            <ac:graphicFrameMk id="2" creationId="{08103F82-B9D9-E0BB-1CD0-25EB207B9BE9}"/>
          </ac:graphicFrameMkLst>
        </pc:graphicFrameChg>
      </pc:sldChg>
      <pc:sldChg chg="addSp delSp modSp add mod">
        <pc:chgData name="Connie Citro" userId="42872c0cc88a5a9f" providerId="LiveId" clId="{42D7506C-774D-4A26-9AAB-777140F86115}" dt="2023-12-03T02:24:06.067" v="3423" actId="207"/>
        <pc:sldMkLst>
          <pc:docMk/>
          <pc:sldMk cId="882608195" sldId="672"/>
        </pc:sldMkLst>
        <pc:spChg chg="mod">
          <ac:chgData name="Connie Citro" userId="42872c0cc88a5a9f" providerId="LiveId" clId="{42D7506C-774D-4A26-9AAB-777140F86115}" dt="2023-11-22T19:06:13.377" v="1087" actId="113"/>
          <ac:spMkLst>
            <pc:docMk/>
            <pc:sldMk cId="882608195" sldId="672"/>
            <ac:spMk id="4" creationId="{B1193FBE-7EC2-48B2-833B-A6CBED2DF047}"/>
          </ac:spMkLst>
        </pc:spChg>
        <pc:spChg chg="mod">
          <ac:chgData name="Connie Citro" userId="42872c0cc88a5a9f" providerId="LiveId" clId="{42D7506C-774D-4A26-9AAB-777140F86115}" dt="2023-11-22T19:07:53.516" v="1303" actId="6549"/>
          <ac:spMkLst>
            <pc:docMk/>
            <pc:sldMk cId="882608195" sldId="672"/>
            <ac:spMk id="11" creationId="{3210CDFE-F4C2-49DA-9BBD-0891FE42F678}"/>
          </ac:spMkLst>
        </pc:spChg>
        <pc:graphicFrameChg chg="add del mod">
          <ac:chgData name="Connie Citro" userId="42872c0cc88a5a9f" providerId="LiveId" clId="{42D7506C-774D-4A26-9AAB-777140F86115}" dt="2023-12-03T02:22:30.968" v="3410" actId="478"/>
          <ac:graphicFrameMkLst>
            <pc:docMk/>
            <pc:sldMk cId="882608195" sldId="672"/>
            <ac:graphicFrameMk id="2" creationId="{10DF4979-8EC4-40C8-FAE4-F94F6EE0F012}"/>
          </ac:graphicFrameMkLst>
        </pc:graphicFrameChg>
        <pc:graphicFrameChg chg="add mod">
          <ac:chgData name="Connie Citro" userId="42872c0cc88a5a9f" providerId="LiveId" clId="{42D7506C-774D-4A26-9AAB-777140F86115}" dt="2023-12-03T02:24:06.067" v="3423" actId="207"/>
          <ac:graphicFrameMkLst>
            <pc:docMk/>
            <pc:sldMk cId="882608195" sldId="672"/>
            <ac:graphicFrameMk id="5" creationId="{10DF4979-8EC4-40C8-FAE4-F94F6EE0F012}"/>
          </ac:graphicFrameMkLst>
        </pc:graphicFrameChg>
        <pc:graphicFrameChg chg="del">
          <ac:chgData name="Connie Citro" userId="42872c0cc88a5a9f" providerId="LiveId" clId="{42D7506C-774D-4A26-9AAB-777140F86115}" dt="2023-11-22T19:05:04.790" v="1027" actId="478"/>
          <ac:graphicFrameMkLst>
            <pc:docMk/>
            <pc:sldMk cId="882608195" sldId="672"/>
            <ac:graphicFrameMk id="7" creationId="{E1F7C1BA-B1CA-4FA4-0A6C-660F3187C622}"/>
          </ac:graphicFrameMkLst>
        </pc:graphicFrameChg>
      </pc:sldChg>
      <pc:sldChg chg="modSp add mod">
        <pc:chgData name="Connie Citro" userId="42872c0cc88a5a9f" providerId="LiveId" clId="{42D7506C-774D-4A26-9AAB-777140F86115}" dt="2023-11-23T02:14:33.313" v="3310" actId="1076"/>
        <pc:sldMkLst>
          <pc:docMk/>
          <pc:sldMk cId="1925291782" sldId="673"/>
        </pc:sldMkLst>
        <pc:spChg chg="mod">
          <ac:chgData name="Connie Citro" userId="42872c0cc88a5a9f" providerId="LiveId" clId="{42D7506C-774D-4A26-9AAB-777140F86115}" dt="2023-11-23T02:14:33.313" v="3310" actId="1076"/>
          <ac:spMkLst>
            <pc:docMk/>
            <pc:sldMk cId="1925291782" sldId="673"/>
            <ac:spMk id="7" creationId="{26DBEDF4-6E5E-946F-92AC-74BA483B8C72}"/>
          </ac:spMkLst>
        </pc:spChg>
      </pc:sldChg>
      <pc:sldChg chg="addSp modSp add mod ord">
        <pc:chgData name="Connie Citro" userId="42872c0cc88a5a9f" providerId="LiveId" clId="{42D7506C-774D-4A26-9AAB-777140F86115}" dt="2023-12-03T02:12:00.065" v="3408" actId="1076"/>
        <pc:sldMkLst>
          <pc:docMk/>
          <pc:sldMk cId="1177093601" sldId="674"/>
        </pc:sldMkLst>
        <pc:spChg chg="add mod">
          <ac:chgData name="Connie Citro" userId="42872c0cc88a5a9f" providerId="LiveId" clId="{42D7506C-774D-4A26-9AAB-777140F86115}" dt="2023-12-03T02:12:00.065" v="3408" actId="1076"/>
          <ac:spMkLst>
            <pc:docMk/>
            <pc:sldMk cId="1177093601" sldId="674"/>
            <ac:spMk id="7" creationId="{CEB5F981-0382-A946-CB74-437B1B916B62}"/>
          </ac:spMkLst>
        </pc:spChg>
        <pc:picChg chg="mod">
          <ac:chgData name="Connie Citro" userId="42872c0cc88a5a9f" providerId="LiveId" clId="{42D7506C-774D-4A26-9AAB-777140F86115}" dt="2023-12-03T02:10:58.028" v="3404" actId="1076"/>
          <ac:picMkLst>
            <pc:docMk/>
            <pc:sldMk cId="1177093601" sldId="674"/>
            <ac:picMk id="14" creationId="{60CA4D8A-2B6D-46DD-832D-2C8016EBCBE6}"/>
          </ac:picMkLst>
        </pc:picChg>
      </pc:sldChg>
    </pc:docChg>
  </pc:docChgLst>
  <pc:docChgLst>
    <pc:chgData name="Connie Citro" userId="42872c0cc88a5a9f" providerId="LiveId" clId="{4B4B52CF-559A-464D-BD28-37BB30B3B2E5}"/>
    <pc:docChg chg="delSld modSld">
      <pc:chgData name="Connie Citro" userId="42872c0cc88a5a9f" providerId="LiveId" clId="{4B4B52CF-559A-464D-BD28-37BB30B3B2E5}" dt="2023-10-17T21:57:41.902" v="191" actId="20577"/>
      <pc:docMkLst>
        <pc:docMk/>
      </pc:docMkLst>
      <pc:sldChg chg="modSp mod">
        <pc:chgData name="Connie Citro" userId="42872c0cc88a5a9f" providerId="LiveId" clId="{4B4B52CF-559A-464D-BD28-37BB30B3B2E5}" dt="2023-10-16T23:59:18.580" v="146" actId="14100"/>
        <pc:sldMkLst>
          <pc:docMk/>
          <pc:sldMk cId="2215814136" sldId="258"/>
        </pc:sldMkLst>
        <pc:spChg chg="mod">
          <ac:chgData name="Connie Citro" userId="42872c0cc88a5a9f" providerId="LiveId" clId="{4B4B52CF-559A-464D-BD28-37BB30B3B2E5}" dt="2023-10-16T23:59:18.580" v="146" actId="14100"/>
          <ac:spMkLst>
            <pc:docMk/>
            <pc:sldMk cId="2215814136" sldId="258"/>
            <ac:spMk id="3" creationId="{FF663640-3311-4166-9943-2F558EF77AD5}"/>
          </ac:spMkLst>
        </pc:spChg>
      </pc:sldChg>
      <pc:sldChg chg="del">
        <pc:chgData name="Connie Citro" userId="42872c0cc88a5a9f" providerId="LiveId" clId="{4B4B52CF-559A-464D-BD28-37BB30B3B2E5}" dt="2023-10-17T21:56:46.446" v="147" actId="47"/>
        <pc:sldMkLst>
          <pc:docMk/>
          <pc:sldMk cId="1395996682" sldId="276"/>
        </pc:sldMkLst>
      </pc:sldChg>
      <pc:sldChg chg="addSp delSp modSp mod">
        <pc:chgData name="Connie Citro" userId="42872c0cc88a5a9f" providerId="LiveId" clId="{4B4B52CF-559A-464D-BD28-37BB30B3B2E5}" dt="2023-10-17T21:57:41.902" v="191" actId="20577"/>
        <pc:sldMkLst>
          <pc:docMk/>
          <pc:sldMk cId="1755372096" sldId="665"/>
        </pc:sldMkLst>
        <pc:spChg chg="mod">
          <ac:chgData name="Connie Citro" userId="42872c0cc88a5a9f" providerId="LiveId" clId="{4B4B52CF-559A-464D-BD28-37BB30B3B2E5}" dt="2023-10-17T21:57:41.902" v="191" actId="20577"/>
          <ac:spMkLst>
            <pc:docMk/>
            <pc:sldMk cId="1755372096" sldId="665"/>
            <ac:spMk id="7" creationId="{E45D875D-0582-AFC3-CC32-240B927197BE}"/>
          </ac:spMkLst>
        </pc:spChg>
        <pc:picChg chg="add del mod">
          <ac:chgData name="Connie Citro" userId="42872c0cc88a5a9f" providerId="LiveId" clId="{4B4B52CF-559A-464D-BD28-37BB30B3B2E5}" dt="2023-10-16T23:45:46.457" v="2" actId="478"/>
          <ac:picMkLst>
            <pc:docMk/>
            <pc:sldMk cId="1755372096" sldId="665"/>
            <ac:picMk id="2" creationId="{C0C0B630-6472-DA75-E54E-130A8F268739}"/>
          </ac:picMkLst>
        </pc:picChg>
        <pc:picChg chg="add del mod">
          <ac:chgData name="Connie Citro" userId="42872c0cc88a5a9f" providerId="LiveId" clId="{4B4B52CF-559A-464D-BD28-37BB30B3B2E5}" dt="2023-10-16T23:45:52.590" v="4" actId="478"/>
          <ac:picMkLst>
            <pc:docMk/>
            <pc:sldMk cId="1755372096" sldId="665"/>
            <ac:picMk id="5" creationId="{8E6391F5-7B88-1495-25C1-F5322B0F3591}"/>
          </ac:picMkLst>
        </pc:picChg>
        <pc:picChg chg="add del mod">
          <ac:chgData name="Connie Citro" userId="42872c0cc88a5a9f" providerId="LiveId" clId="{4B4B52CF-559A-464D-BD28-37BB30B3B2E5}" dt="2023-10-16T23:46:18.029" v="6" actId="478"/>
          <ac:picMkLst>
            <pc:docMk/>
            <pc:sldMk cId="1755372096" sldId="665"/>
            <ac:picMk id="6" creationId="{D84534EB-7A83-8DEE-1BCC-BCC5DCE589B5}"/>
          </ac:picMkLst>
        </pc:picChg>
        <pc:picChg chg="add mod">
          <ac:chgData name="Connie Citro" userId="42872c0cc88a5a9f" providerId="LiveId" clId="{4B4B52CF-559A-464D-BD28-37BB30B3B2E5}" dt="2023-10-16T23:51:02.705" v="144" actId="14100"/>
          <ac:picMkLst>
            <pc:docMk/>
            <pc:sldMk cId="1755372096" sldId="665"/>
            <ac:picMk id="8" creationId="{E1CDD964-24C9-F65A-0E29-48662E049876}"/>
          </ac:picMkLst>
        </pc:picChg>
        <pc:picChg chg="del">
          <ac:chgData name="Connie Citro" userId="42872c0cc88a5a9f" providerId="LiveId" clId="{4B4B52CF-559A-464D-BD28-37BB30B3B2E5}" dt="2023-10-16T23:45:38.920" v="0" actId="21"/>
          <ac:picMkLst>
            <pc:docMk/>
            <pc:sldMk cId="1755372096" sldId="665"/>
            <ac:picMk id="1026" creationId="{260321FB-A75F-5E94-935A-F5107A66F2C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edrive\stat\census_2020\Age%20heaping%20for%20release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edrive\stat\census_2020\Age%20heaping%20for%20release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42872c0cc88a5a9f/Documents/Census%202020/GQ%20-%20PA%20townships%20-%20age%20and%20sex%20-%20Chapter%20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42872c0cc88a5a9f/Documents/Census%202020/Age%20Heap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42872c0cc88a5a9f/Documents/Census%202020/Age%20Heap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citr\OneDrive\Documents\Census%202020\PES%20race-ethnicity%20by%20age-sex%20by%20owner-renter%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42872c0cc88a5a9f/Documents/Census%202020/PES%20race-ethnicity%20by%20age-sex%20by%20owner-renter%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42872c0cc88a5a9f/Documents/Census%202020/Chapter%2010%20-%20operational%20metrics%20on%20item%20nonrespons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42872c0cc88a5a9f/Documents/Census%202020/Chapter%2010%20-%20operational%20metrics%20on%20item%20nonrespons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baseline="0" dirty="0">
                <a:solidFill>
                  <a:schemeClr val="accent1"/>
                </a:solidFill>
                <a:latin typeface="Times New Roman" panose="02020603050405020304" pitchFamily="18" charset="0"/>
                <a:cs typeface="Times New Roman" panose="02020603050405020304" pitchFamily="18" charset="0"/>
              </a:rPr>
              <a:t>NRFU, Proxy Respondents</a:t>
            </a:r>
          </a:p>
        </c:rich>
      </c:tx>
      <c:layout>
        <c:manualLayout>
          <c:xMode val="edge"/>
          <c:yMode val="edge"/>
          <c:x val="0.37905680059223368"/>
          <c:y val="3.703712035995500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845127532135407"/>
          <c:y val="0.13759413800122125"/>
          <c:w val="0.63764889965677363"/>
          <c:h val="0.74923671890901689"/>
        </c:manualLayout>
      </c:layout>
      <c:scatterChart>
        <c:scatterStyle val="lineMarker"/>
        <c:varyColors val="0"/>
        <c:ser>
          <c:idx val="1"/>
          <c:order val="0"/>
          <c:tx>
            <c:v>2010</c:v>
          </c:tx>
          <c:spPr>
            <a:ln w="12700" cap="rnd">
              <a:solidFill>
                <a:srgbClr val="0070C0"/>
              </a:solidFill>
              <a:round/>
            </a:ln>
            <a:effectLst/>
          </c:spPr>
          <c:marker>
            <c:symbol val="circle"/>
            <c:size val="3"/>
            <c:spPr>
              <a:solidFill>
                <a:srgbClr val="00B0F0"/>
              </a:solidFill>
              <a:ln w="19050">
                <a:solidFill>
                  <a:srgbClr val="0070C0"/>
                </a:solidFill>
              </a:ln>
              <a:effectLst/>
            </c:spPr>
          </c:marker>
          <c:xVal>
            <c:numRef>
              <c:f>'RAW DATA'!$A$104:$A$183</c:f>
              <c:numCache>
                <c:formatCode>General</c:formatCode>
                <c:ptCount val="80"/>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numCache>
            </c:numRef>
          </c:xVal>
          <c:yVal>
            <c:numRef>
              <c:f>'RAW DATA'!$AN$104:$AN$183</c:f>
              <c:numCache>
                <c:formatCode>0.00</c:formatCode>
                <c:ptCount val="80"/>
                <c:pt idx="0">
                  <c:v>0.48</c:v>
                </c:pt>
                <c:pt idx="1">
                  <c:v>0.31</c:v>
                </c:pt>
                <c:pt idx="2">
                  <c:v>0.44</c:v>
                </c:pt>
                <c:pt idx="3">
                  <c:v>-0.53</c:v>
                </c:pt>
                <c:pt idx="4">
                  <c:v>0.01</c:v>
                </c:pt>
                <c:pt idx="5">
                  <c:v>0.21</c:v>
                </c:pt>
                <c:pt idx="6">
                  <c:v>-0.65</c:v>
                </c:pt>
                <c:pt idx="7">
                  <c:v>1.1399999999999999</c:v>
                </c:pt>
                <c:pt idx="8">
                  <c:v>-1.1499999999999999</c:v>
                </c:pt>
                <c:pt idx="9">
                  <c:v>0.66</c:v>
                </c:pt>
                <c:pt idx="10">
                  <c:v>-0.02</c:v>
                </c:pt>
                <c:pt idx="11">
                  <c:v>-0.42</c:v>
                </c:pt>
                <c:pt idx="12">
                  <c:v>-0.26</c:v>
                </c:pt>
                <c:pt idx="13">
                  <c:v>-0.67</c:v>
                </c:pt>
                <c:pt idx="14">
                  <c:v>-2.62</c:v>
                </c:pt>
                <c:pt idx="15">
                  <c:v>-3.42</c:v>
                </c:pt>
                <c:pt idx="16">
                  <c:v>-2.09</c:v>
                </c:pt>
                <c:pt idx="17">
                  <c:v>2.84</c:v>
                </c:pt>
                <c:pt idx="18">
                  <c:v>1.73</c:v>
                </c:pt>
                <c:pt idx="19">
                  <c:v>0.98</c:v>
                </c:pt>
                <c:pt idx="20">
                  <c:v>-0.63</c:v>
                </c:pt>
                <c:pt idx="21">
                  <c:v>-0.41</c:v>
                </c:pt>
                <c:pt idx="22">
                  <c:v>3.33</c:v>
                </c:pt>
                <c:pt idx="23">
                  <c:v>-0.94</c:v>
                </c:pt>
                <c:pt idx="24">
                  <c:v>-0.87</c:v>
                </c:pt>
                <c:pt idx="25">
                  <c:v>-0.37</c:v>
                </c:pt>
                <c:pt idx="26">
                  <c:v>-1.82</c:v>
                </c:pt>
                <c:pt idx="27">
                  <c:v>5.98</c:v>
                </c:pt>
                <c:pt idx="28">
                  <c:v>-2.68</c:v>
                </c:pt>
                <c:pt idx="29">
                  <c:v>-0.57999999999999996</c:v>
                </c:pt>
                <c:pt idx="30">
                  <c:v>-1.89</c:v>
                </c:pt>
                <c:pt idx="31">
                  <c:v>-1.71</c:v>
                </c:pt>
                <c:pt idx="32">
                  <c:v>6.41</c:v>
                </c:pt>
                <c:pt idx="33">
                  <c:v>-1.87</c:v>
                </c:pt>
                <c:pt idx="34">
                  <c:v>-1.67</c:v>
                </c:pt>
                <c:pt idx="35">
                  <c:v>-0.84</c:v>
                </c:pt>
                <c:pt idx="36">
                  <c:v>-2.68</c:v>
                </c:pt>
                <c:pt idx="37">
                  <c:v>7.32</c:v>
                </c:pt>
                <c:pt idx="38">
                  <c:v>-2.73</c:v>
                </c:pt>
                <c:pt idx="39">
                  <c:v>-0.53</c:v>
                </c:pt>
                <c:pt idx="40">
                  <c:v>-1.48</c:v>
                </c:pt>
                <c:pt idx="41">
                  <c:v>-1.84</c:v>
                </c:pt>
                <c:pt idx="42">
                  <c:v>5.38</c:v>
                </c:pt>
                <c:pt idx="43">
                  <c:v>-1.59</c:v>
                </c:pt>
                <c:pt idx="44">
                  <c:v>-1.33</c:v>
                </c:pt>
                <c:pt idx="45">
                  <c:v>-1.29</c:v>
                </c:pt>
                <c:pt idx="46">
                  <c:v>-1.5</c:v>
                </c:pt>
                <c:pt idx="47">
                  <c:v>6.34</c:v>
                </c:pt>
                <c:pt idx="48">
                  <c:v>-2.08</c:v>
                </c:pt>
                <c:pt idx="49">
                  <c:v>-1.25</c:v>
                </c:pt>
                <c:pt idx="50">
                  <c:v>-0.92</c:v>
                </c:pt>
                <c:pt idx="51">
                  <c:v>-0.72</c:v>
                </c:pt>
                <c:pt idx="52">
                  <c:v>3.57</c:v>
                </c:pt>
                <c:pt idx="53">
                  <c:v>-1.03</c:v>
                </c:pt>
                <c:pt idx="54">
                  <c:v>-1.03</c:v>
                </c:pt>
                <c:pt idx="55">
                  <c:v>-1.08</c:v>
                </c:pt>
                <c:pt idx="56">
                  <c:v>-1.06</c:v>
                </c:pt>
                <c:pt idx="57">
                  <c:v>4.72</c:v>
                </c:pt>
                <c:pt idx="58">
                  <c:v>-1.64</c:v>
                </c:pt>
                <c:pt idx="59">
                  <c:v>-0.68</c:v>
                </c:pt>
                <c:pt idx="60">
                  <c:v>-1.83</c:v>
                </c:pt>
                <c:pt idx="61">
                  <c:v>-0.16</c:v>
                </c:pt>
                <c:pt idx="62">
                  <c:v>4.0999999999999996</c:v>
                </c:pt>
                <c:pt idx="63">
                  <c:v>-1.97</c:v>
                </c:pt>
                <c:pt idx="64">
                  <c:v>-1.38</c:v>
                </c:pt>
                <c:pt idx="65">
                  <c:v>-0.3</c:v>
                </c:pt>
                <c:pt idx="66">
                  <c:v>-0.87</c:v>
                </c:pt>
                <c:pt idx="67">
                  <c:v>3.83</c:v>
                </c:pt>
                <c:pt idx="68">
                  <c:v>-1.66</c:v>
                </c:pt>
                <c:pt idx="69">
                  <c:v>-0.79</c:v>
                </c:pt>
                <c:pt idx="70">
                  <c:v>-0.37</c:v>
                </c:pt>
                <c:pt idx="71">
                  <c:v>-0.68</c:v>
                </c:pt>
                <c:pt idx="72">
                  <c:v>2.02</c:v>
                </c:pt>
                <c:pt idx="73">
                  <c:v>-0.64</c:v>
                </c:pt>
                <c:pt idx="74">
                  <c:v>-0.85</c:v>
                </c:pt>
                <c:pt idx="75">
                  <c:v>-0.7</c:v>
                </c:pt>
                <c:pt idx="76">
                  <c:v>-0.69</c:v>
                </c:pt>
                <c:pt idx="77">
                  <c:v>3.33</c:v>
                </c:pt>
                <c:pt idx="78">
                  <c:v>-1.39</c:v>
                </c:pt>
                <c:pt idx="79">
                  <c:v>-0.39</c:v>
                </c:pt>
              </c:numCache>
            </c:numRef>
          </c:yVal>
          <c:smooth val="0"/>
          <c:extLst>
            <c:ext xmlns:c16="http://schemas.microsoft.com/office/drawing/2014/chart" uri="{C3380CC4-5D6E-409C-BE32-E72D297353CC}">
              <c16:uniqueId val="{00000000-5437-453A-88A9-3ABC8148A49C}"/>
            </c:ext>
          </c:extLst>
        </c:ser>
        <c:ser>
          <c:idx val="0"/>
          <c:order val="1"/>
          <c:tx>
            <c:v>2020</c:v>
          </c:tx>
          <c:spPr>
            <a:ln w="12700" cap="rnd">
              <a:solidFill>
                <a:schemeClr val="accent6">
                  <a:lumMod val="50000"/>
                </a:schemeClr>
              </a:solidFill>
              <a:round/>
            </a:ln>
            <a:effectLst/>
          </c:spPr>
          <c:marker>
            <c:symbol val="circle"/>
            <c:size val="3"/>
            <c:spPr>
              <a:solidFill>
                <a:schemeClr val="accent2"/>
              </a:solidFill>
              <a:ln w="19050">
                <a:solidFill>
                  <a:schemeClr val="accent6">
                    <a:lumMod val="50000"/>
                  </a:schemeClr>
                </a:solidFill>
              </a:ln>
              <a:effectLst/>
            </c:spPr>
          </c:marker>
          <c:xVal>
            <c:numRef>
              <c:f>'RAW DATA'!$A$104:$A$183</c:f>
              <c:numCache>
                <c:formatCode>General</c:formatCode>
                <c:ptCount val="80"/>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numCache>
            </c:numRef>
          </c:xVal>
          <c:yVal>
            <c:numRef>
              <c:f>'RAW DATA'!$S$104:$S$183</c:f>
              <c:numCache>
                <c:formatCode>0.00</c:formatCode>
                <c:ptCount val="80"/>
                <c:pt idx="0">
                  <c:v>0.31</c:v>
                </c:pt>
                <c:pt idx="1">
                  <c:v>-0.55000000000000004</c:v>
                </c:pt>
                <c:pt idx="2">
                  <c:v>1.61</c:v>
                </c:pt>
                <c:pt idx="3">
                  <c:v>-0.55000000000000004</c:v>
                </c:pt>
                <c:pt idx="4">
                  <c:v>-0.56000000000000005</c:v>
                </c:pt>
                <c:pt idx="5">
                  <c:v>1.46</c:v>
                </c:pt>
                <c:pt idx="6">
                  <c:v>-2.12</c:v>
                </c:pt>
                <c:pt idx="7">
                  <c:v>3.8</c:v>
                </c:pt>
                <c:pt idx="8">
                  <c:v>-2.88</c:v>
                </c:pt>
                <c:pt idx="9">
                  <c:v>0.95</c:v>
                </c:pt>
                <c:pt idx="10">
                  <c:v>-0.73</c:v>
                </c:pt>
                <c:pt idx="11">
                  <c:v>-1.05</c:v>
                </c:pt>
                <c:pt idx="12">
                  <c:v>1.37</c:v>
                </c:pt>
                <c:pt idx="13">
                  <c:v>-0.39</c:v>
                </c:pt>
                <c:pt idx="14">
                  <c:v>-2.0299999999999998</c:v>
                </c:pt>
                <c:pt idx="15">
                  <c:v>-3.67</c:v>
                </c:pt>
                <c:pt idx="16">
                  <c:v>-4.68</c:v>
                </c:pt>
                <c:pt idx="17">
                  <c:v>6.75</c:v>
                </c:pt>
                <c:pt idx="18">
                  <c:v>2.16</c:v>
                </c:pt>
                <c:pt idx="19">
                  <c:v>1.06</c:v>
                </c:pt>
                <c:pt idx="20">
                  <c:v>-3.07</c:v>
                </c:pt>
                <c:pt idx="21">
                  <c:v>-3.06</c:v>
                </c:pt>
                <c:pt idx="22">
                  <c:v>11.06</c:v>
                </c:pt>
                <c:pt idx="23">
                  <c:v>-3.83</c:v>
                </c:pt>
                <c:pt idx="24">
                  <c:v>-3.25</c:v>
                </c:pt>
                <c:pt idx="25">
                  <c:v>-1.4</c:v>
                </c:pt>
                <c:pt idx="26">
                  <c:v>-5.81</c:v>
                </c:pt>
                <c:pt idx="27">
                  <c:v>17.760000000000002</c:v>
                </c:pt>
                <c:pt idx="28">
                  <c:v>-7.04</c:v>
                </c:pt>
                <c:pt idx="29">
                  <c:v>-2.14</c:v>
                </c:pt>
                <c:pt idx="30">
                  <c:v>-4.72</c:v>
                </c:pt>
                <c:pt idx="31">
                  <c:v>-6.22</c:v>
                </c:pt>
                <c:pt idx="32">
                  <c:v>21.67</c:v>
                </c:pt>
                <c:pt idx="33">
                  <c:v>-6.29</c:v>
                </c:pt>
                <c:pt idx="34">
                  <c:v>-6.75</c:v>
                </c:pt>
                <c:pt idx="35">
                  <c:v>-2.08</c:v>
                </c:pt>
                <c:pt idx="36">
                  <c:v>-6.68</c:v>
                </c:pt>
                <c:pt idx="37">
                  <c:v>21.63</c:v>
                </c:pt>
                <c:pt idx="38">
                  <c:v>-7.68</c:v>
                </c:pt>
                <c:pt idx="39">
                  <c:v>-3.51</c:v>
                </c:pt>
                <c:pt idx="40">
                  <c:v>-4.62</c:v>
                </c:pt>
                <c:pt idx="41">
                  <c:v>-5.78</c:v>
                </c:pt>
                <c:pt idx="42">
                  <c:v>19.88</c:v>
                </c:pt>
                <c:pt idx="43">
                  <c:v>-5.62</c:v>
                </c:pt>
                <c:pt idx="44">
                  <c:v>-4.7</c:v>
                </c:pt>
                <c:pt idx="45">
                  <c:v>-3.01</c:v>
                </c:pt>
                <c:pt idx="46">
                  <c:v>-6.57</c:v>
                </c:pt>
                <c:pt idx="47">
                  <c:v>19.89</c:v>
                </c:pt>
                <c:pt idx="48">
                  <c:v>-6.18</c:v>
                </c:pt>
                <c:pt idx="49">
                  <c:v>-3.51</c:v>
                </c:pt>
                <c:pt idx="50">
                  <c:v>-3.29</c:v>
                </c:pt>
                <c:pt idx="51">
                  <c:v>-3.54</c:v>
                </c:pt>
                <c:pt idx="52">
                  <c:v>13.23</c:v>
                </c:pt>
                <c:pt idx="53">
                  <c:v>-3.61</c:v>
                </c:pt>
                <c:pt idx="54">
                  <c:v>-3.69</c:v>
                </c:pt>
                <c:pt idx="55">
                  <c:v>-2.2799999999999998</c:v>
                </c:pt>
                <c:pt idx="56">
                  <c:v>-4.05</c:v>
                </c:pt>
                <c:pt idx="57">
                  <c:v>14.24</c:v>
                </c:pt>
                <c:pt idx="58">
                  <c:v>-4.93</c:v>
                </c:pt>
                <c:pt idx="59">
                  <c:v>-2.34</c:v>
                </c:pt>
                <c:pt idx="60">
                  <c:v>-2.59</c:v>
                </c:pt>
                <c:pt idx="61">
                  <c:v>-3.21</c:v>
                </c:pt>
                <c:pt idx="62">
                  <c:v>11.91</c:v>
                </c:pt>
                <c:pt idx="63">
                  <c:v>-3.85</c:v>
                </c:pt>
                <c:pt idx="64">
                  <c:v>-3.28</c:v>
                </c:pt>
                <c:pt idx="65">
                  <c:v>-1.38</c:v>
                </c:pt>
                <c:pt idx="66">
                  <c:v>-3.03</c:v>
                </c:pt>
                <c:pt idx="67">
                  <c:v>11.27</c:v>
                </c:pt>
                <c:pt idx="68">
                  <c:v>-3.73</c:v>
                </c:pt>
                <c:pt idx="69">
                  <c:v>-2.36</c:v>
                </c:pt>
                <c:pt idx="70">
                  <c:v>-3.22</c:v>
                </c:pt>
                <c:pt idx="71">
                  <c:v>-0.78</c:v>
                </c:pt>
                <c:pt idx="72">
                  <c:v>7.92</c:v>
                </c:pt>
                <c:pt idx="73">
                  <c:v>-2.93</c:v>
                </c:pt>
                <c:pt idx="74">
                  <c:v>-3.1</c:v>
                </c:pt>
                <c:pt idx="75">
                  <c:v>-0.96</c:v>
                </c:pt>
                <c:pt idx="76">
                  <c:v>-2.61</c:v>
                </c:pt>
                <c:pt idx="77">
                  <c:v>10.66</c:v>
                </c:pt>
                <c:pt idx="78">
                  <c:v>-3.52</c:v>
                </c:pt>
                <c:pt idx="79">
                  <c:v>-2.5</c:v>
                </c:pt>
              </c:numCache>
            </c:numRef>
          </c:yVal>
          <c:smooth val="0"/>
          <c:extLst>
            <c:ext xmlns:c16="http://schemas.microsoft.com/office/drawing/2014/chart" uri="{C3380CC4-5D6E-409C-BE32-E72D297353CC}">
              <c16:uniqueId val="{00000001-5437-453A-88A9-3ABC8148A49C}"/>
            </c:ext>
          </c:extLst>
        </c:ser>
        <c:dLbls>
          <c:showLegendKey val="0"/>
          <c:showVal val="0"/>
          <c:showCatName val="0"/>
          <c:showSerName val="0"/>
          <c:showPercent val="0"/>
          <c:showBubbleSize val="0"/>
        </c:dLbls>
        <c:axId val="228663856"/>
        <c:axId val="228668016"/>
      </c:scatterChart>
      <c:valAx>
        <c:axId val="228663856"/>
        <c:scaling>
          <c:orientation val="minMax"/>
          <c:max val="8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accent1"/>
                    </a:solidFill>
                    <a:latin typeface="Times New Roman" panose="02020603050405020304" pitchFamily="18" charset="0"/>
                    <a:cs typeface="Times New Roman" panose="02020603050405020304" pitchFamily="18" charset="0"/>
                  </a:rPr>
                  <a:t>Age in Census Edited File</a:t>
                </a:r>
              </a:p>
            </c:rich>
          </c:tx>
          <c:layout>
            <c:manualLayout>
              <c:xMode val="edge"/>
              <c:yMode val="edge"/>
              <c:x val="0.25488424523857595"/>
              <c:y val="0.912923290450692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b" anchorCtr="1"/>
          <a:lstStyle/>
          <a:p>
            <a:pPr>
              <a:defRPr sz="900" b="1" i="0" u="none" strike="noStrike" kern="1200" baseline="0">
                <a:solidFill>
                  <a:schemeClr val="accent1"/>
                </a:solidFill>
                <a:latin typeface="+mn-lt"/>
                <a:ea typeface="+mn-ea"/>
                <a:cs typeface="+mn-cs"/>
              </a:defRPr>
            </a:pPr>
            <a:endParaRPr lang="en-US"/>
          </a:p>
        </c:txPr>
        <c:crossAx val="228668016"/>
        <c:crosses val="autoZero"/>
        <c:crossBetween val="midCat"/>
        <c:majorUnit val="5"/>
      </c:valAx>
      <c:valAx>
        <c:axId val="2286680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crossAx val="228663856"/>
        <c:crosses val="autoZero"/>
        <c:crossBetween val="midCat"/>
      </c:valAx>
      <c:spPr>
        <a:noFill/>
        <a:ln w="6350">
          <a:solidFill>
            <a:schemeClr val="tx1"/>
          </a:solidFill>
        </a:ln>
        <a:effectLst/>
      </c:spPr>
    </c:plotArea>
    <c:legend>
      <c:legendPos val="b"/>
      <c:layout>
        <c:manualLayout>
          <c:xMode val="edge"/>
          <c:yMode val="edge"/>
          <c:x val="0.54738424523857598"/>
          <c:y val="0.92285964763258654"/>
          <c:w val="0.22574433003566863"/>
          <c:h val="6.4927854911683763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r>
              <a:rPr lang="en-US" sz="1200" b="1" baseline="0">
                <a:solidFill>
                  <a:schemeClr val="accent1"/>
                </a:solidFill>
                <a:latin typeface="Times New Roman" panose="02020603050405020304" pitchFamily="18" charset="0"/>
                <a:cs typeface="Times New Roman" panose="02020603050405020304" pitchFamily="18" charset="0"/>
              </a:rPr>
              <a:t>Total Population</a:t>
            </a:r>
          </a:p>
        </c:rich>
      </c:tx>
      <c:layout>
        <c:manualLayout>
          <c:xMode val="edge"/>
          <c:yMode val="edge"/>
          <c:x val="0.24762779324222509"/>
          <c:y val="0.22883597883597884"/>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14945950436028912"/>
          <c:y val="0.44867724867724867"/>
          <c:w val="0.81118571203934653"/>
          <c:h val="0.35661375661375666"/>
        </c:manualLayout>
      </c:layout>
      <c:scatterChart>
        <c:scatterStyle val="lineMarker"/>
        <c:varyColors val="0"/>
        <c:ser>
          <c:idx val="1"/>
          <c:order val="0"/>
          <c:tx>
            <c:v>2010</c:v>
          </c:tx>
          <c:spPr>
            <a:ln w="12700" cap="rnd">
              <a:solidFill>
                <a:srgbClr val="0070C0"/>
              </a:solidFill>
              <a:round/>
            </a:ln>
            <a:effectLst/>
          </c:spPr>
          <c:marker>
            <c:symbol val="circle"/>
            <c:size val="3"/>
            <c:spPr>
              <a:solidFill>
                <a:schemeClr val="accent2"/>
              </a:solidFill>
              <a:ln w="19050">
                <a:solidFill>
                  <a:srgbClr val="0070C0"/>
                </a:solidFill>
              </a:ln>
              <a:effectLst/>
            </c:spPr>
          </c:marker>
          <c:xVal>
            <c:numRef>
              <c:f>'RAW DATA'!$A$104:$A$183</c:f>
              <c:numCache>
                <c:formatCode>General</c:formatCode>
                <c:ptCount val="80"/>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numCache>
            </c:numRef>
          </c:xVal>
          <c:yVal>
            <c:numRef>
              <c:f>'RAW DATA'!$Y$104:$Y$183</c:f>
              <c:numCache>
                <c:formatCode>0.00</c:formatCode>
                <c:ptCount val="80"/>
                <c:pt idx="0">
                  <c:v>-0.09</c:v>
                </c:pt>
                <c:pt idx="1">
                  <c:v>0.09</c:v>
                </c:pt>
                <c:pt idx="2">
                  <c:v>0.15</c:v>
                </c:pt>
                <c:pt idx="3">
                  <c:v>-0.06</c:v>
                </c:pt>
                <c:pt idx="4">
                  <c:v>-0.03</c:v>
                </c:pt>
                <c:pt idx="5">
                  <c:v>-7.0000000000000007E-2</c:v>
                </c:pt>
                <c:pt idx="6">
                  <c:v>0.14000000000000001</c:v>
                </c:pt>
                <c:pt idx="7">
                  <c:v>0.05</c:v>
                </c:pt>
                <c:pt idx="8">
                  <c:v>-0.1</c:v>
                </c:pt>
                <c:pt idx="9">
                  <c:v>-0.01</c:v>
                </c:pt>
                <c:pt idx="10">
                  <c:v>-0.02</c:v>
                </c:pt>
                <c:pt idx="11">
                  <c:v>-0.05</c:v>
                </c:pt>
                <c:pt idx="12">
                  <c:v>0.14000000000000001</c:v>
                </c:pt>
                <c:pt idx="13">
                  <c:v>0.03</c:v>
                </c:pt>
                <c:pt idx="14">
                  <c:v>-0.06</c:v>
                </c:pt>
                <c:pt idx="15">
                  <c:v>-0.03</c:v>
                </c:pt>
                <c:pt idx="16">
                  <c:v>0.15</c:v>
                </c:pt>
                <c:pt idx="17">
                  <c:v>0.12</c:v>
                </c:pt>
                <c:pt idx="18">
                  <c:v>-0.05</c:v>
                </c:pt>
                <c:pt idx="19">
                  <c:v>-0.06</c:v>
                </c:pt>
                <c:pt idx="20">
                  <c:v>-0.16</c:v>
                </c:pt>
                <c:pt idx="21">
                  <c:v>-0.01</c:v>
                </c:pt>
                <c:pt idx="22">
                  <c:v>0.36</c:v>
                </c:pt>
                <c:pt idx="23">
                  <c:v>-0.12</c:v>
                </c:pt>
                <c:pt idx="24">
                  <c:v>-0.04</c:v>
                </c:pt>
                <c:pt idx="25">
                  <c:v>-0.2</c:v>
                </c:pt>
                <c:pt idx="26">
                  <c:v>-0.14000000000000001</c:v>
                </c:pt>
                <c:pt idx="27">
                  <c:v>0.62</c:v>
                </c:pt>
                <c:pt idx="28">
                  <c:v>-0.38</c:v>
                </c:pt>
                <c:pt idx="29">
                  <c:v>-7.0000000000000007E-2</c:v>
                </c:pt>
                <c:pt idx="30">
                  <c:v>-0.12</c:v>
                </c:pt>
                <c:pt idx="31">
                  <c:v>-0.1</c:v>
                </c:pt>
                <c:pt idx="32">
                  <c:v>0.46</c:v>
                </c:pt>
                <c:pt idx="33">
                  <c:v>-0.08</c:v>
                </c:pt>
                <c:pt idx="34">
                  <c:v>0</c:v>
                </c:pt>
                <c:pt idx="35">
                  <c:v>-0.2</c:v>
                </c:pt>
                <c:pt idx="36">
                  <c:v>-0.25</c:v>
                </c:pt>
                <c:pt idx="37">
                  <c:v>0.63</c:v>
                </c:pt>
                <c:pt idx="38">
                  <c:v>-0.18</c:v>
                </c:pt>
                <c:pt idx="39">
                  <c:v>0</c:v>
                </c:pt>
                <c:pt idx="40">
                  <c:v>-0.18</c:v>
                </c:pt>
                <c:pt idx="41">
                  <c:v>-0.1</c:v>
                </c:pt>
                <c:pt idx="42">
                  <c:v>0.31</c:v>
                </c:pt>
                <c:pt idx="43">
                  <c:v>-0.02</c:v>
                </c:pt>
                <c:pt idx="44">
                  <c:v>-7.0000000000000007E-2</c:v>
                </c:pt>
                <c:pt idx="45">
                  <c:v>-0.28000000000000003</c:v>
                </c:pt>
                <c:pt idx="46">
                  <c:v>0.01</c:v>
                </c:pt>
                <c:pt idx="47">
                  <c:v>0.34</c:v>
                </c:pt>
                <c:pt idx="48">
                  <c:v>-0.04</c:v>
                </c:pt>
                <c:pt idx="49">
                  <c:v>-0.12</c:v>
                </c:pt>
                <c:pt idx="50">
                  <c:v>-0.09</c:v>
                </c:pt>
                <c:pt idx="51">
                  <c:v>0.02</c:v>
                </c:pt>
                <c:pt idx="52">
                  <c:v>0.24</c:v>
                </c:pt>
                <c:pt idx="53">
                  <c:v>-0.05</c:v>
                </c:pt>
                <c:pt idx="54">
                  <c:v>0.01</c:v>
                </c:pt>
                <c:pt idx="55">
                  <c:v>-0.25</c:v>
                </c:pt>
                <c:pt idx="56">
                  <c:v>0.01</c:v>
                </c:pt>
                <c:pt idx="57">
                  <c:v>0.18</c:v>
                </c:pt>
                <c:pt idx="58">
                  <c:v>0.03</c:v>
                </c:pt>
                <c:pt idx="59">
                  <c:v>0</c:v>
                </c:pt>
                <c:pt idx="60">
                  <c:v>-0.28999999999999998</c:v>
                </c:pt>
                <c:pt idx="61">
                  <c:v>0.37</c:v>
                </c:pt>
                <c:pt idx="62">
                  <c:v>0.1</c:v>
                </c:pt>
                <c:pt idx="63">
                  <c:v>-0.23</c:v>
                </c:pt>
                <c:pt idx="64">
                  <c:v>-7.0000000000000007E-2</c:v>
                </c:pt>
                <c:pt idx="65">
                  <c:v>0.05</c:v>
                </c:pt>
                <c:pt idx="66">
                  <c:v>0.01</c:v>
                </c:pt>
                <c:pt idx="67">
                  <c:v>0.17</c:v>
                </c:pt>
                <c:pt idx="68">
                  <c:v>-0.15</c:v>
                </c:pt>
                <c:pt idx="69">
                  <c:v>-0.26</c:v>
                </c:pt>
                <c:pt idx="70">
                  <c:v>0.09</c:v>
                </c:pt>
                <c:pt idx="71">
                  <c:v>0.01</c:v>
                </c:pt>
                <c:pt idx="72">
                  <c:v>0.12</c:v>
                </c:pt>
                <c:pt idx="73">
                  <c:v>-0.03</c:v>
                </c:pt>
                <c:pt idx="74">
                  <c:v>0.04</c:v>
                </c:pt>
                <c:pt idx="75">
                  <c:v>-0.15</c:v>
                </c:pt>
                <c:pt idx="76">
                  <c:v>-0.03</c:v>
                </c:pt>
                <c:pt idx="77">
                  <c:v>0.32</c:v>
                </c:pt>
                <c:pt idx="78">
                  <c:v>-0.14000000000000001</c:v>
                </c:pt>
                <c:pt idx="79">
                  <c:v>-0.06</c:v>
                </c:pt>
              </c:numCache>
            </c:numRef>
          </c:yVal>
          <c:smooth val="0"/>
          <c:extLst>
            <c:ext xmlns:c16="http://schemas.microsoft.com/office/drawing/2014/chart" uri="{C3380CC4-5D6E-409C-BE32-E72D297353CC}">
              <c16:uniqueId val="{00000000-203D-4AC8-907E-01F8F46178F4}"/>
            </c:ext>
          </c:extLst>
        </c:ser>
        <c:ser>
          <c:idx val="0"/>
          <c:order val="1"/>
          <c:tx>
            <c:v>2020</c:v>
          </c:tx>
          <c:spPr>
            <a:ln w="12700" cap="rnd">
              <a:solidFill>
                <a:srgbClr val="00B050"/>
              </a:solidFill>
              <a:round/>
            </a:ln>
            <a:effectLst/>
          </c:spPr>
          <c:marker>
            <c:symbol val="circle"/>
            <c:size val="3"/>
            <c:spPr>
              <a:solidFill>
                <a:srgbClr val="00B050"/>
              </a:solidFill>
              <a:ln w="19050">
                <a:solidFill>
                  <a:srgbClr val="00B050"/>
                </a:solidFill>
              </a:ln>
              <a:effectLst/>
            </c:spPr>
          </c:marker>
          <c:xVal>
            <c:numRef>
              <c:f>'RAW DATA'!$A$104:$A$183</c:f>
              <c:numCache>
                <c:formatCode>General</c:formatCode>
                <c:ptCount val="80"/>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numCache>
            </c:numRef>
          </c:xVal>
          <c:yVal>
            <c:numRef>
              <c:f>'RAW DATA'!$D$104:$D$183</c:f>
              <c:numCache>
                <c:formatCode>0.00</c:formatCode>
                <c:ptCount val="80"/>
                <c:pt idx="0">
                  <c:v>-0.02</c:v>
                </c:pt>
                <c:pt idx="1">
                  <c:v>-0.01</c:v>
                </c:pt>
                <c:pt idx="2">
                  <c:v>0.14000000000000001</c:v>
                </c:pt>
                <c:pt idx="3">
                  <c:v>-0.05</c:v>
                </c:pt>
                <c:pt idx="4">
                  <c:v>0.08</c:v>
                </c:pt>
                <c:pt idx="5">
                  <c:v>7.0000000000000007E-2</c:v>
                </c:pt>
                <c:pt idx="6">
                  <c:v>-0.11</c:v>
                </c:pt>
                <c:pt idx="7">
                  <c:v>0.35</c:v>
                </c:pt>
                <c:pt idx="8">
                  <c:v>-0.17</c:v>
                </c:pt>
                <c:pt idx="9">
                  <c:v>-0.04</c:v>
                </c:pt>
                <c:pt idx="10">
                  <c:v>-0.09</c:v>
                </c:pt>
                <c:pt idx="11">
                  <c:v>-0.11</c:v>
                </c:pt>
                <c:pt idx="12">
                  <c:v>0.21</c:v>
                </c:pt>
                <c:pt idx="13">
                  <c:v>-0.12</c:v>
                </c:pt>
                <c:pt idx="14">
                  <c:v>-0.51</c:v>
                </c:pt>
                <c:pt idx="15">
                  <c:v>-0.25</c:v>
                </c:pt>
                <c:pt idx="16">
                  <c:v>0.47</c:v>
                </c:pt>
                <c:pt idx="17">
                  <c:v>0.87</c:v>
                </c:pt>
                <c:pt idx="18">
                  <c:v>0.31</c:v>
                </c:pt>
                <c:pt idx="19">
                  <c:v>-0.12</c:v>
                </c:pt>
                <c:pt idx="20">
                  <c:v>-0.6</c:v>
                </c:pt>
                <c:pt idx="21">
                  <c:v>-0.34</c:v>
                </c:pt>
                <c:pt idx="22">
                  <c:v>0.99</c:v>
                </c:pt>
                <c:pt idx="23">
                  <c:v>-0.45</c:v>
                </c:pt>
                <c:pt idx="24">
                  <c:v>-0.34</c:v>
                </c:pt>
                <c:pt idx="25">
                  <c:v>-0.28000000000000003</c:v>
                </c:pt>
                <c:pt idx="26">
                  <c:v>-0.56000000000000005</c:v>
                </c:pt>
                <c:pt idx="27">
                  <c:v>1.73</c:v>
                </c:pt>
                <c:pt idx="28">
                  <c:v>-0.71</c:v>
                </c:pt>
                <c:pt idx="29">
                  <c:v>-0.1</c:v>
                </c:pt>
                <c:pt idx="30">
                  <c:v>-0.41</c:v>
                </c:pt>
                <c:pt idx="31">
                  <c:v>-0.36</c:v>
                </c:pt>
                <c:pt idx="32">
                  <c:v>1.62</c:v>
                </c:pt>
                <c:pt idx="33">
                  <c:v>-0.47</c:v>
                </c:pt>
                <c:pt idx="34">
                  <c:v>-0.53</c:v>
                </c:pt>
                <c:pt idx="35">
                  <c:v>-0.27</c:v>
                </c:pt>
                <c:pt idx="36">
                  <c:v>-0.44</c:v>
                </c:pt>
                <c:pt idx="37">
                  <c:v>1.81</c:v>
                </c:pt>
                <c:pt idx="38">
                  <c:v>-0.76</c:v>
                </c:pt>
                <c:pt idx="39">
                  <c:v>-0.22</c:v>
                </c:pt>
                <c:pt idx="40">
                  <c:v>-0.28999999999999998</c:v>
                </c:pt>
                <c:pt idx="41">
                  <c:v>-0.4</c:v>
                </c:pt>
                <c:pt idx="42">
                  <c:v>1.33</c:v>
                </c:pt>
                <c:pt idx="43">
                  <c:v>-0.43</c:v>
                </c:pt>
                <c:pt idx="44">
                  <c:v>-0.2</c:v>
                </c:pt>
                <c:pt idx="45">
                  <c:v>-0.36</c:v>
                </c:pt>
                <c:pt idx="46">
                  <c:v>-0.49</c:v>
                </c:pt>
                <c:pt idx="47">
                  <c:v>1.52</c:v>
                </c:pt>
                <c:pt idx="48">
                  <c:v>-0.44</c:v>
                </c:pt>
                <c:pt idx="49">
                  <c:v>-0.25</c:v>
                </c:pt>
                <c:pt idx="50">
                  <c:v>-0.33</c:v>
                </c:pt>
                <c:pt idx="51">
                  <c:v>-0.15</c:v>
                </c:pt>
                <c:pt idx="52">
                  <c:v>0.81</c:v>
                </c:pt>
                <c:pt idx="53">
                  <c:v>-0.11</c:v>
                </c:pt>
                <c:pt idx="54">
                  <c:v>-0.2</c:v>
                </c:pt>
                <c:pt idx="55">
                  <c:v>-0.38</c:v>
                </c:pt>
                <c:pt idx="56">
                  <c:v>-0.14000000000000001</c:v>
                </c:pt>
                <c:pt idx="57">
                  <c:v>0.94</c:v>
                </c:pt>
                <c:pt idx="58">
                  <c:v>-0.41</c:v>
                </c:pt>
                <c:pt idx="59">
                  <c:v>-0.13</c:v>
                </c:pt>
                <c:pt idx="60">
                  <c:v>-0.12</c:v>
                </c:pt>
                <c:pt idx="61">
                  <c:v>-0.13</c:v>
                </c:pt>
                <c:pt idx="62">
                  <c:v>0.73</c:v>
                </c:pt>
                <c:pt idx="63">
                  <c:v>-0.26</c:v>
                </c:pt>
                <c:pt idx="64">
                  <c:v>-0.14000000000000001</c:v>
                </c:pt>
                <c:pt idx="65">
                  <c:v>-0.27</c:v>
                </c:pt>
                <c:pt idx="66">
                  <c:v>-0.01</c:v>
                </c:pt>
                <c:pt idx="67">
                  <c:v>0.67</c:v>
                </c:pt>
                <c:pt idx="68">
                  <c:v>-0.15</c:v>
                </c:pt>
                <c:pt idx="69">
                  <c:v>-0.03</c:v>
                </c:pt>
                <c:pt idx="70">
                  <c:v>-0.81</c:v>
                </c:pt>
                <c:pt idx="71">
                  <c:v>0.39</c:v>
                </c:pt>
                <c:pt idx="72">
                  <c:v>0.5</c:v>
                </c:pt>
                <c:pt idx="73">
                  <c:v>-0.24</c:v>
                </c:pt>
                <c:pt idx="74">
                  <c:v>-0.13</c:v>
                </c:pt>
                <c:pt idx="75">
                  <c:v>-0.05</c:v>
                </c:pt>
                <c:pt idx="76">
                  <c:v>-0.1</c:v>
                </c:pt>
                <c:pt idx="77">
                  <c:v>0.56000000000000005</c:v>
                </c:pt>
                <c:pt idx="78">
                  <c:v>-0.25</c:v>
                </c:pt>
                <c:pt idx="79">
                  <c:v>-0.14000000000000001</c:v>
                </c:pt>
              </c:numCache>
            </c:numRef>
          </c:yVal>
          <c:smooth val="0"/>
          <c:extLst>
            <c:ext xmlns:c16="http://schemas.microsoft.com/office/drawing/2014/chart" uri="{C3380CC4-5D6E-409C-BE32-E72D297353CC}">
              <c16:uniqueId val="{00000001-203D-4AC8-907E-01F8F46178F4}"/>
            </c:ext>
          </c:extLst>
        </c:ser>
        <c:dLbls>
          <c:showLegendKey val="0"/>
          <c:showVal val="0"/>
          <c:showCatName val="0"/>
          <c:showSerName val="0"/>
          <c:showPercent val="0"/>
          <c:showBubbleSize val="0"/>
        </c:dLbls>
        <c:axId val="228663856"/>
        <c:axId val="228668016"/>
      </c:scatterChart>
      <c:valAx>
        <c:axId val="228663856"/>
        <c:scaling>
          <c:orientation val="minMax"/>
          <c:max val="8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r>
                  <a:rPr lang="en-US" sz="1200" b="1" dirty="0">
                    <a:solidFill>
                      <a:schemeClr val="accent1"/>
                    </a:solidFill>
                    <a:latin typeface="Times New Roman" panose="02020603050405020304" pitchFamily="18" charset="0"/>
                    <a:cs typeface="Times New Roman" panose="02020603050405020304" pitchFamily="18" charset="0"/>
                  </a:rPr>
                  <a:t>Age</a:t>
                </a:r>
                <a:r>
                  <a:rPr lang="en-US" sz="1200" b="1" baseline="0" dirty="0">
                    <a:solidFill>
                      <a:schemeClr val="accent1"/>
                    </a:solidFill>
                    <a:latin typeface="Times New Roman" panose="02020603050405020304" pitchFamily="18" charset="0"/>
                    <a:cs typeface="Times New Roman" panose="02020603050405020304" pitchFamily="18" charset="0"/>
                  </a:rPr>
                  <a:t> in Census Edited File</a:t>
                </a:r>
                <a:endParaRPr lang="en-US" sz="1200" b="1" dirty="0">
                  <a:solidFill>
                    <a:schemeClr val="accent1"/>
                  </a:solidFill>
                  <a:latin typeface="Times New Roman" panose="02020603050405020304" pitchFamily="18" charset="0"/>
                  <a:cs typeface="Times New Roman" panose="02020603050405020304" pitchFamily="18" charset="0"/>
                </a:endParaRPr>
              </a:p>
            </c:rich>
          </c:tx>
          <c:layout>
            <c:manualLayout>
              <c:xMode val="edge"/>
              <c:yMode val="edge"/>
              <c:x val="0.14105992898515218"/>
              <c:y val="0.86082323042952968"/>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b" anchorCtr="1"/>
          <a:lstStyle/>
          <a:p>
            <a:pPr>
              <a:defRPr sz="900" b="1" i="0" u="none" strike="noStrike" kern="1200" baseline="0">
                <a:solidFill>
                  <a:schemeClr val="accent1"/>
                </a:solidFill>
                <a:latin typeface="+mn-lt"/>
                <a:ea typeface="+mn-ea"/>
                <a:cs typeface="+mn-cs"/>
              </a:defRPr>
            </a:pPr>
            <a:endParaRPr lang="en-US"/>
          </a:p>
        </c:txPr>
        <c:crossAx val="228668016"/>
        <c:crosses val="autoZero"/>
        <c:crossBetween val="midCat"/>
        <c:majorUnit val="5"/>
      </c:valAx>
      <c:valAx>
        <c:axId val="228668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accent1"/>
                    </a:solidFill>
                    <a:latin typeface="+mn-lt"/>
                    <a:ea typeface="+mn-ea"/>
                    <a:cs typeface="+mn-cs"/>
                  </a:defRPr>
                </a:pPr>
                <a:r>
                  <a:rPr lang="en-US" sz="1200" b="1" dirty="0">
                    <a:solidFill>
                      <a:schemeClr val="accent1"/>
                    </a:solidFill>
                    <a:latin typeface="Times New Roman" panose="02020603050405020304" pitchFamily="18" charset="0"/>
                    <a:cs typeface="Times New Roman" panose="02020603050405020304" pitchFamily="18" charset="0"/>
                  </a:rPr>
                  <a:t>Estimated Heaping Metric</a:t>
                </a:r>
              </a:p>
            </c:rich>
          </c:tx>
          <c:layout>
            <c:manualLayout>
              <c:xMode val="edge"/>
              <c:yMode val="edge"/>
              <c:x val="3.033432096505531E-3"/>
              <c:y val="0.1455159771695204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crossAx val="228663856"/>
        <c:crosses val="autoZero"/>
        <c:crossBetween val="midCat"/>
      </c:valAx>
      <c:spPr>
        <a:noFill/>
        <a:ln w="6350">
          <a:solidFill>
            <a:schemeClr val="tx1"/>
          </a:solidFill>
        </a:ln>
        <a:effectLst/>
      </c:spPr>
    </c:plotArea>
    <c:legend>
      <c:legendPos val="b"/>
      <c:layout>
        <c:manualLayout>
          <c:xMode val="edge"/>
          <c:yMode val="edge"/>
          <c:x val="0.58287872004325092"/>
          <c:y val="0.88386493354997298"/>
          <c:w val="0.36302916172881594"/>
          <c:h val="8.4389034703995336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r>
              <a:rPr lang="en-US" b="1">
                <a:solidFill>
                  <a:schemeClr val="accent1"/>
                </a:solidFill>
              </a:rPr>
              <a:t>GQ Imputation Rates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'[GQ - PA townships - age and sex - Chapter 9.xlsx]Data'!$C$97</c:f>
              <c:strCache>
                <c:ptCount val="1"/>
                <c:pt idx="0">
                  <c:v>2020 Census</c:v>
                </c:pt>
              </c:strCache>
            </c:strRef>
          </c:tx>
          <c:spPr>
            <a:solidFill>
              <a:srgbClr val="00B050"/>
            </a:solidFill>
            <a:ln>
              <a:noFill/>
            </a:ln>
            <a:effectLst/>
          </c:spPr>
          <c:invertIfNegative val="0"/>
          <c:cat>
            <c:strRef>
              <c:f>'[GQ - PA townships - age and sex - Chapter 9.xlsx]Data'!$B$98:$B$101</c:f>
              <c:strCache>
                <c:ptCount val="4"/>
                <c:pt idx="0">
                  <c:v>Sex</c:v>
                </c:pt>
                <c:pt idx="1">
                  <c:v>Age/DOB</c:v>
                </c:pt>
                <c:pt idx="2">
                  <c:v>Ethnicity</c:v>
                </c:pt>
                <c:pt idx="3">
                  <c:v>Race</c:v>
                </c:pt>
              </c:strCache>
            </c:strRef>
          </c:cat>
          <c:val>
            <c:numRef>
              <c:f>'[GQ - PA townships - age and sex - Chapter 9.xlsx]Data'!$C$98:$C$101</c:f>
              <c:numCache>
                <c:formatCode>0%</c:formatCode>
                <c:ptCount val="4"/>
                <c:pt idx="0">
                  <c:v>0.22</c:v>
                </c:pt>
                <c:pt idx="1">
                  <c:v>0.17799999999999999</c:v>
                </c:pt>
                <c:pt idx="2" formatCode="0.00%">
                  <c:v>0.439</c:v>
                </c:pt>
                <c:pt idx="3" formatCode="0.00%">
                  <c:v>0.39200000000000002</c:v>
                </c:pt>
              </c:numCache>
            </c:numRef>
          </c:val>
          <c:extLst>
            <c:ext xmlns:c16="http://schemas.microsoft.com/office/drawing/2014/chart" uri="{C3380CC4-5D6E-409C-BE32-E72D297353CC}">
              <c16:uniqueId val="{00000000-C863-45BF-8EEB-603744DCB9A9}"/>
            </c:ext>
          </c:extLst>
        </c:ser>
        <c:ser>
          <c:idx val="1"/>
          <c:order val="1"/>
          <c:tx>
            <c:strRef>
              <c:f>'[GQ - PA townships - age and sex - Chapter 9.xlsx]Data'!$D$97</c:f>
              <c:strCache>
                <c:ptCount val="1"/>
                <c:pt idx="0">
                  <c:v>2010 Census</c:v>
                </c:pt>
              </c:strCache>
            </c:strRef>
          </c:tx>
          <c:spPr>
            <a:solidFill>
              <a:srgbClr val="0070C0"/>
            </a:solidFill>
            <a:ln>
              <a:noFill/>
            </a:ln>
            <a:effectLst/>
          </c:spPr>
          <c:invertIfNegative val="0"/>
          <c:cat>
            <c:strRef>
              <c:f>'[GQ - PA townships - age and sex - Chapter 9.xlsx]Data'!$B$98:$B$101</c:f>
              <c:strCache>
                <c:ptCount val="4"/>
                <c:pt idx="0">
                  <c:v>Sex</c:v>
                </c:pt>
                <c:pt idx="1">
                  <c:v>Age/DOB</c:v>
                </c:pt>
                <c:pt idx="2">
                  <c:v>Ethnicity</c:v>
                </c:pt>
                <c:pt idx="3">
                  <c:v>Race</c:v>
                </c:pt>
              </c:strCache>
            </c:strRef>
          </c:cat>
          <c:val>
            <c:numRef>
              <c:f>'[GQ - PA townships - age and sex - Chapter 9.xlsx]Data'!$D$98:$D$101</c:f>
              <c:numCache>
                <c:formatCode>0%</c:formatCode>
                <c:ptCount val="4"/>
                <c:pt idx="0" formatCode="0.00%">
                  <c:v>0.03</c:v>
                </c:pt>
                <c:pt idx="1">
                  <c:v>6.5000000000000002E-2</c:v>
                </c:pt>
                <c:pt idx="2">
                  <c:v>0.25</c:v>
                </c:pt>
                <c:pt idx="3" formatCode="0.00%">
                  <c:v>0.18099999999999999</c:v>
                </c:pt>
              </c:numCache>
            </c:numRef>
          </c:val>
          <c:extLst>
            <c:ext xmlns:c16="http://schemas.microsoft.com/office/drawing/2014/chart" uri="{C3380CC4-5D6E-409C-BE32-E72D297353CC}">
              <c16:uniqueId val="{00000001-C863-45BF-8EEB-603744DCB9A9}"/>
            </c:ext>
          </c:extLst>
        </c:ser>
        <c:dLbls>
          <c:showLegendKey val="0"/>
          <c:showVal val="0"/>
          <c:showCatName val="0"/>
          <c:showSerName val="0"/>
          <c:showPercent val="0"/>
          <c:showBubbleSize val="0"/>
        </c:dLbls>
        <c:gapWidth val="219"/>
        <c:overlap val="-27"/>
        <c:axId val="2025958623"/>
        <c:axId val="2028860303"/>
      </c:barChart>
      <c:catAx>
        <c:axId val="2025958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crossAx val="2028860303"/>
        <c:crosses val="autoZero"/>
        <c:auto val="1"/>
        <c:lblAlgn val="ctr"/>
        <c:lblOffset val="100"/>
        <c:noMultiLvlLbl val="0"/>
      </c:catAx>
      <c:valAx>
        <c:axId val="20288603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crossAx val="2025958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w="9525">
      <a:solidFill>
        <a:schemeClr val="accent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4721272290481E-2"/>
          <c:y val="3.7037037037037035E-2"/>
          <c:w val="0.92280794336761129"/>
          <c:h val="0.79652996500437445"/>
        </c:manualLayout>
      </c:layout>
      <c:barChart>
        <c:barDir val="col"/>
        <c:grouping val="clustered"/>
        <c:varyColors val="0"/>
        <c:ser>
          <c:idx val="2"/>
          <c:order val="2"/>
          <c:tx>
            <c:strRef>
              <c:f>'[Age Heaping.xlsx]Sheet1'!$M$132</c:f>
              <c:strCache>
                <c:ptCount val="1"/>
                <c:pt idx="0">
                  <c:v>2020 PES</c:v>
                </c:pt>
              </c:strCache>
            </c:strRef>
          </c:tx>
          <c:spPr>
            <a:solidFill>
              <a:srgbClr val="00B050"/>
            </a:solidFill>
            <a:ln>
              <a:noFill/>
            </a:ln>
            <a:effectLst/>
          </c:spPr>
          <c:invertIfNegative val="0"/>
          <c:cat>
            <c:strRef>
              <c:f>'[Age Heaping.xlsx]Sheet1'!$J$133:$J$137</c:f>
              <c:strCache>
                <c:ptCount val="5"/>
                <c:pt idx="0">
                  <c:v>White Non-Hispanic Alone</c:v>
                </c:pt>
                <c:pt idx="1">
                  <c:v>Black AOIC</c:v>
                </c:pt>
                <c:pt idx="2">
                  <c:v>Asian AOIC</c:v>
                </c:pt>
                <c:pt idx="3">
                  <c:v>AIAN AOIC on Reservations</c:v>
                </c:pt>
                <c:pt idx="4">
                  <c:v>Hispanic</c:v>
                </c:pt>
              </c:strCache>
            </c:strRef>
          </c:cat>
          <c:val>
            <c:numRef>
              <c:f>'[Age Heaping.xlsx]Sheet1'!$M$133:$M$137</c:f>
              <c:numCache>
                <c:formatCode>General</c:formatCode>
                <c:ptCount val="5"/>
                <c:pt idx="0">
                  <c:v>1.64</c:v>
                </c:pt>
                <c:pt idx="1">
                  <c:v>-3.3</c:v>
                </c:pt>
                <c:pt idx="2">
                  <c:v>2.62</c:v>
                </c:pt>
                <c:pt idx="3">
                  <c:v>-5.64</c:v>
                </c:pt>
                <c:pt idx="4">
                  <c:v>-4.99</c:v>
                </c:pt>
              </c:numCache>
            </c:numRef>
          </c:val>
          <c:extLst>
            <c:ext xmlns:c16="http://schemas.microsoft.com/office/drawing/2014/chart" uri="{C3380CC4-5D6E-409C-BE32-E72D297353CC}">
              <c16:uniqueId val="{00000000-93FB-40D3-BC0E-437A5808C1A7}"/>
            </c:ext>
          </c:extLst>
        </c:ser>
        <c:ser>
          <c:idx val="3"/>
          <c:order val="3"/>
          <c:tx>
            <c:strRef>
              <c:f>'[Age Heaping.xlsx]Sheet1'!$N$132</c:f>
              <c:strCache>
                <c:ptCount val="1"/>
                <c:pt idx="0">
                  <c:v>2010 PES</c:v>
                </c:pt>
              </c:strCache>
            </c:strRef>
          </c:tx>
          <c:spPr>
            <a:solidFill>
              <a:srgbClr val="0070C0"/>
            </a:solidFill>
            <a:ln>
              <a:noFill/>
            </a:ln>
            <a:effectLst/>
          </c:spPr>
          <c:invertIfNegative val="0"/>
          <c:cat>
            <c:strRef>
              <c:f>'[Age Heaping.xlsx]Sheet1'!$J$133:$J$137</c:f>
              <c:strCache>
                <c:ptCount val="5"/>
                <c:pt idx="0">
                  <c:v>White Non-Hispanic Alone</c:v>
                </c:pt>
                <c:pt idx="1">
                  <c:v>Black AOIC</c:v>
                </c:pt>
                <c:pt idx="2">
                  <c:v>Asian AOIC</c:v>
                </c:pt>
                <c:pt idx="3">
                  <c:v>AIAN AOIC on Reservations</c:v>
                </c:pt>
                <c:pt idx="4">
                  <c:v>Hispanic</c:v>
                </c:pt>
              </c:strCache>
            </c:strRef>
          </c:cat>
          <c:val>
            <c:numRef>
              <c:f>'[Age Heaping.xlsx]Sheet1'!$N$133:$N$137</c:f>
              <c:numCache>
                <c:formatCode>General</c:formatCode>
                <c:ptCount val="5"/>
                <c:pt idx="0">
                  <c:v>0.83</c:v>
                </c:pt>
                <c:pt idx="1">
                  <c:v>-2.06</c:v>
                </c:pt>
                <c:pt idx="2">
                  <c:v>0</c:v>
                </c:pt>
                <c:pt idx="3">
                  <c:v>-4.88</c:v>
                </c:pt>
                <c:pt idx="4">
                  <c:v>-1.54</c:v>
                </c:pt>
              </c:numCache>
            </c:numRef>
          </c:val>
          <c:extLst>
            <c:ext xmlns:c16="http://schemas.microsoft.com/office/drawing/2014/chart" uri="{C3380CC4-5D6E-409C-BE32-E72D297353CC}">
              <c16:uniqueId val="{00000001-93FB-40D3-BC0E-437A5808C1A7}"/>
            </c:ext>
          </c:extLst>
        </c:ser>
        <c:dLbls>
          <c:showLegendKey val="0"/>
          <c:showVal val="0"/>
          <c:showCatName val="0"/>
          <c:showSerName val="0"/>
          <c:showPercent val="0"/>
          <c:showBubbleSize val="0"/>
        </c:dLbls>
        <c:gapWidth val="219"/>
        <c:overlap val="-27"/>
        <c:axId val="724309472"/>
        <c:axId val="910143760"/>
        <c:extLst>
          <c:ext xmlns:c15="http://schemas.microsoft.com/office/drawing/2012/chart" uri="{02D57815-91ED-43cb-92C2-25804820EDAC}">
            <c15:filteredBarSeries>
              <c15:ser>
                <c:idx val="0"/>
                <c:order val="0"/>
                <c:tx>
                  <c:strRef>
                    <c:extLst>
                      <c:ext uri="{02D57815-91ED-43cb-92C2-25804820EDAC}">
                        <c15:formulaRef>
                          <c15:sqref>'[Age Heaping.xlsx]Sheet1'!$K$132</c15:sqref>
                        </c15:formulaRef>
                      </c:ext>
                    </c:extLst>
                    <c:strCache>
                      <c:ptCount val="1"/>
                    </c:strCache>
                  </c:strRef>
                </c:tx>
                <c:spPr>
                  <a:solidFill>
                    <a:schemeClr val="accent1"/>
                  </a:solidFill>
                  <a:ln>
                    <a:noFill/>
                  </a:ln>
                  <a:effectLst/>
                </c:spPr>
                <c:invertIfNegative val="0"/>
                <c:cat>
                  <c:strRef>
                    <c:extLst>
                      <c:ext uri="{02D57815-91ED-43cb-92C2-25804820EDAC}">
                        <c15:formulaRef>
                          <c15:sqref>'[Age Heaping.xlsx]Sheet1'!$J$133:$J$137</c15:sqref>
                        </c15:formulaRef>
                      </c:ext>
                    </c:extLst>
                    <c:strCache>
                      <c:ptCount val="5"/>
                      <c:pt idx="0">
                        <c:v>White Non-Hispanic Alone</c:v>
                      </c:pt>
                      <c:pt idx="1">
                        <c:v>Black AOIC</c:v>
                      </c:pt>
                      <c:pt idx="2">
                        <c:v>Asian AOIC</c:v>
                      </c:pt>
                      <c:pt idx="3">
                        <c:v>AIAN AOIC on Reservations</c:v>
                      </c:pt>
                      <c:pt idx="4">
                        <c:v>Hispanic</c:v>
                      </c:pt>
                    </c:strCache>
                  </c:strRef>
                </c:cat>
                <c:val>
                  <c:numRef>
                    <c:extLst>
                      <c:ext uri="{02D57815-91ED-43cb-92C2-25804820EDAC}">
                        <c15:formulaRef>
                          <c15:sqref>'[Age Heaping.xlsx]Sheet1'!$K$133:$K$137</c15:sqref>
                        </c15:formulaRef>
                      </c:ext>
                    </c:extLst>
                    <c:numCache>
                      <c:formatCode>General</c:formatCode>
                      <c:ptCount val="5"/>
                    </c:numCache>
                  </c:numRef>
                </c:val>
                <c:extLst>
                  <c:ext xmlns:c16="http://schemas.microsoft.com/office/drawing/2014/chart" uri="{C3380CC4-5D6E-409C-BE32-E72D297353CC}">
                    <c16:uniqueId val="{00000002-93FB-40D3-BC0E-437A5808C1A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'[Age Heaping.xlsx]Sheet1'!$L$132</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'[Age Heaping.xlsx]Sheet1'!$J$133:$J$137</c15:sqref>
                        </c15:formulaRef>
                      </c:ext>
                    </c:extLst>
                    <c:strCache>
                      <c:ptCount val="5"/>
                      <c:pt idx="0">
                        <c:v>White Non-Hispanic Alone</c:v>
                      </c:pt>
                      <c:pt idx="1">
                        <c:v>Black AOIC</c:v>
                      </c:pt>
                      <c:pt idx="2">
                        <c:v>Asian AOIC</c:v>
                      </c:pt>
                      <c:pt idx="3">
                        <c:v>AIAN AOIC on Reservations</c:v>
                      </c:pt>
                      <c:pt idx="4">
                        <c:v>Hispanic</c:v>
                      </c:pt>
                    </c:strCache>
                  </c:strRef>
                </c:cat>
                <c:val>
                  <c:numRef>
                    <c:extLst xmlns:c15="http://schemas.microsoft.com/office/drawing/2012/chart">
                      <c:ext xmlns:c15="http://schemas.microsoft.com/office/drawing/2012/chart" uri="{02D57815-91ED-43cb-92C2-25804820EDAC}">
                        <c15:formulaRef>
                          <c15:sqref>'[Age Heaping.xlsx]Sheet1'!$L$133:$L$137</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3-93FB-40D3-BC0E-437A5808C1A7}"/>
                  </c:ext>
                </c:extLst>
              </c15:ser>
            </c15:filteredBarSeries>
          </c:ext>
        </c:extLst>
      </c:barChart>
      <c:catAx>
        <c:axId val="72430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1"/>
          <a:lstStyle/>
          <a:p>
            <a:pPr>
              <a:defRPr sz="900" b="1" i="0" u="none" strike="noStrike" kern="1200" baseline="0">
                <a:solidFill>
                  <a:schemeClr val="tx2"/>
                </a:solidFill>
                <a:latin typeface="+mn-lt"/>
                <a:ea typeface="+mn-ea"/>
                <a:cs typeface="+mn-cs"/>
              </a:defRPr>
            </a:pPr>
            <a:endParaRPr lang="en-US"/>
          </a:p>
        </c:txPr>
        <c:crossAx val="910143760"/>
        <c:crosses val="autoZero"/>
        <c:auto val="1"/>
        <c:lblAlgn val="ctr"/>
        <c:lblOffset val="100"/>
        <c:noMultiLvlLbl val="0"/>
      </c:catAx>
      <c:valAx>
        <c:axId val="910143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724309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Percent P-Sample Omissions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139107611548554E-2"/>
          <c:y val="0.17163814180929099"/>
          <c:w val="0.9020831146106737"/>
          <c:h val="0.5580701923262037"/>
        </c:manualLayout>
      </c:layout>
      <c:barChart>
        <c:barDir val="col"/>
        <c:grouping val="clustered"/>
        <c:varyColors val="0"/>
        <c:ser>
          <c:idx val="2"/>
          <c:order val="2"/>
          <c:tx>
            <c:strRef>
              <c:f>'[Age Heaping.xlsx]Sheet1'!$K$143</c:f>
              <c:strCache>
                <c:ptCount val="1"/>
                <c:pt idx="0">
                  <c:v>2020   PES</c:v>
                </c:pt>
              </c:strCache>
            </c:strRef>
          </c:tx>
          <c:spPr>
            <a:solidFill>
              <a:schemeClr val="accent6">
                <a:lumMod val="50000"/>
              </a:schemeClr>
            </a:solidFill>
            <a:ln>
              <a:noFill/>
            </a:ln>
            <a:effectLst/>
          </c:spPr>
          <c:invertIfNegative val="0"/>
          <c:cat>
            <c:strRef>
              <c:f>'[Age Heaping.xlsx]Sheet1'!$H$144:$H$148</c:f>
              <c:strCache>
                <c:ptCount val="5"/>
                <c:pt idx="0">
                  <c:v>White Non-Hispanic Alone</c:v>
                </c:pt>
                <c:pt idx="1">
                  <c:v>Black AOIC</c:v>
                </c:pt>
                <c:pt idx="2">
                  <c:v>Asian AOIC</c:v>
                </c:pt>
                <c:pt idx="3">
                  <c:v>AIAN AOIC on Reservations</c:v>
                </c:pt>
                <c:pt idx="4">
                  <c:v>Hispanic</c:v>
                </c:pt>
              </c:strCache>
            </c:strRef>
          </c:cat>
          <c:val>
            <c:numRef>
              <c:f>'[Age Heaping.xlsx]Sheet1'!$K$144:$K$148</c:f>
              <c:numCache>
                <c:formatCode>General</c:formatCode>
                <c:ptCount val="5"/>
                <c:pt idx="0">
                  <c:v>3.5</c:v>
                </c:pt>
                <c:pt idx="1">
                  <c:v>10.199999999999999</c:v>
                </c:pt>
                <c:pt idx="2">
                  <c:v>3.5</c:v>
                </c:pt>
                <c:pt idx="3">
                  <c:v>13.5</c:v>
                </c:pt>
                <c:pt idx="4">
                  <c:v>10.5</c:v>
                </c:pt>
              </c:numCache>
            </c:numRef>
          </c:val>
          <c:extLst>
            <c:ext xmlns:c16="http://schemas.microsoft.com/office/drawing/2014/chart" uri="{C3380CC4-5D6E-409C-BE32-E72D297353CC}">
              <c16:uniqueId val="{00000000-6388-4237-9AC2-88AB118B042F}"/>
            </c:ext>
          </c:extLst>
        </c:ser>
        <c:ser>
          <c:idx val="3"/>
          <c:order val="3"/>
          <c:tx>
            <c:strRef>
              <c:f>'[Age Heaping.xlsx]Sheet1'!$L$143</c:f>
              <c:strCache>
                <c:ptCount val="1"/>
                <c:pt idx="0">
                  <c:v>2010 PES</c:v>
                </c:pt>
              </c:strCache>
            </c:strRef>
          </c:tx>
          <c:spPr>
            <a:solidFill>
              <a:srgbClr val="0070C0"/>
            </a:solidFill>
            <a:ln>
              <a:noFill/>
            </a:ln>
            <a:effectLst/>
          </c:spPr>
          <c:invertIfNegative val="0"/>
          <c:cat>
            <c:strRef>
              <c:f>'[Age Heaping.xlsx]Sheet1'!$H$144:$H$148</c:f>
              <c:strCache>
                <c:ptCount val="5"/>
                <c:pt idx="0">
                  <c:v>White Non-Hispanic Alone</c:v>
                </c:pt>
                <c:pt idx="1">
                  <c:v>Black AOIC</c:v>
                </c:pt>
                <c:pt idx="2">
                  <c:v>Asian AOIC</c:v>
                </c:pt>
                <c:pt idx="3">
                  <c:v>AIAN AOIC on Reservations</c:v>
                </c:pt>
                <c:pt idx="4">
                  <c:v>Hispanic</c:v>
                </c:pt>
              </c:strCache>
            </c:strRef>
          </c:cat>
          <c:val>
            <c:numRef>
              <c:f>'[Age Heaping.xlsx]Sheet1'!$L$144:$L$148</c:f>
              <c:numCache>
                <c:formatCode>General</c:formatCode>
                <c:ptCount val="5"/>
                <c:pt idx="0">
                  <c:v>3.8</c:v>
                </c:pt>
                <c:pt idx="1">
                  <c:v>9.3000000000000007</c:v>
                </c:pt>
                <c:pt idx="2">
                  <c:v>5.3</c:v>
                </c:pt>
                <c:pt idx="3">
                  <c:v>13.7</c:v>
                </c:pt>
                <c:pt idx="4">
                  <c:v>7.7</c:v>
                </c:pt>
              </c:numCache>
            </c:numRef>
          </c:val>
          <c:extLst>
            <c:ext xmlns:c16="http://schemas.microsoft.com/office/drawing/2014/chart" uri="{C3380CC4-5D6E-409C-BE32-E72D297353CC}">
              <c16:uniqueId val="{00000001-6388-4237-9AC2-88AB118B042F}"/>
            </c:ext>
          </c:extLst>
        </c:ser>
        <c:dLbls>
          <c:showLegendKey val="0"/>
          <c:showVal val="0"/>
          <c:showCatName val="0"/>
          <c:showSerName val="0"/>
          <c:showPercent val="0"/>
          <c:showBubbleSize val="0"/>
        </c:dLbls>
        <c:gapWidth val="219"/>
        <c:overlap val="-27"/>
        <c:axId val="1168881552"/>
        <c:axId val="979251024"/>
        <c:extLst>
          <c:ext xmlns:c15="http://schemas.microsoft.com/office/drawing/2012/chart" uri="{02D57815-91ED-43cb-92C2-25804820EDAC}">
            <c15:filteredBarSeries>
              <c15:ser>
                <c:idx val="0"/>
                <c:order val="0"/>
                <c:tx>
                  <c:strRef>
                    <c:extLst>
                      <c:ext uri="{02D57815-91ED-43cb-92C2-25804820EDAC}">
                        <c15:formulaRef>
                          <c15:sqref>'[Age Heaping.xlsx]Sheet1'!$I$143</c15:sqref>
                        </c15:formulaRef>
                      </c:ext>
                    </c:extLst>
                    <c:strCache>
                      <c:ptCount val="1"/>
                    </c:strCache>
                  </c:strRef>
                </c:tx>
                <c:spPr>
                  <a:solidFill>
                    <a:schemeClr val="accent1"/>
                  </a:solidFill>
                  <a:ln>
                    <a:noFill/>
                  </a:ln>
                  <a:effectLst/>
                </c:spPr>
                <c:invertIfNegative val="0"/>
                <c:cat>
                  <c:strRef>
                    <c:extLst>
                      <c:ext uri="{02D57815-91ED-43cb-92C2-25804820EDAC}">
                        <c15:formulaRef>
                          <c15:sqref>'[Age Heaping.xlsx]Sheet1'!$H$144:$H$148</c15:sqref>
                        </c15:formulaRef>
                      </c:ext>
                    </c:extLst>
                    <c:strCache>
                      <c:ptCount val="5"/>
                      <c:pt idx="0">
                        <c:v>White Non-Hispanic Alone</c:v>
                      </c:pt>
                      <c:pt idx="1">
                        <c:v>Black AOIC</c:v>
                      </c:pt>
                      <c:pt idx="2">
                        <c:v>Asian AOIC</c:v>
                      </c:pt>
                      <c:pt idx="3">
                        <c:v>AIAN AOIC on Reservations</c:v>
                      </c:pt>
                      <c:pt idx="4">
                        <c:v>Hispanic</c:v>
                      </c:pt>
                    </c:strCache>
                  </c:strRef>
                </c:cat>
                <c:val>
                  <c:numRef>
                    <c:extLst>
                      <c:ext uri="{02D57815-91ED-43cb-92C2-25804820EDAC}">
                        <c15:formulaRef>
                          <c15:sqref>'[Age Heaping.xlsx]Sheet1'!$I$144:$I$148</c15:sqref>
                        </c15:formulaRef>
                      </c:ext>
                    </c:extLst>
                    <c:numCache>
                      <c:formatCode>General</c:formatCode>
                      <c:ptCount val="5"/>
                    </c:numCache>
                  </c:numRef>
                </c:val>
                <c:extLst>
                  <c:ext xmlns:c16="http://schemas.microsoft.com/office/drawing/2014/chart" uri="{C3380CC4-5D6E-409C-BE32-E72D297353CC}">
                    <c16:uniqueId val="{00000002-6388-4237-9AC2-88AB118B042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'[Age Heaping.xlsx]Sheet1'!$J$143</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'[Age Heaping.xlsx]Sheet1'!$H$144:$H$148</c15:sqref>
                        </c15:formulaRef>
                      </c:ext>
                    </c:extLst>
                    <c:strCache>
                      <c:ptCount val="5"/>
                      <c:pt idx="0">
                        <c:v>White Non-Hispanic Alone</c:v>
                      </c:pt>
                      <c:pt idx="1">
                        <c:v>Black AOIC</c:v>
                      </c:pt>
                      <c:pt idx="2">
                        <c:v>Asian AOIC</c:v>
                      </c:pt>
                      <c:pt idx="3">
                        <c:v>AIAN AOIC on Reservations</c:v>
                      </c:pt>
                      <c:pt idx="4">
                        <c:v>Hispanic</c:v>
                      </c:pt>
                    </c:strCache>
                  </c:strRef>
                </c:cat>
                <c:val>
                  <c:numRef>
                    <c:extLst xmlns:c15="http://schemas.microsoft.com/office/drawing/2012/chart">
                      <c:ext xmlns:c15="http://schemas.microsoft.com/office/drawing/2012/chart" uri="{02D57815-91ED-43cb-92C2-25804820EDAC}">
                        <c15:formulaRef>
                          <c15:sqref>'[Age Heaping.xlsx]Sheet1'!$J$144:$J$148</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3-6388-4237-9AC2-88AB118B042F}"/>
                  </c:ext>
                </c:extLst>
              </c15:ser>
            </c15:filteredBarSeries>
          </c:ext>
        </c:extLst>
      </c:barChart>
      <c:catAx>
        <c:axId val="116888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979251024"/>
        <c:crosses val="autoZero"/>
        <c:auto val="1"/>
        <c:lblAlgn val="ctr"/>
        <c:lblOffset val="100"/>
        <c:noMultiLvlLbl val="0"/>
      </c:catAx>
      <c:valAx>
        <c:axId val="979251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16888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rgbClr val="5D3754"/>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r>
              <a:rPr lang="en-US" b="1" dirty="0">
                <a:solidFill>
                  <a:schemeClr val="tx2"/>
                </a:solidFill>
              </a:rPr>
              <a:t>Black Percent Net Undercount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8.9341896552481551E-2"/>
          <c:y val="0.10648148148148148"/>
          <c:w val="0.87996269523054427"/>
          <c:h val="0.79652996500437445"/>
        </c:manualLayout>
      </c:layout>
      <c:barChart>
        <c:barDir val="col"/>
        <c:grouping val="clustered"/>
        <c:varyColors val="0"/>
        <c:ser>
          <c:idx val="2"/>
          <c:order val="2"/>
          <c:tx>
            <c:strRef>
              <c:f>Sheet1!$D$55</c:f>
              <c:strCache>
                <c:ptCount val="1"/>
                <c:pt idx="0">
                  <c:v>2020 PES</c:v>
                </c:pt>
              </c:strCache>
            </c:strRef>
          </c:tx>
          <c:spPr>
            <a:solidFill>
              <a:schemeClr val="accent6">
                <a:lumMod val="50000"/>
              </a:schemeClr>
            </a:solidFill>
            <a:ln>
              <a:noFill/>
            </a:ln>
            <a:effectLst/>
          </c:spPr>
          <c:invertIfNegative val="0"/>
          <c:cat>
            <c:strRef>
              <c:f>Sheet1!$A$56:$A$76</c:f>
              <c:strCache>
                <c:ptCount val="21"/>
                <c:pt idx="0">
                  <c:v>OWNER TOTAL</c:v>
                </c:pt>
                <c:pt idx="1">
                  <c:v>Ages 0-4</c:v>
                </c:pt>
                <c:pt idx="2">
                  <c:v>Ages 5-9</c:v>
                </c:pt>
                <c:pt idx="3">
                  <c:v>Ages 10-17</c:v>
                </c:pt>
                <c:pt idx="4">
                  <c:v>18-29 Male</c:v>
                </c:pt>
                <c:pt idx="5">
                  <c:v>18-29 Female</c:v>
                </c:pt>
                <c:pt idx="6">
                  <c:v>30-49 Male</c:v>
                </c:pt>
                <c:pt idx="7">
                  <c:v>30-49 Female</c:v>
                </c:pt>
                <c:pt idx="8">
                  <c:v>50+ Male</c:v>
                </c:pt>
                <c:pt idx="9">
                  <c:v>50+ Female</c:v>
                </c:pt>
                <c:pt idx="11">
                  <c:v>RENTER TOTAL</c:v>
                </c:pt>
                <c:pt idx="12">
                  <c:v>Ages 0-4</c:v>
                </c:pt>
                <c:pt idx="13">
                  <c:v>Ages 5-9</c:v>
                </c:pt>
                <c:pt idx="14">
                  <c:v>Ages 10-17</c:v>
                </c:pt>
                <c:pt idx="15">
                  <c:v>18-29 Male</c:v>
                </c:pt>
                <c:pt idx="16">
                  <c:v>18-29 Female</c:v>
                </c:pt>
                <c:pt idx="17">
                  <c:v>30-49 Male</c:v>
                </c:pt>
                <c:pt idx="18">
                  <c:v>30-49 Female</c:v>
                </c:pt>
                <c:pt idx="19">
                  <c:v>50+ Male</c:v>
                </c:pt>
                <c:pt idx="20">
                  <c:v>50+ Female</c:v>
                </c:pt>
              </c:strCache>
            </c:strRef>
          </c:cat>
          <c:val>
            <c:numRef>
              <c:f>Sheet1!$D$56:$D$76</c:f>
              <c:numCache>
                <c:formatCode>General</c:formatCode>
                <c:ptCount val="21"/>
                <c:pt idx="0">
                  <c:v>-1.59</c:v>
                </c:pt>
                <c:pt idx="1">
                  <c:v>-6.78</c:v>
                </c:pt>
                <c:pt idx="2">
                  <c:v>-0.25</c:v>
                </c:pt>
                <c:pt idx="3">
                  <c:v>-0.25</c:v>
                </c:pt>
                <c:pt idx="4">
                  <c:v>-0.25</c:v>
                </c:pt>
                <c:pt idx="5">
                  <c:v>0.25</c:v>
                </c:pt>
                <c:pt idx="6">
                  <c:v>-7.9</c:v>
                </c:pt>
                <c:pt idx="7">
                  <c:v>0.25</c:v>
                </c:pt>
                <c:pt idx="8">
                  <c:v>-3.19</c:v>
                </c:pt>
                <c:pt idx="9">
                  <c:v>2.2799999999999998</c:v>
                </c:pt>
                <c:pt idx="11">
                  <c:v>-4.6100000000000003</c:v>
                </c:pt>
                <c:pt idx="12">
                  <c:v>-8.94</c:v>
                </c:pt>
                <c:pt idx="13">
                  <c:v>-5.47</c:v>
                </c:pt>
                <c:pt idx="14">
                  <c:v>-4.51</c:v>
                </c:pt>
                <c:pt idx="15">
                  <c:v>-11.87</c:v>
                </c:pt>
                <c:pt idx="16">
                  <c:v>-6.13</c:v>
                </c:pt>
                <c:pt idx="17">
                  <c:v>-10.16</c:v>
                </c:pt>
                <c:pt idx="18">
                  <c:v>0.25</c:v>
                </c:pt>
                <c:pt idx="19">
                  <c:v>-0.25</c:v>
                </c:pt>
                <c:pt idx="20">
                  <c:v>5.0599999999999996</c:v>
                </c:pt>
              </c:numCache>
            </c:numRef>
          </c:val>
          <c:extLst>
            <c:ext xmlns:c16="http://schemas.microsoft.com/office/drawing/2014/chart" uri="{C3380CC4-5D6E-409C-BE32-E72D297353CC}">
              <c16:uniqueId val="{00000000-F1A8-4E6B-B607-2330DB8F3D3B}"/>
            </c:ext>
          </c:extLst>
        </c:ser>
        <c:ser>
          <c:idx val="4"/>
          <c:order val="4"/>
          <c:tx>
            <c:strRef>
              <c:f>Sheet1!$F$55</c:f>
              <c:strCache>
                <c:ptCount val="1"/>
                <c:pt idx="0">
                  <c:v>2010 PES</c:v>
                </c:pt>
              </c:strCache>
            </c:strRef>
          </c:tx>
          <c:spPr>
            <a:solidFill>
              <a:schemeClr val="accent2"/>
            </a:solidFill>
            <a:ln>
              <a:noFill/>
            </a:ln>
            <a:effectLst/>
          </c:spPr>
          <c:invertIfNegative val="0"/>
          <c:cat>
            <c:strRef>
              <c:f>Sheet1!$A$56:$A$76</c:f>
              <c:strCache>
                <c:ptCount val="21"/>
                <c:pt idx="0">
                  <c:v>OWNER TOTAL</c:v>
                </c:pt>
                <c:pt idx="1">
                  <c:v>Ages 0-4</c:v>
                </c:pt>
                <c:pt idx="2">
                  <c:v>Ages 5-9</c:v>
                </c:pt>
                <c:pt idx="3">
                  <c:v>Ages 10-17</c:v>
                </c:pt>
                <c:pt idx="4">
                  <c:v>18-29 Male</c:v>
                </c:pt>
                <c:pt idx="5">
                  <c:v>18-29 Female</c:v>
                </c:pt>
                <c:pt idx="6">
                  <c:v>30-49 Male</c:v>
                </c:pt>
                <c:pt idx="7">
                  <c:v>30-49 Female</c:v>
                </c:pt>
                <c:pt idx="8">
                  <c:v>50+ Male</c:v>
                </c:pt>
                <c:pt idx="9">
                  <c:v>50+ Female</c:v>
                </c:pt>
                <c:pt idx="11">
                  <c:v>RENTER TOTAL</c:v>
                </c:pt>
                <c:pt idx="12">
                  <c:v>Ages 0-4</c:v>
                </c:pt>
                <c:pt idx="13">
                  <c:v>Ages 5-9</c:v>
                </c:pt>
                <c:pt idx="14">
                  <c:v>Ages 10-17</c:v>
                </c:pt>
                <c:pt idx="15">
                  <c:v>18-29 Male</c:v>
                </c:pt>
                <c:pt idx="16">
                  <c:v>18-29 Female</c:v>
                </c:pt>
                <c:pt idx="17">
                  <c:v>30-49 Male</c:v>
                </c:pt>
                <c:pt idx="18">
                  <c:v>30-49 Female</c:v>
                </c:pt>
                <c:pt idx="19">
                  <c:v>50+ Male</c:v>
                </c:pt>
                <c:pt idx="20">
                  <c:v>50+ Female</c:v>
                </c:pt>
              </c:strCache>
            </c:strRef>
          </c:cat>
          <c:val>
            <c:numRef>
              <c:f>Sheet1!$F$56:$F$76</c:f>
              <c:numCache>
                <c:formatCode>General</c:formatCode>
                <c:ptCount val="21"/>
                <c:pt idx="0">
                  <c:v>-0.91</c:v>
                </c:pt>
                <c:pt idx="1">
                  <c:v>-0.25</c:v>
                </c:pt>
                <c:pt idx="2">
                  <c:v>0.25</c:v>
                </c:pt>
                <c:pt idx="3">
                  <c:v>-0.25</c:v>
                </c:pt>
                <c:pt idx="4">
                  <c:v>-3.23</c:v>
                </c:pt>
                <c:pt idx="5">
                  <c:v>0.25</c:v>
                </c:pt>
                <c:pt idx="6">
                  <c:v>-7.7</c:v>
                </c:pt>
                <c:pt idx="7">
                  <c:v>0.25</c:v>
                </c:pt>
                <c:pt idx="8">
                  <c:v>-2.76</c:v>
                </c:pt>
                <c:pt idx="9">
                  <c:v>2.5499999999999998</c:v>
                </c:pt>
                <c:pt idx="11">
                  <c:v>-3.04</c:v>
                </c:pt>
                <c:pt idx="12">
                  <c:v>-4.97</c:v>
                </c:pt>
                <c:pt idx="13">
                  <c:v>-2.58</c:v>
                </c:pt>
                <c:pt idx="14">
                  <c:v>0.25</c:v>
                </c:pt>
                <c:pt idx="15">
                  <c:v>-7.57</c:v>
                </c:pt>
                <c:pt idx="16">
                  <c:v>0.25</c:v>
                </c:pt>
                <c:pt idx="17">
                  <c:v>-12.17</c:v>
                </c:pt>
                <c:pt idx="18">
                  <c:v>0.25</c:v>
                </c:pt>
                <c:pt idx="19">
                  <c:v>-2.77</c:v>
                </c:pt>
                <c:pt idx="20">
                  <c:v>4.0199999999999996</c:v>
                </c:pt>
              </c:numCache>
            </c:numRef>
          </c:val>
          <c:extLst>
            <c:ext xmlns:c16="http://schemas.microsoft.com/office/drawing/2014/chart" uri="{C3380CC4-5D6E-409C-BE32-E72D297353CC}">
              <c16:uniqueId val="{00000001-F1A8-4E6B-B607-2330DB8F3D3B}"/>
            </c:ext>
          </c:extLst>
        </c:ser>
        <c:dLbls>
          <c:showLegendKey val="0"/>
          <c:showVal val="0"/>
          <c:showCatName val="0"/>
          <c:showSerName val="0"/>
          <c:showPercent val="0"/>
          <c:showBubbleSize val="0"/>
        </c:dLbls>
        <c:gapWidth val="219"/>
        <c:overlap val="-27"/>
        <c:axId val="83983887"/>
        <c:axId val="1600168255"/>
        <c:extLst>
          <c:ext xmlns:c15="http://schemas.microsoft.com/office/drawing/2012/chart" uri="{02D57815-91ED-43cb-92C2-25804820EDAC}">
            <c15:filteredBarSeries>
              <c15:ser>
                <c:idx val="0"/>
                <c:order val="0"/>
                <c:tx>
                  <c:strRef>
                    <c:extLst>
                      <c:ext uri="{02D57815-91ED-43cb-92C2-25804820EDAC}">
                        <c15:formulaRef>
                          <c15:sqref>Sheet1!$B$55</c15:sqref>
                        </c15:formulaRef>
                      </c:ext>
                    </c:extLst>
                    <c:strCache>
                      <c:ptCount val="1"/>
                    </c:strCache>
                  </c:strRef>
                </c:tx>
                <c:spPr>
                  <a:solidFill>
                    <a:schemeClr val="accent6">
                      <a:tint val="50000"/>
                    </a:schemeClr>
                  </a:solidFill>
                  <a:ln>
                    <a:noFill/>
                  </a:ln>
                  <a:effectLst/>
                </c:spPr>
                <c:invertIfNegative val="0"/>
                <c:cat>
                  <c:strRef>
                    <c:extLst>
                      <c:ext uri="{02D57815-91ED-43cb-92C2-25804820EDAC}">
                        <c15:formulaRef>
                          <c15:sqref>Sheet1!$A$56:$A$76</c15:sqref>
                        </c15:formulaRef>
                      </c:ext>
                    </c:extLst>
                    <c:strCache>
                      <c:ptCount val="21"/>
                      <c:pt idx="0">
                        <c:v>OWNER TOTAL</c:v>
                      </c:pt>
                      <c:pt idx="1">
                        <c:v>Ages 0-4</c:v>
                      </c:pt>
                      <c:pt idx="2">
                        <c:v>Ages 5-9</c:v>
                      </c:pt>
                      <c:pt idx="3">
                        <c:v>Ages 10-17</c:v>
                      </c:pt>
                      <c:pt idx="4">
                        <c:v>18-29 Male</c:v>
                      </c:pt>
                      <c:pt idx="5">
                        <c:v>18-29 Female</c:v>
                      </c:pt>
                      <c:pt idx="6">
                        <c:v>30-49 Male</c:v>
                      </c:pt>
                      <c:pt idx="7">
                        <c:v>30-49 Female</c:v>
                      </c:pt>
                      <c:pt idx="8">
                        <c:v>50+ Male</c:v>
                      </c:pt>
                      <c:pt idx="9">
                        <c:v>50+ Female</c:v>
                      </c:pt>
                      <c:pt idx="11">
                        <c:v>RENTER TOTAL</c:v>
                      </c:pt>
                      <c:pt idx="12">
                        <c:v>Ages 0-4</c:v>
                      </c:pt>
                      <c:pt idx="13">
                        <c:v>Ages 5-9</c:v>
                      </c:pt>
                      <c:pt idx="14">
                        <c:v>Ages 10-17</c:v>
                      </c:pt>
                      <c:pt idx="15">
                        <c:v>18-29 Male</c:v>
                      </c:pt>
                      <c:pt idx="16">
                        <c:v>18-29 Female</c:v>
                      </c:pt>
                      <c:pt idx="17">
                        <c:v>30-49 Male</c:v>
                      </c:pt>
                      <c:pt idx="18">
                        <c:v>30-49 Female</c:v>
                      </c:pt>
                      <c:pt idx="19">
                        <c:v>50+ Male</c:v>
                      </c:pt>
                      <c:pt idx="20">
                        <c:v>50+ Female</c:v>
                      </c:pt>
                    </c:strCache>
                  </c:strRef>
                </c:cat>
                <c:val>
                  <c:numRef>
                    <c:extLst>
                      <c:ext uri="{02D57815-91ED-43cb-92C2-25804820EDAC}">
                        <c15:formulaRef>
                          <c15:sqref>Sheet1!$B$56:$B$76</c15:sqref>
                        </c15:formulaRef>
                      </c:ext>
                    </c:extLst>
                    <c:numCache>
                      <c:formatCode>General</c:formatCode>
                      <c:ptCount val="21"/>
                    </c:numCache>
                  </c:numRef>
                </c:val>
                <c:extLst>
                  <c:ext xmlns:c16="http://schemas.microsoft.com/office/drawing/2014/chart" uri="{C3380CC4-5D6E-409C-BE32-E72D297353CC}">
                    <c16:uniqueId val="{00000002-F1A8-4E6B-B607-2330DB8F3D3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Sheet1!$C$55</c15:sqref>
                        </c15:formulaRef>
                      </c:ext>
                    </c:extLst>
                    <c:strCache>
                      <c:ptCount val="1"/>
                    </c:strCache>
                  </c:strRef>
                </c:tx>
                <c:spPr>
                  <a:solidFill>
                    <a:schemeClr val="accent6">
                      <a:tint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Sheet1!$A$56:$A$76</c15:sqref>
                        </c15:formulaRef>
                      </c:ext>
                    </c:extLst>
                    <c:strCache>
                      <c:ptCount val="21"/>
                      <c:pt idx="0">
                        <c:v>OWNER TOTAL</c:v>
                      </c:pt>
                      <c:pt idx="1">
                        <c:v>Ages 0-4</c:v>
                      </c:pt>
                      <c:pt idx="2">
                        <c:v>Ages 5-9</c:v>
                      </c:pt>
                      <c:pt idx="3">
                        <c:v>Ages 10-17</c:v>
                      </c:pt>
                      <c:pt idx="4">
                        <c:v>18-29 Male</c:v>
                      </c:pt>
                      <c:pt idx="5">
                        <c:v>18-29 Female</c:v>
                      </c:pt>
                      <c:pt idx="6">
                        <c:v>30-49 Male</c:v>
                      </c:pt>
                      <c:pt idx="7">
                        <c:v>30-49 Female</c:v>
                      </c:pt>
                      <c:pt idx="8">
                        <c:v>50+ Male</c:v>
                      </c:pt>
                      <c:pt idx="9">
                        <c:v>50+ Female</c:v>
                      </c:pt>
                      <c:pt idx="11">
                        <c:v>RENTER TOTAL</c:v>
                      </c:pt>
                      <c:pt idx="12">
                        <c:v>Ages 0-4</c:v>
                      </c:pt>
                      <c:pt idx="13">
                        <c:v>Ages 5-9</c:v>
                      </c:pt>
                      <c:pt idx="14">
                        <c:v>Ages 10-17</c:v>
                      </c:pt>
                      <c:pt idx="15">
                        <c:v>18-29 Male</c:v>
                      </c:pt>
                      <c:pt idx="16">
                        <c:v>18-29 Female</c:v>
                      </c:pt>
                      <c:pt idx="17">
                        <c:v>30-49 Male</c:v>
                      </c:pt>
                      <c:pt idx="18">
                        <c:v>30-49 Female</c:v>
                      </c:pt>
                      <c:pt idx="19">
                        <c:v>50+ Male</c:v>
                      </c:pt>
                      <c:pt idx="20">
                        <c:v>50+ Female</c:v>
                      </c:pt>
                    </c:strCache>
                  </c:strRef>
                </c:cat>
                <c:val>
                  <c:numRef>
                    <c:extLst xmlns:c15="http://schemas.microsoft.com/office/drawing/2012/chart">
                      <c:ext xmlns:c15="http://schemas.microsoft.com/office/drawing/2012/chart" uri="{02D57815-91ED-43cb-92C2-25804820EDAC}">
                        <c15:formulaRef>
                          <c15:sqref>Sheet1!$C$56:$C$76</c15:sqref>
                        </c15:formulaRef>
                      </c:ext>
                    </c:extLst>
                    <c:numCache>
                      <c:formatCode>General</c:formatCode>
                      <c:ptCount val="21"/>
                    </c:numCache>
                  </c:numRef>
                </c:val>
                <c:extLst xmlns:c15="http://schemas.microsoft.com/office/drawing/2012/chart">
                  <c:ext xmlns:c16="http://schemas.microsoft.com/office/drawing/2014/chart" uri="{C3380CC4-5D6E-409C-BE32-E72D297353CC}">
                    <c16:uniqueId val="{00000003-F1A8-4E6B-B607-2330DB8F3D3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Sheet1!$E$55</c15:sqref>
                        </c15:formulaRef>
                      </c:ext>
                    </c:extLst>
                    <c:strCache>
                      <c:ptCount val="1"/>
                    </c:strCache>
                  </c:strRef>
                </c:tx>
                <c:spPr>
                  <a:solidFill>
                    <a:schemeClr val="accent6">
                      <a:shade val="9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Sheet1!$A$56:$A$76</c15:sqref>
                        </c15:formulaRef>
                      </c:ext>
                    </c:extLst>
                    <c:strCache>
                      <c:ptCount val="21"/>
                      <c:pt idx="0">
                        <c:v>OWNER TOTAL</c:v>
                      </c:pt>
                      <c:pt idx="1">
                        <c:v>Ages 0-4</c:v>
                      </c:pt>
                      <c:pt idx="2">
                        <c:v>Ages 5-9</c:v>
                      </c:pt>
                      <c:pt idx="3">
                        <c:v>Ages 10-17</c:v>
                      </c:pt>
                      <c:pt idx="4">
                        <c:v>18-29 Male</c:v>
                      </c:pt>
                      <c:pt idx="5">
                        <c:v>18-29 Female</c:v>
                      </c:pt>
                      <c:pt idx="6">
                        <c:v>30-49 Male</c:v>
                      </c:pt>
                      <c:pt idx="7">
                        <c:v>30-49 Female</c:v>
                      </c:pt>
                      <c:pt idx="8">
                        <c:v>50+ Male</c:v>
                      </c:pt>
                      <c:pt idx="9">
                        <c:v>50+ Female</c:v>
                      </c:pt>
                      <c:pt idx="11">
                        <c:v>RENTER TOTAL</c:v>
                      </c:pt>
                      <c:pt idx="12">
                        <c:v>Ages 0-4</c:v>
                      </c:pt>
                      <c:pt idx="13">
                        <c:v>Ages 5-9</c:v>
                      </c:pt>
                      <c:pt idx="14">
                        <c:v>Ages 10-17</c:v>
                      </c:pt>
                      <c:pt idx="15">
                        <c:v>18-29 Male</c:v>
                      </c:pt>
                      <c:pt idx="16">
                        <c:v>18-29 Female</c:v>
                      </c:pt>
                      <c:pt idx="17">
                        <c:v>30-49 Male</c:v>
                      </c:pt>
                      <c:pt idx="18">
                        <c:v>30-49 Female</c:v>
                      </c:pt>
                      <c:pt idx="19">
                        <c:v>50+ Male</c:v>
                      </c:pt>
                      <c:pt idx="20">
                        <c:v>50+ Female</c:v>
                      </c:pt>
                    </c:strCache>
                  </c:strRef>
                </c:cat>
                <c:val>
                  <c:numRef>
                    <c:extLst xmlns:c15="http://schemas.microsoft.com/office/drawing/2012/chart">
                      <c:ext xmlns:c15="http://schemas.microsoft.com/office/drawing/2012/chart" uri="{02D57815-91ED-43cb-92C2-25804820EDAC}">
                        <c15:formulaRef>
                          <c15:sqref>Sheet1!$E$56:$E$76</c15:sqref>
                        </c15:formulaRef>
                      </c:ext>
                    </c:extLst>
                    <c:numCache>
                      <c:formatCode>General</c:formatCode>
                      <c:ptCount val="21"/>
                    </c:numCache>
                  </c:numRef>
                </c:val>
                <c:extLst xmlns:c15="http://schemas.microsoft.com/office/drawing/2012/chart">
                  <c:ext xmlns:c16="http://schemas.microsoft.com/office/drawing/2014/chart" uri="{C3380CC4-5D6E-409C-BE32-E72D297353CC}">
                    <c16:uniqueId val="{00000004-F1A8-4E6B-B607-2330DB8F3D3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Sheet1!$G$55</c15:sqref>
                        </c15:formulaRef>
                      </c:ext>
                    </c:extLst>
                    <c:strCache>
                      <c:ptCount val="1"/>
                    </c:strCache>
                  </c:strRef>
                </c:tx>
                <c:spPr>
                  <a:solidFill>
                    <a:schemeClr val="accent6">
                      <a:shade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Sheet1!$A$56:$A$76</c15:sqref>
                        </c15:formulaRef>
                      </c:ext>
                    </c:extLst>
                    <c:strCache>
                      <c:ptCount val="21"/>
                      <c:pt idx="0">
                        <c:v>OWNER TOTAL</c:v>
                      </c:pt>
                      <c:pt idx="1">
                        <c:v>Ages 0-4</c:v>
                      </c:pt>
                      <c:pt idx="2">
                        <c:v>Ages 5-9</c:v>
                      </c:pt>
                      <c:pt idx="3">
                        <c:v>Ages 10-17</c:v>
                      </c:pt>
                      <c:pt idx="4">
                        <c:v>18-29 Male</c:v>
                      </c:pt>
                      <c:pt idx="5">
                        <c:v>18-29 Female</c:v>
                      </c:pt>
                      <c:pt idx="6">
                        <c:v>30-49 Male</c:v>
                      </c:pt>
                      <c:pt idx="7">
                        <c:v>30-49 Female</c:v>
                      </c:pt>
                      <c:pt idx="8">
                        <c:v>50+ Male</c:v>
                      </c:pt>
                      <c:pt idx="9">
                        <c:v>50+ Female</c:v>
                      </c:pt>
                      <c:pt idx="11">
                        <c:v>RENTER TOTAL</c:v>
                      </c:pt>
                      <c:pt idx="12">
                        <c:v>Ages 0-4</c:v>
                      </c:pt>
                      <c:pt idx="13">
                        <c:v>Ages 5-9</c:v>
                      </c:pt>
                      <c:pt idx="14">
                        <c:v>Ages 10-17</c:v>
                      </c:pt>
                      <c:pt idx="15">
                        <c:v>18-29 Male</c:v>
                      </c:pt>
                      <c:pt idx="16">
                        <c:v>18-29 Female</c:v>
                      </c:pt>
                      <c:pt idx="17">
                        <c:v>30-49 Male</c:v>
                      </c:pt>
                      <c:pt idx="18">
                        <c:v>30-49 Female</c:v>
                      </c:pt>
                      <c:pt idx="19">
                        <c:v>50+ Male</c:v>
                      </c:pt>
                      <c:pt idx="20">
                        <c:v>50+ Female</c:v>
                      </c:pt>
                    </c:strCache>
                  </c:strRef>
                </c:cat>
                <c:val>
                  <c:numRef>
                    <c:extLst xmlns:c15="http://schemas.microsoft.com/office/drawing/2012/chart">
                      <c:ext xmlns:c15="http://schemas.microsoft.com/office/drawing/2012/chart" uri="{02D57815-91ED-43cb-92C2-25804820EDAC}">
                        <c15:formulaRef>
                          <c15:sqref>Sheet1!$G$56:$G$76</c15:sqref>
                        </c15:formulaRef>
                      </c:ext>
                    </c:extLst>
                    <c:numCache>
                      <c:formatCode>General</c:formatCode>
                      <c:ptCount val="21"/>
                    </c:numCache>
                  </c:numRef>
                </c:val>
                <c:extLst xmlns:c15="http://schemas.microsoft.com/office/drawing/2012/chart">
                  <c:ext xmlns:c16="http://schemas.microsoft.com/office/drawing/2014/chart" uri="{C3380CC4-5D6E-409C-BE32-E72D297353CC}">
                    <c16:uniqueId val="{00000005-F1A8-4E6B-B607-2330DB8F3D3B}"/>
                  </c:ext>
                </c:extLst>
              </c15:ser>
            </c15:filteredBarSeries>
          </c:ext>
        </c:extLst>
      </c:barChart>
      <c:catAx>
        <c:axId val="83983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1600168255"/>
        <c:crosses val="autoZero"/>
        <c:auto val="1"/>
        <c:lblAlgn val="ctr"/>
        <c:lblOffset val="100"/>
        <c:noMultiLvlLbl val="0"/>
      </c:catAx>
      <c:valAx>
        <c:axId val="1600168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83983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rgbClr val="344847"/>
                </a:solidFill>
              </a:rPr>
              <a:t>Hispanic Percent Net Undercount</a:t>
            </a:r>
          </a:p>
        </c:rich>
      </c:tx>
      <c:layout>
        <c:manualLayout>
          <c:xMode val="edge"/>
          <c:yMode val="edge"/>
          <c:x val="0.2610986553546624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'[PES race-ethnicity by age-sex by owner-renter graphs.xlsx]Sheet1'!$D$79</c:f>
              <c:strCache>
                <c:ptCount val="1"/>
                <c:pt idx="0">
                  <c:v>2020 PES</c:v>
                </c:pt>
              </c:strCache>
            </c:strRef>
          </c:tx>
          <c:spPr>
            <a:solidFill>
              <a:schemeClr val="accent6">
                <a:lumMod val="50000"/>
              </a:schemeClr>
            </a:solidFill>
            <a:ln>
              <a:solidFill>
                <a:schemeClr val="accent6">
                  <a:lumMod val="50000"/>
                </a:schemeClr>
              </a:solidFill>
            </a:ln>
            <a:effectLst/>
          </c:spPr>
          <c:invertIfNegative val="0"/>
          <c:cat>
            <c:strRef>
              <c:f>'[PES race-ethnicity by age-sex by owner-renter graphs.xlsx]Sheet1'!$A$80:$A$100</c:f>
              <c:strCache>
                <c:ptCount val="21"/>
                <c:pt idx="0">
                  <c:v>OWNER TOTAL</c:v>
                </c:pt>
                <c:pt idx="1">
                  <c:v>Ages 0-4</c:v>
                </c:pt>
                <c:pt idx="2">
                  <c:v>Ages 5-9</c:v>
                </c:pt>
                <c:pt idx="3">
                  <c:v>Ages 10-17</c:v>
                </c:pt>
                <c:pt idx="4">
                  <c:v>18-29 Male</c:v>
                </c:pt>
                <c:pt idx="5">
                  <c:v>18-29 Female</c:v>
                </c:pt>
                <c:pt idx="6">
                  <c:v>30-49 Male</c:v>
                </c:pt>
                <c:pt idx="7">
                  <c:v>30-49 Female</c:v>
                </c:pt>
                <c:pt idx="8">
                  <c:v>50+ Male</c:v>
                </c:pt>
                <c:pt idx="9">
                  <c:v>50+ Female</c:v>
                </c:pt>
                <c:pt idx="11">
                  <c:v>RENTER TOTAL</c:v>
                </c:pt>
                <c:pt idx="12">
                  <c:v>Ages 0-4</c:v>
                </c:pt>
                <c:pt idx="13">
                  <c:v>Ages 5-9</c:v>
                </c:pt>
                <c:pt idx="14">
                  <c:v>Ages 10-17</c:v>
                </c:pt>
                <c:pt idx="15">
                  <c:v>18-29 Male</c:v>
                </c:pt>
                <c:pt idx="16">
                  <c:v>18-29 Female</c:v>
                </c:pt>
                <c:pt idx="17">
                  <c:v>30-49 Male</c:v>
                </c:pt>
                <c:pt idx="18">
                  <c:v>30-49 Female</c:v>
                </c:pt>
                <c:pt idx="19">
                  <c:v>50+ Male</c:v>
                </c:pt>
                <c:pt idx="20">
                  <c:v>50+ Female</c:v>
                </c:pt>
              </c:strCache>
            </c:strRef>
          </c:cat>
          <c:val>
            <c:numRef>
              <c:f>'[PES race-ethnicity by age-sex by owner-renter graphs.xlsx]Sheet1'!$D$80:$D$100</c:f>
              <c:numCache>
                <c:formatCode>General</c:formatCode>
                <c:ptCount val="21"/>
                <c:pt idx="0">
                  <c:v>-2.1800000000000002</c:v>
                </c:pt>
                <c:pt idx="1">
                  <c:v>-0.25</c:v>
                </c:pt>
                <c:pt idx="2">
                  <c:v>-0.25</c:v>
                </c:pt>
                <c:pt idx="3">
                  <c:v>-0.25</c:v>
                </c:pt>
                <c:pt idx="4">
                  <c:v>-0.25</c:v>
                </c:pt>
                <c:pt idx="5">
                  <c:v>-2.95</c:v>
                </c:pt>
                <c:pt idx="6">
                  <c:v>-6.57</c:v>
                </c:pt>
                <c:pt idx="7">
                  <c:v>-0.25</c:v>
                </c:pt>
                <c:pt idx="8">
                  <c:v>-0.25</c:v>
                </c:pt>
                <c:pt idx="9">
                  <c:v>-0.25</c:v>
                </c:pt>
                <c:pt idx="11">
                  <c:v>-7.83</c:v>
                </c:pt>
                <c:pt idx="12">
                  <c:v>-10.88</c:v>
                </c:pt>
                <c:pt idx="13">
                  <c:v>-5.97</c:v>
                </c:pt>
                <c:pt idx="14">
                  <c:v>-8.09</c:v>
                </c:pt>
                <c:pt idx="15">
                  <c:v>-12</c:v>
                </c:pt>
                <c:pt idx="16">
                  <c:v>-11.82</c:v>
                </c:pt>
                <c:pt idx="17">
                  <c:v>-11.83</c:v>
                </c:pt>
                <c:pt idx="18">
                  <c:v>-6.77</c:v>
                </c:pt>
                <c:pt idx="19">
                  <c:v>0.25</c:v>
                </c:pt>
                <c:pt idx="20">
                  <c:v>0.25</c:v>
                </c:pt>
              </c:numCache>
            </c:numRef>
          </c:val>
          <c:extLst>
            <c:ext xmlns:c16="http://schemas.microsoft.com/office/drawing/2014/chart" uri="{C3380CC4-5D6E-409C-BE32-E72D297353CC}">
              <c16:uniqueId val="{00000000-1CDC-4061-A965-BB07194F128A}"/>
            </c:ext>
          </c:extLst>
        </c:ser>
        <c:ser>
          <c:idx val="4"/>
          <c:order val="4"/>
          <c:tx>
            <c:strRef>
              <c:f>'[PES race-ethnicity by age-sex by owner-renter graphs.xlsx]Sheet1'!$F$79</c:f>
              <c:strCache>
                <c:ptCount val="1"/>
                <c:pt idx="0">
                  <c:v>2010 PES</c:v>
                </c:pt>
              </c:strCache>
            </c:strRef>
          </c:tx>
          <c:spPr>
            <a:solidFill>
              <a:srgbClr val="0070C0"/>
            </a:solidFill>
            <a:ln>
              <a:noFill/>
            </a:ln>
            <a:effectLst/>
          </c:spPr>
          <c:invertIfNegative val="0"/>
          <c:cat>
            <c:strRef>
              <c:f>'[PES race-ethnicity by age-sex by owner-renter graphs.xlsx]Sheet1'!$A$80:$A$100</c:f>
              <c:strCache>
                <c:ptCount val="21"/>
                <c:pt idx="0">
                  <c:v>OWNER TOTAL</c:v>
                </c:pt>
                <c:pt idx="1">
                  <c:v>Ages 0-4</c:v>
                </c:pt>
                <c:pt idx="2">
                  <c:v>Ages 5-9</c:v>
                </c:pt>
                <c:pt idx="3">
                  <c:v>Ages 10-17</c:v>
                </c:pt>
                <c:pt idx="4">
                  <c:v>18-29 Male</c:v>
                </c:pt>
                <c:pt idx="5">
                  <c:v>18-29 Female</c:v>
                </c:pt>
                <c:pt idx="6">
                  <c:v>30-49 Male</c:v>
                </c:pt>
                <c:pt idx="7">
                  <c:v>30-49 Female</c:v>
                </c:pt>
                <c:pt idx="8">
                  <c:v>50+ Male</c:v>
                </c:pt>
                <c:pt idx="9">
                  <c:v>50+ Female</c:v>
                </c:pt>
                <c:pt idx="11">
                  <c:v>RENTER TOTAL</c:v>
                </c:pt>
                <c:pt idx="12">
                  <c:v>Ages 0-4</c:v>
                </c:pt>
                <c:pt idx="13">
                  <c:v>Ages 5-9</c:v>
                </c:pt>
                <c:pt idx="14">
                  <c:v>Ages 10-17</c:v>
                </c:pt>
                <c:pt idx="15">
                  <c:v>18-29 Male</c:v>
                </c:pt>
                <c:pt idx="16">
                  <c:v>18-29 Female</c:v>
                </c:pt>
                <c:pt idx="17">
                  <c:v>30-49 Male</c:v>
                </c:pt>
                <c:pt idx="18">
                  <c:v>30-49 Female</c:v>
                </c:pt>
                <c:pt idx="19">
                  <c:v>50+ Male</c:v>
                </c:pt>
                <c:pt idx="20">
                  <c:v>50+ Female</c:v>
                </c:pt>
              </c:strCache>
            </c:strRef>
          </c:cat>
          <c:val>
            <c:numRef>
              <c:f>'[PES race-ethnicity by age-sex by owner-renter graphs.xlsx]Sheet1'!$F$80:$F$100</c:f>
              <c:numCache>
                <c:formatCode>General</c:formatCode>
                <c:ptCount val="21"/>
                <c:pt idx="0">
                  <c:v>0.25</c:v>
                </c:pt>
                <c:pt idx="1">
                  <c:v>-0.25</c:v>
                </c:pt>
                <c:pt idx="2">
                  <c:v>-0.25</c:v>
                </c:pt>
                <c:pt idx="3">
                  <c:v>0.25</c:v>
                </c:pt>
                <c:pt idx="4">
                  <c:v>0.25</c:v>
                </c:pt>
                <c:pt idx="5">
                  <c:v>0.25</c:v>
                </c:pt>
                <c:pt idx="6">
                  <c:v>-2.13</c:v>
                </c:pt>
                <c:pt idx="7">
                  <c:v>-0.25</c:v>
                </c:pt>
                <c:pt idx="8">
                  <c:v>1.8</c:v>
                </c:pt>
                <c:pt idx="9">
                  <c:v>3.25</c:v>
                </c:pt>
                <c:pt idx="11">
                  <c:v>-3.32</c:v>
                </c:pt>
                <c:pt idx="12">
                  <c:v>-3.42</c:v>
                </c:pt>
                <c:pt idx="13">
                  <c:v>-0.25</c:v>
                </c:pt>
                <c:pt idx="14">
                  <c:v>-0.25</c:v>
                </c:pt>
                <c:pt idx="15">
                  <c:v>-8.6199999999999992</c:v>
                </c:pt>
                <c:pt idx="16">
                  <c:v>-3.6</c:v>
                </c:pt>
                <c:pt idx="17">
                  <c:v>-7.9</c:v>
                </c:pt>
                <c:pt idx="18">
                  <c:v>-0.25</c:v>
                </c:pt>
                <c:pt idx="19">
                  <c:v>-0.25</c:v>
                </c:pt>
                <c:pt idx="20">
                  <c:v>4.26</c:v>
                </c:pt>
              </c:numCache>
            </c:numRef>
          </c:val>
          <c:extLst>
            <c:ext xmlns:c16="http://schemas.microsoft.com/office/drawing/2014/chart" uri="{C3380CC4-5D6E-409C-BE32-E72D297353CC}">
              <c16:uniqueId val="{00000001-1CDC-4061-A965-BB07194F128A}"/>
            </c:ext>
          </c:extLst>
        </c:ser>
        <c:dLbls>
          <c:showLegendKey val="0"/>
          <c:showVal val="0"/>
          <c:showCatName val="0"/>
          <c:showSerName val="0"/>
          <c:showPercent val="0"/>
          <c:showBubbleSize val="0"/>
        </c:dLbls>
        <c:gapWidth val="219"/>
        <c:overlap val="-27"/>
        <c:axId val="332898815"/>
        <c:axId val="2126879183"/>
        <c:extLst>
          <c:ext xmlns:c15="http://schemas.microsoft.com/office/drawing/2012/chart" uri="{02D57815-91ED-43cb-92C2-25804820EDAC}">
            <c15:filteredBarSeries>
              <c15:ser>
                <c:idx val="0"/>
                <c:order val="0"/>
                <c:tx>
                  <c:strRef>
                    <c:extLst>
                      <c:ext uri="{02D57815-91ED-43cb-92C2-25804820EDAC}">
                        <c15:formulaRef>
                          <c15:sqref>'[PES race-ethnicity by age-sex by owner-renter graphs.xlsx]Sheet1'!$B$79</c15:sqref>
                        </c15:formulaRef>
                      </c:ext>
                    </c:extLst>
                    <c:strCache>
                      <c:ptCount val="1"/>
                    </c:strCache>
                  </c:strRef>
                </c:tx>
                <c:spPr>
                  <a:solidFill>
                    <a:schemeClr val="accent1"/>
                  </a:solidFill>
                  <a:ln>
                    <a:noFill/>
                  </a:ln>
                  <a:effectLst/>
                </c:spPr>
                <c:invertIfNegative val="0"/>
                <c:cat>
                  <c:strRef>
                    <c:extLst>
                      <c:ext uri="{02D57815-91ED-43cb-92C2-25804820EDAC}">
                        <c15:formulaRef>
                          <c15:sqref>'[PES race-ethnicity by age-sex by owner-renter graphs.xlsx]Sheet1'!$A$80:$A$100</c15:sqref>
                        </c15:formulaRef>
                      </c:ext>
                    </c:extLst>
                    <c:strCache>
                      <c:ptCount val="21"/>
                      <c:pt idx="0">
                        <c:v>OWNER TOTAL</c:v>
                      </c:pt>
                      <c:pt idx="1">
                        <c:v>Ages 0-4</c:v>
                      </c:pt>
                      <c:pt idx="2">
                        <c:v>Ages 5-9</c:v>
                      </c:pt>
                      <c:pt idx="3">
                        <c:v>Ages 10-17</c:v>
                      </c:pt>
                      <c:pt idx="4">
                        <c:v>18-29 Male</c:v>
                      </c:pt>
                      <c:pt idx="5">
                        <c:v>18-29 Female</c:v>
                      </c:pt>
                      <c:pt idx="6">
                        <c:v>30-49 Male</c:v>
                      </c:pt>
                      <c:pt idx="7">
                        <c:v>30-49 Female</c:v>
                      </c:pt>
                      <c:pt idx="8">
                        <c:v>50+ Male</c:v>
                      </c:pt>
                      <c:pt idx="9">
                        <c:v>50+ Female</c:v>
                      </c:pt>
                      <c:pt idx="11">
                        <c:v>RENTER TOTAL</c:v>
                      </c:pt>
                      <c:pt idx="12">
                        <c:v>Ages 0-4</c:v>
                      </c:pt>
                      <c:pt idx="13">
                        <c:v>Ages 5-9</c:v>
                      </c:pt>
                      <c:pt idx="14">
                        <c:v>Ages 10-17</c:v>
                      </c:pt>
                      <c:pt idx="15">
                        <c:v>18-29 Male</c:v>
                      </c:pt>
                      <c:pt idx="16">
                        <c:v>18-29 Female</c:v>
                      </c:pt>
                      <c:pt idx="17">
                        <c:v>30-49 Male</c:v>
                      </c:pt>
                      <c:pt idx="18">
                        <c:v>30-49 Female</c:v>
                      </c:pt>
                      <c:pt idx="19">
                        <c:v>50+ Male</c:v>
                      </c:pt>
                      <c:pt idx="20">
                        <c:v>50+ Female</c:v>
                      </c:pt>
                    </c:strCache>
                  </c:strRef>
                </c:cat>
                <c:val>
                  <c:numRef>
                    <c:extLst>
                      <c:ext uri="{02D57815-91ED-43cb-92C2-25804820EDAC}">
                        <c15:formulaRef>
                          <c15:sqref>'[PES race-ethnicity by age-sex by owner-renter graphs.xlsx]Sheet1'!$B$80:$B$100</c15:sqref>
                        </c15:formulaRef>
                      </c:ext>
                    </c:extLst>
                    <c:numCache>
                      <c:formatCode>General</c:formatCode>
                      <c:ptCount val="21"/>
                    </c:numCache>
                  </c:numRef>
                </c:val>
                <c:extLst>
                  <c:ext xmlns:c16="http://schemas.microsoft.com/office/drawing/2014/chart" uri="{C3380CC4-5D6E-409C-BE32-E72D297353CC}">
                    <c16:uniqueId val="{00000002-1CDC-4061-A965-BB07194F128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'[PES race-ethnicity by age-sex by owner-renter graphs.xlsx]Sheet1'!$C$79</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'[PES race-ethnicity by age-sex by owner-renter graphs.xlsx]Sheet1'!$A$80:$A$100</c15:sqref>
                        </c15:formulaRef>
                      </c:ext>
                    </c:extLst>
                    <c:strCache>
                      <c:ptCount val="21"/>
                      <c:pt idx="0">
                        <c:v>OWNER TOTAL</c:v>
                      </c:pt>
                      <c:pt idx="1">
                        <c:v>Ages 0-4</c:v>
                      </c:pt>
                      <c:pt idx="2">
                        <c:v>Ages 5-9</c:v>
                      </c:pt>
                      <c:pt idx="3">
                        <c:v>Ages 10-17</c:v>
                      </c:pt>
                      <c:pt idx="4">
                        <c:v>18-29 Male</c:v>
                      </c:pt>
                      <c:pt idx="5">
                        <c:v>18-29 Female</c:v>
                      </c:pt>
                      <c:pt idx="6">
                        <c:v>30-49 Male</c:v>
                      </c:pt>
                      <c:pt idx="7">
                        <c:v>30-49 Female</c:v>
                      </c:pt>
                      <c:pt idx="8">
                        <c:v>50+ Male</c:v>
                      </c:pt>
                      <c:pt idx="9">
                        <c:v>50+ Female</c:v>
                      </c:pt>
                      <c:pt idx="11">
                        <c:v>RENTER TOTAL</c:v>
                      </c:pt>
                      <c:pt idx="12">
                        <c:v>Ages 0-4</c:v>
                      </c:pt>
                      <c:pt idx="13">
                        <c:v>Ages 5-9</c:v>
                      </c:pt>
                      <c:pt idx="14">
                        <c:v>Ages 10-17</c:v>
                      </c:pt>
                      <c:pt idx="15">
                        <c:v>18-29 Male</c:v>
                      </c:pt>
                      <c:pt idx="16">
                        <c:v>18-29 Female</c:v>
                      </c:pt>
                      <c:pt idx="17">
                        <c:v>30-49 Male</c:v>
                      </c:pt>
                      <c:pt idx="18">
                        <c:v>30-49 Female</c:v>
                      </c:pt>
                      <c:pt idx="19">
                        <c:v>50+ Male</c:v>
                      </c:pt>
                      <c:pt idx="20">
                        <c:v>50+ Female</c:v>
                      </c:pt>
                    </c:strCache>
                  </c:strRef>
                </c:cat>
                <c:val>
                  <c:numRef>
                    <c:extLst xmlns:c15="http://schemas.microsoft.com/office/drawing/2012/chart">
                      <c:ext xmlns:c15="http://schemas.microsoft.com/office/drawing/2012/chart" uri="{02D57815-91ED-43cb-92C2-25804820EDAC}">
                        <c15:formulaRef>
                          <c15:sqref>'[PES race-ethnicity by age-sex by owner-renter graphs.xlsx]Sheet1'!$C$80:$C$100</c15:sqref>
                        </c15:formulaRef>
                      </c:ext>
                    </c:extLst>
                    <c:numCache>
                      <c:formatCode>General</c:formatCode>
                      <c:ptCount val="21"/>
                    </c:numCache>
                  </c:numRef>
                </c:val>
                <c:extLst xmlns:c15="http://schemas.microsoft.com/office/drawing/2012/chart">
                  <c:ext xmlns:c16="http://schemas.microsoft.com/office/drawing/2014/chart" uri="{C3380CC4-5D6E-409C-BE32-E72D297353CC}">
                    <c16:uniqueId val="{00000003-1CDC-4061-A965-BB07194F128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'[PES race-ethnicity by age-sex by owner-renter graphs.xlsx]Sheet1'!$E$79</c15:sqref>
                        </c15:formulaRef>
                      </c:ext>
                    </c:extLst>
                    <c:strCache>
                      <c:ptCount val="1"/>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'[PES race-ethnicity by age-sex by owner-renter graphs.xlsx]Sheet1'!$A$80:$A$100</c15:sqref>
                        </c15:formulaRef>
                      </c:ext>
                    </c:extLst>
                    <c:strCache>
                      <c:ptCount val="21"/>
                      <c:pt idx="0">
                        <c:v>OWNER TOTAL</c:v>
                      </c:pt>
                      <c:pt idx="1">
                        <c:v>Ages 0-4</c:v>
                      </c:pt>
                      <c:pt idx="2">
                        <c:v>Ages 5-9</c:v>
                      </c:pt>
                      <c:pt idx="3">
                        <c:v>Ages 10-17</c:v>
                      </c:pt>
                      <c:pt idx="4">
                        <c:v>18-29 Male</c:v>
                      </c:pt>
                      <c:pt idx="5">
                        <c:v>18-29 Female</c:v>
                      </c:pt>
                      <c:pt idx="6">
                        <c:v>30-49 Male</c:v>
                      </c:pt>
                      <c:pt idx="7">
                        <c:v>30-49 Female</c:v>
                      </c:pt>
                      <c:pt idx="8">
                        <c:v>50+ Male</c:v>
                      </c:pt>
                      <c:pt idx="9">
                        <c:v>50+ Female</c:v>
                      </c:pt>
                      <c:pt idx="11">
                        <c:v>RENTER TOTAL</c:v>
                      </c:pt>
                      <c:pt idx="12">
                        <c:v>Ages 0-4</c:v>
                      </c:pt>
                      <c:pt idx="13">
                        <c:v>Ages 5-9</c:v>
                      </c:pt>
                      <c:pt idx="14">
                        <c:v>Ages 10-17</c:v>
                      </c:pt>
                      <c:pt idx="15">
                        <c:v>18-29 Male</c:v>
                      </c:pt>
                      <c:pt idx="16">
                        <c:v>18-29 Female</c:v>
                      </c:pt>
                      <c:pt idx="17">
                        <c:v>30-49 Male</c:v>
                      </c:pt>
                      <c:pt idx="18">
                        <c:v>30-49 Female</c:v>
                      </c:pt>
                      <c:pt idx="19">
                        <c:v>50+ Male</c:v>
                      </c:pt>
                      <c:pt idx="20">
                        <c:v>50+ Female</c:v>
                      </c:pt>
                    </c:strCache>
                  </c:strRef>
                </c:cat>
                <c:val>
                  <c:numRef>
                    <c:extLst xmlns:c15="http://schemas.microsoft.com/office/drawing/2012/chart">
                      <c:ext xmlns:c15="http://schemas.microsoft.com/office/drawing/2012/chart" uri="{02D57815-91ED-43cb-92C2-25804820EDAC}">
                        <c15:formulaRef>
                          <c15:sqref>'[PES race-ethnicity by age-sex by owner-renter graphs.xlsx]Sheet1'!$E$80:$E$100</c15:sqref>
                        </c15:formulaRef>
                      </c:ext>
                    </c:extLst>
                    <c:numCache>
                      <c:formatCode>General</c:formatCode>
                      <c:ptCount val="21"/>
                    </c:numCache>
                  </c:numRef>
                </c:val>
                <c:extLst xmlns:c15="http://schemas.microsoft.com/office/drawing/2012/chart">
                  <c:ext xmlns:c16="http://schemas.microsoft.com/office/drawing/2014/chart" uri="{C3380CC4-5D6E-409C-BE32-E72D297353CC}">
                    <c16:uniqueId val="{00000004-1CDC-4061-A965-BB07194F128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'[PES race-ethnicity by age-sex by owner-renter graphs.xlsx]Sheet1'!$G$79</c15:sqref>
                        </c15:formulaRef>
                      </c:ext>
                    </c:extLst>
                    <c:strCache>
                      <c:ptCount val="1"/>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'[PES race-ethnicity by age-sex by owner-renter graphs.xlsx]Sheet1'!$A$80:$A$100</c15:sqref>
                        </c15:formulaRef>
                      </c:ext>
                    </c:extLst>
                    <c:strCache>
                      <c:ptCount val="21"/>
                      <c:pt idx="0">
                        <c:v>OWNER TOTAL</c:v>
                      </c:pt>
                      <c:pt idx="1">
                        <c:v>Ages 0-4</c:v>
                      </c:pt>
                      <c:pt idx="2">
                        <c:v>Ages 5-9</c:v>
                      </c:pt>
                      <c:pt idx="3">
                        <c:v>Ages 10-17</c:v>
                      </c:pt>
                      <c:pt idx="4">
                        <c:v>18-29 Male</c:v>
                      </c:pt>
                      <c:pt idx="5">
                        <c:v>18-29 Female</c:v>
                      </c:pt>
                      <c:pt idx="6">
                        <c:v>30-49 Male</c:v>
                      </c:pt>
                      <c:pt idx="7">
                        <c:v>30-49 Female</c:v>
                      </c:pt>
                      <c:pt idx="8">
                        <c:v>50+ Male</c:v>
                      </c:pt>
                      <c:pt idx="9">
                        <c:v>50+ Female</c:v>
                      </c:pt>
                      <c:pt idx="11">
                        <c:v>RENTER TOTAL</c:v>
                      </c:pt>
                      <c:pt idx="12">
                        <c:v>Ages 0-4</c:v>
                      </c:pt>
                      <c:pt idx="13">
                        <c:v>Ages 5-9</c:v>
                      </c:pt>
                      <c:pt idx="14">
                        <c:v>Ages 10-17</c:v>
                      </c:pt>
                      <c:pt idx="15">
                        <c:v>18-29 Male</c:v>
                      </c:pt>
                      <c:pt idx="16">
                        <c:v>18-29 Female</c:v>
                      </c:pt>
                      <c:pt idx="17">
                        <c:v>30-49 Male</c:v>
                      </c:pt>
                      <c:pt idx="18">
                        <c:v>30-49 Female</c:v>
                      </c:pt>
                      <c:pt idx="19">
                        <c:v>50+ Male</c:v>
                      </c:pt>
                      <c:pt idx="20">
                        <c:v>50+ Female</c:v>
                      </c:pt>
                    </c:strCache>
                  </c:strRef>
                </c:cat>
                <c:val>
                  <c:numRef>
                    <c:extLst xmlns:c15="http://schemas.microsoft.com/office/drawing/2012/chart">
                      <c:ext xmlns:c15="http://schemas.microsoft.com/office/drawing/2012/chart" uri="{02D57815-91ED-43cb-92C2-25804820EDAC}">
                        <c15:formulaRef>
                          <c15:sqref>'[PES race-ethnicity by age-sex by owner-renter graphs.xlsx]Sheet1'!$G$80:$G$100</c15:sqref>
                        </c15:formulaRef>
                      </c:ext>
                    </c:extLst>
                    <c:numCache>
                      <c:formatCode>General</c:formatCode>
                      <c:ptCount val="21"/>
                    </c:numCache>
                  </c:numRef>
                </c:val>
                <c:extLst xmlns:c15="http://schemas.microsoft.com/office/drawing/2012/chart">
                  <c:ext xmlns:c16="http://schemas.microsoft.com/office/drawing/2014/chart" uri="{C3380CC4-5D6E-409C-BE32-E72D297353CC}">
                    <c16:uniqueId val="{00000005-1CDC-4061-A965-BB07194F128A}"/>
                  </c:ext>
                </c:extLst>
              </c15:ser>
            </c15:filteredBarSeries>
          </c:ext>
        </c:extLst>
      </c:barChart>
      <c:catAx>
        <c:axId val="332898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crossAx val="2126879183"/>
        <c:crosses val="autoZero"/>
        <c:auto val="1"/>
        <c:lblAlgn val="ctr"/>
        <c:lblOffset val="100"/>
        <c:noMultiLvlLbl val="0"/>
      </c:catAx>
      <c:valAx>
        <c:axId val="21268791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2898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2"/>
                </a:solidFill>
              </a:rPr>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'[Chapter 10 - operational metrics on item nonresponse.xlsx]Sheet1'!$M$14</c:f>
              <c:strCache>
                <c:ptCount val="1"/>
                <c:pt idx="0">
                  <c:v>Age/DOB</c:v>
                </c:pt>
              </c:strCache>
            </c:strRef>
          </c:tx>
          <c:spPr>
            <a:solidFill>
              <a:srgbClr val="00B050"/>
            </a:solidFill>
            <a:ln>
              <a:noFill/>
            </a:ln>
            <a:effectLst/>
          </c:spPr>
          <c:invertIfNegative val="0"/>
          <c:cat>
            <c:strRef>
              <c:f>'[Chapter 10 - operational metrics on item nonresponse.xlsx]Sheet1'!$N$13:$Q$13</c:f>
              <c:strCache>
                <c:ptCount val="4"/>
                <c:pt idx="0">
                  <c:v>Self</c:v>
                </c:pt>
                <c:pt idx="1">
                  <c:v>NRFU Household</c:v>
                </c:pt>
                <c:pt idx="2">
                  <c:v>NRFU Proxy</c:v>
                </c:pt>
                <c:pt idx="3">
                  <c:v>NRFU Ad Records</c:v>
                </c:pt>
              </c:strCache>
            </c:strRef>
          </c:cat>
          <c:val>
            <c:numRef>
              <c:f>'[Chapter 10 - operational metrics on item nonresponse.xlsx]Sheet1'!$N$14:$Q$14</c:f>
              <c:numCache>
                <c:formatCode>0%</c:formatCode>
                <c:ptCount val="4"/>
                <c:pt idx="0">
                  <c:v>1.2800000000000001E-2</c:v>
                </c:pt>
                <c:pt idx="1">
                  <c:v>0.16039999999999999</c:v>
                </c:pt>
                <c:pt idx="2">
                  <c:v>0.60809999999999997</c:v>
                </c:pt>
                <c:pt idx="3">
                  <c:v>0.03</c:v>
                </c:pt>
              </c:numCache>
            </c:numRef>
          </c:val>
          <c:extLst>
            <c:ext xmlns:c16="http://schemas.microsoft.com/office/drawing/2014/chart" uri="{C3380CC4-5D6E-409C-BE32-E72D297353CC}">
              <c16:uniqueId val="{00000000-AC2D-4E21-B9A7-E333F6D89998}"/>
            </c:ext>
          </c:extLst>
        </c:ser>
        <c:ser>
          <c:idx val="1"/>
          <c:order val="1"/>
          <c:tx>
            <c:strRef>
              <c:f>'[Chapter 10 - operational metrics on item nonresponse.xlsx]Sheet1'!$M$15</c:f>
              <c:strCache>
                <c:ptCount val="1"/>
                <c:pt idx="0">
                  <c:v>Ethnicity</c:v>
                </c:pt>
              </c:strCache>
            </c:strRef>
          </c:tx>
          <c:spPr>
            <a:solidFill>
              <a:schemeClr val="accent6">
                <a:lumMod val="75000"/>
              </a:schemeClr>
            </a:solidFill>
            <a:ln>
              <a:noFill/>
            </a:ln>
            <a:effectLst/>
          </c:spPr>
          <c:invertIfNegative val="0"/>
          <c:cat>
            <c:strRef>
              <c:f>'[Chapter 10 - operational metrics on item nonresponse.xlsx]Sheet1'!$N$13:$Q$13</c:f>
              <c:strCache>
                <c:ptCount val="4"/>
                <c:pt idx="0">
                  <c:v>Self</c:v>
                </c:pt>
                <c:pt idx="1">
                  <c:v>NRFU Household</c:v>
                </c:pt>
                <c:pt idx="2">
                  <c:v>NRFU Proxy</c:v>
                </c:pt>
                <c:pt idx="3">
                  <c:v>NRFU Ad Records</c:v>
                </c:pt>
              </c:strCache>
            </c:strRef>
          </c:cat>
          <c:val>
            <c:numRef>
              <c:f>'[Chapter 10 - operational metrics on item nonresponse.xlsx]Sheet1'!$N$15:$Q$15</c:f>
              <c:numCache>
                <c:formatCode>0%</c:formatCode>
                <c:ptCount val="4"/>
                <c:pt idx="0">
                  <c:v>2.2599999999999999E-2</c:v>
                </c:pt>
                <c:pt idx="1">
                  <c:v>5.9799999999999992E-2</c:v>
                </c:pt>
                <c:pt idx="2">
                  <c:v>0.38090000000000002</c:v>
                </c:pt>
                <c:pt idx="3">
                  <c:v>0.28000000000000003</c:v>
                </c:pt>
              </c:numCache>
            </c:numRef>
          </c:val>
          <c:extLst>
            <c:ext xmlns:c16="http://schemas.microsoft.com/office/drawing/2014/chart" uri="{C3380CC4-5D6E-409C-BE32-E72D297353CC}">
              <c16:uniqueId val="{00000001-AC2D-4E21-B9A7-E333F6D89998}"/>
            </c:ext>
          </c:extLst>
        </c:ser>
        <c:ser>
          <c:idx val="2"/>
          <c:order val="2"/>
          <c:tx>
            <c:strRef>
              <c:f>'[Chapter 10 - operational metrics on item nonresponse.xlsx]Sheet1'!$M$16</c:f>
              <c:strCache>
                <c:ptCount val="1"/>
                <c:pt idx="0">
                  <c:v>Race</c:v>
                </c:pt>
              </c:strCache>
            </c:strRef>
          </c:tx>
          <c:spPr>
            <a:solidFill>
              <a:srgbClr val="3EC2AC"/>
            </a:solidFill>
            <a:ln>
              <a:noFill/>
            </a:ln>
            <a:effectLst/>
          </c:spPr>
          <c:invertIfNegative val="0"/>
          <c:cat>
            <c:strRef>
              <c:f>'[Chapter 10 - operational metrics on item nonresponse.xlsx]Sheet1'!$N$13:$Q$13</c:f>
              <c:strCache>
                <c:ptCount val="4"/>
                <c:pt idx="0">
                  <c:v>Self</c:v>
                </c:pt>
                <c:pt idx="1">
                  <c:v>NRFU Household</c:v>
                </c:pt>
                <c:pt idx="2">
                  <c:v>NRFU Proxy</c:v>
                </c:pt>
                <c:pt idx="3">
                  <c:v>NRFU Ad Records</c:v>
                </c:pt>
              </c:strCache>
            </c:strRef>
          </c:cat>
          <c:val>
            <c:numRef>
              <c:f>'[Chapter 10 - operational metrics on item nonresponse.xlsx]Sheet1'!$N$16:$Q$16</c:f>
              <c:numCache>
                <c:formatCode>0%</c:formatCode>
                <c:ptCount val="4"/>
                <c:pt idx="0">
                  <c:v>2.6100000000000002E-2</c:v>
                </c:pt>
                <c:pt idx="1">
                  <c:v>8.7099999999999997E-2</c:v>
                </c:pt>
                <c:pt idx="2">
                  <c:v>0.41220000000000001</c:v>
                </c:pt>
                <c:pt idx="3">
                  <c:v>0.18</c:v>
                </c:pt>
              </c:numCache>
            </c:numRef>
          </c:val>
          <c:extLst>
            <c:ext xmlns:c16="http://schemas.microsoft.com/office/drawing/2014/chart" uri="{C3380CC4-5D6E-409C-BE32-E72D297353CC}">
              <c16:uniqueId val="{00000002-AC2D-4E21-B9A7-E333F6D89998}"/>
            </c:ext>
          </c:extLst>
        </c:ser>
        <c:dLbls>
          <c:showLegendKey val="0"/>
          <c:showVal val="0"/>
          <c:showCatName val="0"/>
          <c:showSerName val="0"/>
          <c:showPercent val="0"/>
          <c:showBubbleSize val="0"/>
        </c:dLbls>
        <c:gapWidth val="219"/>
        <c:overlap val="-27"/>
        <c:axId val="457477647"/>
        <c:axId val="462892575"/>
      </c:barChart>
      <c:catAx>
        <c:axId val="457477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462892575"/>
        <c:crosses val="autoZero"/>
        <c:auto val="1"/>
        <c:lblAlgn val="ctr"/>
        <c:lblOffset val="100"/>
        <c:noMultiLvlLbl val="0"/>
      </c:catAx>
      <c:valAx>
        <c:axId val="462892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457477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r>
              <a:rPr lang="en-US" b="1" dirty="0">
                <a:solidFill>
                  <a:schemeClr val="tx2"/>
                </a:solidFill>
              </a:rPr>
              <a:t>2010</a:t>
            </a:r>
          </a:p>
          <a:p>
            <a:pPr>
              <a:defRPr b="1">
                <a:solidFill>
                  <a:schemeClr val="tx2"/>
                </a:solidFill>
              </a:defRPr>
            </a:pPr>
            <a:endParaRPr lang="en-US" b="1" dirty="0">
              <a:solidFill>
                <a:schemeClr val="tx2"/>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'[Chapter 10 - operational metrics on item nonresponse.xlsx]Sheet1'!$H$14</c:f>
              <c:strCache>
                <c:ptCount val="1"/>
                <c:pt idx="0">
                  <c:v>Age/DOB</c:v>
                </c:pt>
              </c:strCache>
            </c:strRef>
          </c:tx>
          <c:spPr>
            <a:solidFill>
              <a:srgbClr val="0070C0"/>
            </a:solidFill>
            <a:ln>
              <a:noFill/>
            </a:ln>
            <a:effectLst/>
          </c:spPr>
          <c:invertIfNegative val="0"/>
          <c:cat>
            <c:strRef>
              <c:f>'[Chapter 10 - operational metrics on item nonresponse.xlsx]Sheet1'!$I$13:$K$13</c:f>
              <c:strCache>
                <c:ptCount val="3"/>
                <c:pt idx="0">
                  <c:v>Self</c:v>
                </c:pt>
                <c:pt idx="1">
                  <c:v>NRFU Household</c:v>
                </c:pt>
                <c:pt idx="2">
                  <c:v>NRFU Proxy</c:v>
                </c:pt>
              </c:strCache>
            </c:strRef>
          </c:cat>
          <c:val>
            <c:numRef>
              <c:f>'[Chapter 10 - operational metrics on item nonresponse.xlsx]Sheet1'!$I$14:$K$14</c:f>
              <c:numCache>
                <c:formatCode>0%</c:formatCode>
                <c:ptCount val="3"/>
                <c:pt idx="0">
                  <c:v>6.4999999999999997E-3</c:v>
                </c:pt>
                <c:pt idx="1">
                  <c:v>5.2499999999999998E-2</c:v>
                </c:pt>
                <c:pt idx="2">
                  <c:v>0.51929999999999998</c:v>
                </c:pt>
              </c:numCache>
            </c:numRef>
          </c:val>
          <c:extLst>
            <c:ext xmlns:c16="http://schemas.microsoft.com/office/drawing/2014/chart" uri="{C3380CC4-5D6E-409C-BE32-E72D297353CC}">
              <c16:uniqueId val="{00000000-333D-4FF3-A003-90EA0B9424E0}"/>
            </c:ext>
          </c:extLst>
        </c:ser>
        <c:ser>
          <c:idx val="1"/>
          <c:order val="1"/>
          <c:tx>
            <c:strRef>
              <c:f>'[Chapter 10 - operational metrics on item nonresponse.xlsx]Sheet1'!$H$15</c:f>
              <c:strCache>
                <c:ptCount val="1"/>
                <c:pt idx="0">
                  <c:v>Ethnicity</c:v>
                </c:pt>
              </c:strCache>
            </c:strRef>
          </c:tx>
          <c:spPr>
            <a:solidFill>
              <a:srgbClr val="00B0F0"/>
            </a:solidFill>
            <a:ln>
              <a:noFill/>
            </a:ln>
            <a:effectLst/>
          </c:spPr>
          <c:invertIfNegative val="0"/>
          <c:cat>
            <c:strRef>
              <c:f>'[Chapter 10 - operational metrics on item nonresponse.xlsx]Sheet1'!$I$13:$K$13</c:f>
              <c:strCache>
                <c:ptCount val="3"/>
                <c:pt idx="0">
                  <c:v>Self</c:v>
                </c:pt>
                <c:pt idx="1">
                  <c:v>NRFU Household</c:v>
                </c:pt>
                <c:pt idx="2">
                  <c:v>NRFU Proxy</c:v>
                </c:pt>
              </c:strCache>
            </c:strRef>
          </c:cat>
          <c:val>
            <c:numRef>
              <c:f>'[Chapter 10 - operational metrics on item nonresponse.xlsx]Sheet1'!$I$15:$K$15</c:f>
              <c:numCache>
                <c:formatCode>0%</c:formatCode>
                <c:ptCount val="3"/>
                <c:pt idx="0">
                  <c:v>4.2599999999999999E-2</c:v>
                </c:pt>
                <c:pt idx="1">
                  <c:v>1.8499999999999999E-2</c:v>
                </c:pt>
                <c:pt idx="2">
                  <c:v>0.1668</c:v>
                </c:pt>
              </c:numCache>
            </c:numRef>
          </c:val>
          <c:extLst>
            <c:ext xmlns:c16="http://schemas.microsoft.com/office/drawing/2014/chart" uri="{C3380CC4-5D6E-409C-BE32-E72D297353CC}">
              <c16:uniqueId val="{00000001-333D-4FF3-A003-90EA0B9424E0}"/>
            </c:ext>
          </c:extLst>
        </c:ser>
        <c:ser>
          <c:idx val="2"/>
          <c:order val="2"/>
          <c:tx>
            <c:strRef>
              <c:f>'[Chapter 10 - operational metrics on item nonresponse.xlsx]Sheet1'!$H$16</c:f>
              <c:strCache>
                <c:ptCount val="1"/>
                <c:pt idx="0">
                  <c:v>Race</c:v>
                </c:pt>
              </c:strCache>
            </c:strRef>
          </c:tx>
          <c:spPr>
            <a:solidFill>
              <a:schemeClr val="accent5">
                <a:lumMod val="60000"/>
                <a:lumOff val="40000"/>
              </a:schemeClr>
            </a:solidFill>
            <a:ln>
              <a:noFill/>
            </a:ln>
            <a:effectLst/>
          </c:spPr>
          <c:invertIfNegative val="0"/>
          <c:cat>
            <c:strRef>
              <c:f>'[Chapter 10 - operational metrics on item nonresponse.xlsx]Sheet1'!$I$13:$K$13</c:f>
              <c:strCache>
                <c:ptCount val="3"/>
                <c:pt idx="0">
                  <c:v>Self</c:v>
                </c:pt>
                <c:pt idx="1">
                  <c:v>NRFU Household</c:v>
                </c:pt>
                <c:pt idx="2">
                  <c:v>NRFU Proxy</c:v>
                </c:pt>
              </c:strCache>
            </c:strRef>
          </c:cat>
          <c:val>
            <c:numRef>
              <c:f>'[Chapter 10 - operational metrics on item nonresponse.xlsx]Sheet1'!$I$16:$K$16</c:f>
              <c:numCache>
                <c:formatCode>0%</c:formatCode>
                <c:ptCount val="3"/>
                <c:pt idx="0">
                  <c:v>3.2599999999999997E-2</c:v>
                </c:pt>
                <c:pt idx="1">
                  <c:v>2.0899999999999998E-2</c:v>
                </c:pt>
                <c:pt idx="2">
                  <c:v>0.15340000000000001</c:v>
                </c:pt>
              </c:numCache>
            </c:numRef>
          </c:val>
          <c:extLst>
            <c:ext xmlns:c16="http://schemas.microsoft.com/office/drawing/2014/chart" uri="{C3380CC4-5D6E-409C-BE32-E72D297353CC}">
              <c16:uniqueId val="{00000002-333D-4FF3-A003-90EA0B9424E0}"/>
            </c:ext>
          </c:extLst>
        </c:ser>
        <c:dLbls>
          <c:showLegendKey val="0"/>
          <c:showVal val="0"/>
          <c:showCatName val="0"/>
          <c:showSerName val="0"/>
          <c:showPercent val="0"/>
          <c:showBubbleSize val="0"/>
        </c:dLbls>
        <c:gapWidth val="219"/>
        <c:overlap val="-27"/>
        <c:axId val="457489791"/>
        <c:axId val="459704239"/>
      </c:barChart>
      <c:catAx>
        <c:axId val="457489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459704239"/>
        <c:crosses val="autoZero"/>
        <c:auto val="1"/>
        <c:lblAlgn val="ctr"/>
        <c:lblOffset val="100"/>
        <c:noMultiLvlLbl val="0"/>
      </c:catAx>
      <c:valAx>
        <c:axId val="4597042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457489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6">
  <a:schemeClr val="accent6"/>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785B5D-A0FA-4385-9089-FD7FAA6628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5E18A2-5343-4E16-B01F-D8BC7E0A4A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992F07-7A0A-43D4-B277-5A28B0491BE6}" type="datetimeFigureOut">
              <a:rPr lang="en-US" smtClean="0"/>
              <a:t>2/20/2024</a:t>
            </a:fld>
            <a:endParaRPr lang="en-US"/>
          </a:p>
        </p:txBody>
      </p:sp>
      <p:sp>
        <p:nvSpPr>
          <p:cNvPr id="4" name="Footer Placeholder 3">
            <a:extLst>
              <a:ext uri="{FF2B5EF4-FFF2-40B4-BE49-F238E27FC236}">
                <a16:creationId xmlns:a16="http://schemas.microsoft.com/office/drawing/2014/main" id="{5D552F30-5E14-4AC4-BAFF-280D189F2F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6A861-442E-4512-8629-D908EE9BF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FE5BDE-729E-4D51-8C8E-BBDFBE2E1009}" type="slidenum">
              <a:rPr lang="en-US" smtClean="0"/>
              <a:t>‹#›</a:t>
            </a:fld>
            <a:endParaRPr lang="en-US"/>
          </a:p>
        </p:txBody>
      </p:sp>
    </p:spTree>
    <p:extLst>
      <p:ext uri="{BB962C8B-B14F-4D97-AF65-F5344CB8AC3E}">
        <p14:creationId xmlns:p14="http://schemas.microsoft.com/office/powerpoint/2010/main" val="347115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EC2E2-DC0A-4938-AD8A-AC1401783A78}"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4B9A8-1E64-4069-ABCB-583B2A04B8DC}" type="slidenum">
              <a:rPr lang="en-US" smtClean="0"/>
              <a:t>‹#›</a:t>
            </a:fld>
            <a:endParaRPr lang="en-US"/>
          </a:p>
        </p:txBody>
      </p:sp>
    </p:spTree>
    <p:extLst>
      <p:ext uri="{BB962C8B-B14F-4D97-AF65-F5344CB8AC3E}">
        <p14:creationId xmlns:p14="http://schemas.microsoft.com/office/powerpoint/2010/main" val="402397511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Please find training slides at the end of this template.</a:t>
            </a:r>
          </a:p>
          <a:p>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1</a:t>
            </a:fld>
            <a:endParaRPr lang="en-US"/>
          </a:p>
        </p:txBody>
      </p:sp>
    </p:spTree>
    <p:extLst>
      <p:ext uri="{BB962C8B-B14F-4D97-AF65-F5344CB8AC3E}">
        <p14:creationId xmlns:p14="http://schemas.microsoft.com/office/powerpoint/2010/main" val="302609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Please find training slides at the end of this template.</a:t>
            </a:r>
          </a:p>
          <a:p>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21</a:t>
            </a:fld>
            <a:endParaRPr lang="en-US"/>
          </a:p>
        </p:txBody>
      </p:sp>
    </p:spTree>
    <p:extLst>
      <p:ext uri="{BB962C8B-B14F-4D97-AF65-F5344CB8AC3E}">
        <p14:creationId xmlns:p14="http://schemas.microsoft.com/office/powerpoint/2010/main" val="4279008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Deep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0" y="1172308"/>
            <a:ext cx="5802922" cy="3971191"/>
          </a:xfrm>
          <a:solidFill>
            <a:schemeClr val="tx2"/>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rgbClr val="7899F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205140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Violet">
    <p:bg>
      <p:bgPr>
        <a:solidFill>
          <a:srgbClr val="683B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77714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Green">
    <p:bg>
      <p:bgPr>
        <a:solidFill>
          <a:srgbClr val="34484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336019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Red">
    <p:bg>
      <p:bgPr>
        <a:solidFill>
          <a:srgbClr val="7C262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2803568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Gold">
    <p:bg>
      <p:bgPr>
        <a:solidFill>
          <a:srgbClr val="7353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1651949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B92FFCA-85D1-4CA5-A797-87F6F998E12D}"/>
              </a:ext>
            </a:extLst>
          </p:cNvPr>
          <p:cNvSpPr>
            <a:spLocks noGrp="1"/>
          </p:cNvSpPr>
          <p:nvPr>
            <p:ph type="pic" sz="quarter" idx="13"/>
          </p:nvPr>
        </p:nvSpPr>
        <p:spPr>
          <a:xfrm>
            <a:off x="0" y="0"/>
            <a:ext cx="9144000" cy="2497015"/>
          </a:xfrm>
          <a:solidFill>
            <a:schemeClr val="bg2">
              <a:lumMod val="90000"/>
            </a:schemeClr>
          </a:solidFill>
        </p:spPr>
        <p:txBody>
          <a:bodyPr lIns="274320" tIns="182880"/>
          <a:lstStyle>
            <a:lvl1pPr marL="0" indent="0">
              <a:buNone/>
              <a:defRPr/>
            </a:lvl1pPr>
          </a:lstStyle>
          <a:p>
            <a:r>
              <a:rPr lang="en-US"/>
              <a:t>Click icon to add picture</a:t>
            </a:r>
          </a:p>
        </p:txBody>
      </p:sp>
      <p:sp>
        <p:nvSpPr>
          <p:cNvPr id="21" name="Text Placeholder 20">
            <a:extLst>
              <a:ext uri="{FF2B5EF4-FFF2-40B4-BE49-F238E27FC236}">
                <a16:creationId xmlns:a16="http://schemas.microsoft.com/office/drawing/2014/main" id="{31E953C3-1002-4E09-BA10-86FC589FF3FC}"/>
              </a:ext>
            </a:extLst>
          </p:cNvPr>
          <p:cNvSpPr>
            <a:spLocks noGrp="1"/>
          </p:cNvSpPr>
          <p:nvPr>
            <p:ph type="body" sz="quarter" idx="14"/>
          </p:nvPr>
        </p:nvSpPr>
        <p:spPr>
          <a:xfrm>
            <a:off x="447675" y="427237"/>
            <a:ext cx="8247086" cy="4286250"/>
          </a:xfrm>
          <a:solidFill>
            <a:schemeClr val="bg2"/>
          </a:solidFill>
        </p:spPr>
        <p:txBody>
          <a:bodyPr lIns="1097280" tIns="1005840" rIns="1097280" bIns="457200"/>
          <a:lstStyle>
            <a:lvl1pPr marL="0" indent="0" algn="ctr">
              <a:buNone/>
              <a:defRPr sz="2400">
                <a:solidFill>
                  <a:schemeClr val="tx2"/>
                </a:solidFill>
                <a:latin typeface="+mj-lt"/>
              </a:defRPr>
            </a:lvl1pPr>
          </a:lstStyle>
          <a:p>
            <a:pPr lvl="0"/>
            <a:r>
              <a:rPr lang="en-US"/>
              <a:t>Click to edit Master text styles</a:t>
            </a:r>
          </a:p>
        </p:txBody>
      </p:sp>
      <p:sp>
        <p:nvSpPr>
          <p:cNvPr id="3" name="Content Placeholder 2"/>
          <p:cNvSpPr>
            <a:spLocks noGrp="1"/>
          </p:cNvSpPr>
          <p:nvPr>
            <p:ph idx="1" hasCustomPrompt="1"/>
          </p:nvPr>
        </p:nvSpPr>
        <p:spPr>
          <a:xfrm>
            <a:off x="731520" y="3305267"/>
            <a:ext cx="7918450" cy="633687"/>
          </a:xfrm>
        </p:spPr>
        <p:txBody>
          <a:bodyPr/>
          <a:lstStyle>
            <a:lvl1pPr marL="0" indent="0" algn="ctr">
              <a:buNone/>
              <a:defRPr sz="900" cap="all" baseline="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cxnSp>
        <p:nvCxnSpPr>
          <p:cNvPr id="11" name="Straight Connector 10">
            <a:extLst>
              <a:ext uri="{FF2B5EF4-FFF2-40B4-BE49-F238E27FC236}">
                <a16:creationId xmlns:a16="http://schemas.microsoft.com/office/drawing/2014/main" id="{CB4A3CA8-0675-4C7A-87AF-4DB85AF9EED9}"/>
              </a:ext>
            </a:extLst>
          </p:cNvPr>
          <p:cNvCxnSpPr>
            <a:cxnSpLocks/>
          </p:cNvCxnSpPr>
          <p:nvPr userDrawn="1"/>
        </p:nvCxnSpPr>
        <p:spPr>
          <a:xfrm>
            <a:off x="4456674" y="2955534"/>
            <a:ext cx="31344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5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390052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789" y="1817688"/>
            <a:ext cx="3607288"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439255" y="1817688"/>
            <a:ext cx="3607288"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7135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789" y="1817688"/>
            <a:ext cx="2359554"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3274357" y="1817688"/>
            <a:ext cx="2359554"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FE843150-ADE4-4964-8B5C-777665BC9CFE}"/>
              </a:ext>
            </a:extLst>
          </p:cNvPr>
          <p:cNvSpPr>
            <a:spLocks noGrp="1"/>
          </p:cNvSpPr>
          <p:nvPr>
            <p:ph idx="14"/>
          </p:nvPr>
        </p:nvSpPr>
        <p:spPr>
          <a:xfrm>
            <a:off x="6052925" y="1817688"/>
            <a:ext cx="2359554"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0421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790"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2" name="Content Placeholder 2">
            <a:extLst>
              <a:ext uri="{FF2B5EF4-FFF2-40B4-BE49-F238E27FC236}">
                <a16:creationId xmlns:a16="http://schemas.microsoft.com/office/drawing/2014/main" id="{5F7BB18F-7847-4709-B159-588F3CA5D57D}"/>
              </a:ext>
            </a:extLst>
          </p:cNvPr>
          <p:cNvSpPr>
            <a:spLocks noGrp="1"/>
          </p:cNvSpPr>
          <p:nvPr>
            <p:ph idx="13"/>
          </p:nvPr>
        </p:nvSpPr>
        <p:spPr>
          <a:xfrm>
            <a:off x="2546576"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D974D9DD-910B-4846-A2BB-F0F43AEC4720}"/>
              </a:ext>
            </a:extLst>
          </p:cNvPr>
          <p:cNvSpPr>
            <a:spLocks noGrp="1"/>
          </p:cNvSpPr>
          <p:nvPr>
            <p:ph idx="14"/>
          </p:nvPr>
        </p:nvSpPr>
        <p:spPr>
          <a:xfrm>
            <a:off x="4597362"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0D08DDAC-45DA-407C-952A-1A0B402D35DE}"/>
              </a:ext>
            </a:extLst>
          </p:cNvPr>
          <p:cNvSpPr>
            <a:spLocks noGrp="1"/>
          </p:cNvSpPr>
          <p:nvPr>
            <p:ph idx="15"/>
          </p:nvPr>
        </p:nvSpPr>
        <p:spPr>
          <a:xfrm>
            <a:off x="6648147" y="1817688"/>
            <a:ext cx="1764332" cy="2791589"/>
          </a:xfrm>
        </p:spPr>
        <p:txBody>
          <a:bodyPr/>
          <a:lstStyle>
            <a:lvl1pPr marL="173038" indent="-173038">
              <a:defRPr sz="1300"/>
            </a:lvl1pPr>
            <a:lvl2pPr marL="344488" indent="-171450">
              <a:defRPr sz="1200"/>
            </a:lvl2pPr>
            <a:lvl3pPr marL="517525" indent="-173038">
              <a:defRPr/>
            </a:lvl3pPr>
            <a:lvl4pPr marL="690563" indent="-173038">
              <a:defRPr sz="10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82159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790"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9" name="Content Placeholder 2">
            <a:extLst>
              <a:ext uri="{FF2B5EF4-FFF2-40B4-BE49-F238E27FC236}">
                <a16:creationId xmlns:a16="http://schemas.microsoft.com/office/drawing/2014/main" id="{4EB108D6-7313-4C37-8D4F-6A49FA0933B4}"/>
              </a:ext>
            </a:extLst>
          </p:cNvPr>
          <p:cNvSpPr>
            <a:spLocks noGrp="1"/>
          </p:cNvSpPr>
          <p:nvPr>
            <p:ph idx="13"/>
          </p:nvPr>
        </p:nvSpPr>
        <p:spPr>
          <a:xfrm>
            <a:off x="2113243"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2">
            <a:extLst>
              <a:ext uri="{FF2B5EF4-FFF2-40B4-BE49-F238E27FC236}">
                <a16:creationId xmlns:a16="http://schemas.microsoft.com/office/drawing/2014/main" id="{0B17ECF6-30D7-4B4B-B670-FEB84C8130C1}"/>
              </a:ext>
            </a:extLst>
          </p:cNvPr>
          <p:cNvSpPr>
            <a:spLocks noGrp="1"/>
          </p:cNvSpPr>
          <p:nvPr>
            <p:ph idx="14"/>
          </p:nvPr>
        </p:nvSpPr>
        <p:spPr>
          <a:xfrm>
            <a:off x="3730696"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2">
            <a:extLst>
              <a:ext uri="{FF2B5EF4-FFF2-40B4-BE49-F238E27FC236}">
                <a16:creationId xmlns:a16="http://schemas.microsoft.com/office/drawing/2014/main" id="{78E053DB-CB79-4834-9B82-A2B4B03B099F}"/>
              </a:ext>
            </a:extLst>
          </p:cNvPr>
          <p:cNvSpPr>
            <a:spLocks noGrp="1"/>
          </p:cNvSpPr>
          <p:nvPr>
            <p:ph idx="15"/>
          </p:nvPr>
        </p:nvSpPr>
        <p:spPr>
          <a:xfrm>
            <a:off x="5348149"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2">
            <a:extLst>
              <a:ext uri="{FF2B5EF4-FFF2-40B4-BE49-F238E27FC236}">
                <a16:creationId xmlns:a16="http://schemas.microsoft.com/office/drawing/2014/main" id="{042BD6AF-288E-4274-8225-4F8B273CA565}"/>
              </a:ext>
            </a:extLst>
          </p:cNvPr>
          <p:cNvSpPr>
            <a:spLocks noGrp="1"/>
          </p:cNvSpPr>
          <p:nvPr>
            <p:ph idx="16"/>
          </p:nvPr>
        </p:nvSpPr>
        <p:spPr>
          <a:xfrm>
            <a:off x="6965600" y="1817688"/>
            <a:ext cx="1445153" cy="2791589"/>
          </a:xfrm>
        </p:spPr>
        <p:txBody>
          <a:bodyPr/>
          <a:lstStyle>
            <a:lvl1pPr marL="112713" indent="-112713">
              <a:defRPr sz="1100"/>
            </a:lvl1pPr>
            <a:lvl2pPr marL="233363" indent="-120650">
              <a:defRPr sz="1000"/>
            </a:lvl2pPr>
            <a:lvl3pPr marL="344488" indent="-111125">
              <a:defRPr sz="900"/>
            </a:lvl3pPr>
            <a:lvl4pPr marL="457200" indent="-112713">
              <a:defRPr sz="800"/>
            </a:lvl4pPr>
            <a:lvl5pPr marL="854075" indent="-163513">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769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Gra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chemeClr val="bg2"/>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1405233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695450"/>
            <a:ext cx="720186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3853379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695450"/>
            <a:ext cx="3611880"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428564" y="1695450"/>
            <a:ext cx="3611880"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0108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hree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3274314"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6053327"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621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Four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2546096"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4596892"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75F2E673-F52C-4F78-BAC9-56503F69B59A}"/>
              </a:ext>
            </a:extLst>
          </p:cNvPr>
          <p:cNvSpPr>
            <a:spLocks noGrp="1"/>
          </p:cNvSpPr>
          <p:nvPr>
            <p:ph idx="15"/>
          </p:nvPr>
        </p:nvSpPr>
        <p:spPr>
          <a:xfrm>
            <a:off x="6647687" y="1695450"/>
            <a:ext cx="176479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6990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Department descri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userDrawn="1"/>
        </p:nvSpPr>
        <p:spPr>
          <a:xfrm>
            <a:off x="0" y="0"/>
            <a:ext cx="4325815" cy="46848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205" y="328422"/>
            <a:ext cx="3607288" cy="913396"/>
          </a:xfrm>
        </p:spPr>
        <p:txBody>
          <a:bodyPr anchor="t" anchorCtr="0"/>
          <a:lstStyle/>
          <a:p>
            <a:r>
              <a:rPr lang="en-US"/>
              <a:t>Click to edit Master title style</a:t>
            </a:r>
            <a:endParaRPr lang="en-US" dirty="0"/>
          </a:p>
        </p:txBody>
      </p:sp>
      <p:sp>
        <p:nvSpPr>
          <p:cNvPr id="3" name="Content Placeholder 2"/>
          <p:cNvSpPr>
            <a:spLocks noGrp="1"/>
          </p:cNvSpPr>
          <p:nvPr>
            <p:ph idx="1"/>
          </p:nvPr>
        </p:nvSpPr>
        <p:spPr>
          <a:xfrm>
            <a:off x="495789" y="1695450"/>
            <a:ext cx="3607288" cy="2913827"/>
          </a:xfrm>
        </p:spPr>
        <p:txBody>
          <a:bodyPr/>
          <a:lstStyle>
            <a:lvl1pPr marL="0" indent="0">
              <a:lnSpc>
                <a:spcPct val="120000"/>
              </a:lnSpc>
              <a:buNone/>
              <a:defRPr sz="1600">
                <a:solidFill>
                  <a:schemeClr val="tx2"/>
                </a:solidFill>
                <a:latin typeface="+mj-lt"/>
              </a:defRPr>
            </a:lvl1pPr>
            <a:lvl2pPr marL="234950" indent="-234950">
              <a:buFont typeface="Arial" panose="020B0604020202020204" pitchFamily="34" charset="0"/>
              <a:buChar char="•"/>
              <a:defRPr sz="1400"/>
            </a:lvl2pPr>
            <a:lvl3pPr marL="457200" indent="-222250">
              <a:buFont typeface="Arial" panose="020B0604020202020204" pitchFamily="34" charset="0"/>
              <a:buChar char="–"/>
              <a:defRPr sz="1200"/>
            </a:lvl3pPr>
            <a:lvl4pPr marL="692150" indent="-234950">
              <a:buNone/>
              <a:defRPr sz="1100"/>
            </a:lvl4pPr>
            <a:lvl5pPr marL="914400" indent="-22225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689232" y="785446"/>
            <a:ext cx="3607288" cy="3823831"/>
          </a:xfrm>
        </p:spPr>
        <p:txBody>
          <a:bodyPr/>
          <a:lstStyle>
            <a:lvl1pPr marL="0" indent="0">
              <a:lnSpc>
                <a:spcPct val="120000"/>
              </a:lnSpc>
              <a:spcAft>
                <a:spcPts val="1800"/>
              </a:spcAft>
              <a:buNone/>
              <a:defRPr sz="1050"/>
            </a:lvl1pPr>
            <a:lvl2pPr marL="117475" indent="-117475">
              <a:lnSpc>
                <a:spcPct val="100000"/>
              </a:lnSpc>
              <a:spcBef>
                <a:spcPts val="1500"/>
              </a:spcBef>
              <a:buFont typeface="Arial" panose="020B0604020202020204" pitchFamily="34" charset="0"/>
              <a:buChar char="•"/>
              <a:defRPr sz="1050"/>
            </a:lvl2pPr>
            <a:lvl3pPr>
              <a:defRPr sz="900"/>
            </a:lvl3pPr>
            <a:lvl4pPr>
              <a:defRPr sz="8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20815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Department description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userDrawn="1"/>
        </p:nvSpPr>
        <p:spPr>
          <a:xfrm>
            <a:off x="0" y="0"/>
            <a:ext cx="4325815" cy="4684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205" y="328422"/>
            <a:ext cx="3607288" cy="913396"/>
          </a:xfrm>
        </p:spPr>
        <p:txBody>
          <a:bodyPr anchor="t" anchorCtr="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95789" y="1695450"/>
            <a:ext cx="3607288" cy="2913827"/>
          </a:xfrm>
        </p:spPr>
        <p:txBody>
          <a:bodyPr/>
          <a:lstStyle>
            <a:lvl1pPr marL="0" indent="0">
              <a:lnSpc>
                <a:spcPct val="120000"/>
              </a:lnSpc>
              <a:buNone/>
              <a:defRPr sz="1600">
                <a:solidFill>
                  <a:schemeClr val="bg1"/>
                </a:solidFill>
                <a:latin typeface="+mj-lt"/>
              </a:defRPr>
            </a:lvl1pPr>
            <a:lvl2pPr marL="234950" indent="-234950">
              <a:buFont typeface="Arial" panose="020B0604020202020204" pitchFamily="34" charset="0"/>
              <a:buChar char="•"/>
              <a:defRPr sz="1400">
                <a:solidFill>
                  <a:schemeClr val="bg1"/>
                </a:solidFill>
              </a:defRPr>
            </a:lvl2pPr>
            <a:lvl3pPr marL="457200" indent="-222250">
              <a:buFont typeface="Arial" panose="020B0604020202020204" pitchFamily="34" charset="0"/>
              <a:buChar char="–"/>
              <a:defRPr sz="1200">
                <a:solidFill>
                  <a:schemeClr val="bg1"/>
                </a:solidFill>
              </a:defRPr>
            </a:lvl3pPr>
            <a:lvl4pPr marL="692150" indent="-234950">
              <a:buNone/>
              <a:defRPr sz="1100">
                <a:solidFill>
                  <a:schemeClr val="bg1"/>
                </a:solidFill>
              </a:defRPr>
            </a:lvl4pPr>
            <a:lvl5pPr marL="914400" indent="-222250">
              <a:buNone/>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689232" y="785446"/>
            <a:ext cx="3607288" cy="3823831"/>
          </a:xfrm>
        </p:spPr>
        <p:txBody>
          <a:bodyPr/>
          <a:lstStyle>
            <a:lvl1pPr marL="0" indent="0">
              <a:lnSpc>
                <a:spcPct val="120000"/>
              </a:lnSpc>
              <a:spcAft>
                <a:spcPts val="1800"/>
              </a:spcAft>
              <a:buNone/>
              <a:defRPr sz="1050"/>
            </a:lvl1pPr>
            <a:lvl2pPr marL="117475" indent="-117475">
              <a:lnSpc>
                <a:spcPct val="100000"/>
              </a:lnSpc>
              <a:spcBef>
                <a:spcPts val="1500"/>
              </a:spcBef>
              <a:buFont typeface="Arial" panose="020B0604020202020204" pitchFamily="34" charset="0"/>
              <a:buChar char="•"/>
              <a:defRPr sz="1050"/>
            </a:lvl2pPr>
            <a:lvl3pPr>
              <a:defRPr sz="900"/>
            </a:lvl3pPr>
            <a:lvl4pPr>
              <a:defRPr sz="8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30578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DC0698F-EBDF-49FA-A73A-1B335440AF10}"/>
              </a:ext>
            </a:extLst>
          </p:cNvPr>
          <p:cNvSpPr>
            <a:spLocks noGrp="1"/>
          </p:cNvSpPr>
          <p:nvPr>
            <p:ph type="pic" sz="quarter" idx="13"/>
          </p:nvPr>
        </p:nvSpPr>
        <p:spPr>
          <a:xfrm>
            <a:off x="0" y="0"/>
            <a:ext cx="9144000" cy="5143500"/>
          </a:xfrm>
          <a:solidFill>
            <a:schemeClr val="bg2">
              <a:lumMod val="90000"/>
            </a:schemeClr>
          </a:solidFill>
        </p:spPr>
        <p:txBody>
          <a:bodyPr tIns="1554480"/>
          <a:lstStyle>
            <a:lvl1pPr marL="0" indent="0" algn="ctr">
              <a:buNone/>
              <a:defRPr/>
            </a:lvl1pPr>
          </a:lstStyle>
          <a:p>
            <a:r>
              <a:rPr lang="en-US"/>
              <a:t>Click icon to add picture</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7D719527-7B7D-4A2D-ABD1-359B6741A748}" type="slidenum">
              <a:rPr lang="en-US" smtClean="0"/>
              <a:pPr/>
              <a:t>‹#›</a:t>
            </a:fld>
            <a:endParaRPr lang="en-US"/>
          </a:p>
        </p:txBody>
      </p:sp>
      <p:sp>
        <p:nvSpPr>
          <p:cNvPr id="6" name="Freeform 5">
            <a:extLst>
              <a:ext uri="{FF2B5EF4-FFF2-40B4-BE49-F238E27FC236}">
                <a16:creationId xmlns:a16="http://schemas.microsoft.com/office/drawing/2014/main" id="{EB0A5C7A-CAA8-43DD-B541-DCF02544DCA8}"/>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1177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1440617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w/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E72A0D-A561-46A7-9B20-91BB8490087A}"/>
              </a:ext>
            </a:extLst>
          </p:cNvPr>
          <p:cNvSpPr/>
          <p:nvPr userDrawn="1"/>
        </p:nvSpPr>
        <p:spPr>
          <a:xfrm>
            <a:off x="0" y="0"/>
            <a:ext cx="9144000" cy="46848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
        <p:nvSpPr>
          <p:cNvPr id="11" name="Freeform 5">
            <a:extLst>
              <a:ext uri="{FF2B5EF4-FFF2-40B4-BE49-F238E27FC236}">
                <a16:creationId xmlns:a16="http://schemas.microsoft.com/office/drawing/2014/main" id="{3E27C736-095E-4C51-9197-AD588C450B8D}"/>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67368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w/bkgd_image bar">
    <p:bg>
      <p:bgPr>
        <a:solidFill>
          <a:schemeClr val="bg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2D0DBD-2D19-47C8-BFE8-5D1014D84882}"/>
              </a:ext>
            </a:extLst>
          </p:cNvPr>
          <p:cNvSpPr>
            <a:spLocks noGrp="1"/>
          </p:cNvSpPr>
          <p:nvPr>
            <p:ph type="pic" sz="quarter" idx="13"/>
          </p:nvPr>
        </p:nvSpPr>
        <p:spPr>
          <a:xfrm>
            <a:off x="-2491" y="0"/>
            <a:ext cx="9146491" cy="5144526"/>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688731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4454769 w 9144000"/>
              <a:gd name="connsiteY3" fmla="*/ 2743200 h 5143500"/>
              <a:gd name="connsiteX4" fmla="*/ 0 w 9144000"/>
              <a:gd name="connsiteY4" fmla="*/ 688731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5143500 h 5143500"/>
              <a:gd name="connsiteX3" fmla="*/ 8721969 w 9144000"/>
              <a:gd name="connsiteY3" fmla="*/ 293077 h 5143500"/>
              <a:gd name="connsiteX4" fmla="*/ 0 w 9144000"/>
              <a:gd name="connsiteY4" fmla="*/ 688731 h 5143500"/>
              <a:gd name="connsiteX5" fmla="*/ 0 w 9144000"/>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293077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422031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932984 w 9167446"/>
              <a:gd name="connsiteY3" fmla="*/ 2625969 h 5143500"/>
              <a:gd name="connsiteX4" fmla="*/ 8745415 w 9167446"/>
              <a:gd name="connsiteY4" fmla="*/ 422031 h 5143500"/>
              <a:gd name="connsiteX5" fmla="*/ 0 w 9167446"/>
              <a:gd name="connsiteY5" fmla="*/ 383931 h 5143500"/>
              <a:gd name="connsiteX6" fmla="*/ 23446 w 9167446"/>
              <a:gd name="connsiteY6" fmla="*/ 0 h 5143500"/>
              <a:gd name="connsiteX0" fmla="*/ 23446 w 9167446"/>
              <a:gd name="connsiteY0" fmla="*/ 0 h 5146431"/>
              <a:gd name="connsiteX1" fmla="*/ 9167446 w 9167446"/>
              <a:gd name="connsiteY1" fmla="*/ 0 h 5146431"/>
              <a:gd name="connsiteX2" fmla="*/ 9167446 w 9167446"/>
              <a:gd name="connsiteY2" fmla="*/ 5143500 h 5146431"/>
              <a:gd name="connsiteX3" fmla="*/ 8839199 w 9167446"/>
              <a:gd name="connsiteY3" fmla="*/ 5146431 h 5146431"/>
              <a:gd name="connsiteX4" fmla="*/ 8745415 w 9167446"/>
              <a:gd name="connsiteY4" fmla="*/ 422031 h 5146431"/>
              <a:gd name="connsiteX5" fmla="*/ 0 w 9167446"/>
              <a:gd name="connsiteY5" fmla="*/ 383931 h 5146431"/>
              <a:gd name="connsiteX6" fmla="*/ 23446 w 9167446"/>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724460 w 9146491"/>
              <a:gd name="connsiteY4" fmla="*/ 422031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31556 h 5146431"/>
              <a:gd name="connsiteX5" fmla="*/ 0 w 9146491"/>
              <a:gd name="connsiteY5" fmla="*/ 435366 h 5146431"/>
              <a:gd name="connsiteX6" fmla="*/ 2491 w 9146491"/>
              <a:gd name="connsiteY6" fmla="*/ 0 h 5146431"/>
              <a:gd name="connsiteX0" fmla="*/ 2491 w 9146491"/>
              <a:gd name="connsiteY0" fmla="*/ 0 h 5144526"/>
              <a:gd name="connsiteX1" fmla="*/ 9146491 w 9146491"/>
              <a:gd name="connsiteY1" fmla="*/ 0 h 5144526"/>
              <a:gd name="connsiteX2" fmla="*/ 9146491 w 9146491"/>
              <a:gd name="connsiteY2" fmla="*/ 5143500 h 5144526"/>
              <a:gd name="connsiteX3" fmla="*/ 8696324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90170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78740 w 9146491"/>
              <a:gd name="connsiteY4" fmla="*/ 43536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2550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5366 h 5144526"/>
              <a:gd name="connsiteX6" fmla="*/ 2491 w 9146491"/>
              <a:gd name="connsiteY6" fmla="*/ 0 h 5144526"/>
              <a:gd name="connsiteX0" fmla="*/ 586 w 9144586"/>
              <a:gd name="connsiteY0" fmla="*/ 0 h 5144526"/>
              <a:gd name="connsiteX1" fmla="*/ 9144586 w 9144586"/>
              <a:gd name="connsiteY1" fmla="*/ 0 h 5144526"/>
              <a:gd name="connsiteX2" fmla="*/ 9144586 w 9144586"/>
              <a:gd name="connsiteY2" fmla="*/ 5143500 h 5144526"/>
              <a:gd name="connsiteX3" fmla="*/ 8684894 w 9144586"/>
              <a:gd name="connsiteY3" fmla="*/ 5144526 h 5144526"/>
              <a:gd name="connsiteX4" fmla="*/ 8684455 w 9144586"/>
              <a:gd name="connsiteY4" fmla="*/ 439176 h 5144526"/>
              <a:gd name="connsiteX5" fmla="*/ 0 w 9144586"/>
              <a:gd name="connsiteY5" fmla="*/ 435366 h 5144526"/>
              <a:gd name="connsiteX6" fmla="*/ 586 w 9144586"/>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7271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491" h="5144526">
                <a:moveTo>
                  <a:pt x="2491" y="0"/>
                </a:moveTo>
                <a:lnTo>
                  <a:pt x="9146491" y="0"/>
                </a:lnTo>
                <a:lnTo>
                  <a:pt x="9146491" y="5143500"/>
                </a:lnTo>
                <a:lnTo>
                  <a:pt x="8686799" y="5144526"/>
                </a:lnTo>
                <a:cubicBezTo>
                  <a:pt x="8685383" y="3571631"/>
                  <a:pt x="8687776" y="2012071"/>
                  <a:pt x="8686360" y="439176"/>
                </a:cubicBezTo>
                <a:lnTo>
                  <a:pt x="0" y="439176"/>
                </a:lnTo>
                <a:cubicBezTo>
                  <a:pt x="830" y="353109"/>
                  <a:pt x="1661" y="145122"/>
                  <a:pt x="2491" y="0"/>
                </a:cubicBezTo>
                <a:close/>
              </a:path>
            </a:pathLst>
          </a:custGeom>
          <a:solidFill>
            <a:schemeClr val="bg2">
              <a:lumMod val="90000"/>
            </a:schemeClr>
          </a:solidFill>
        </p:spPr>
        <p:txBody>
          <a:bodyPr/>
          <a:lstStyle>
            <a:lvl1pPr marL="0" indent="0" algn="ctr">
              <a:buNone/>
              <a:defRPr/>
            </a:lvl1pPr>
          </a:lstStyle>
          <a:p>
            <a:r>
              <a:rPr lang="en-US"/>
              <a:t>Click icon to add picture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
        <p:nvSpPr>
          <p:cNvPr id="11" name="Freeform 5">
            <a:extLst>
              <a:ext uri="{FF2B5EF4-FFF2-40B4-BE49-F238E27FC236}">
                <a16:creationId xmlns:a16="http://schemas.microsoft.com/office/drawing/2014/main" id="{3E27C736-095E-4C51-9197-AD588C450B8D}"/>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95300" y="1097724"/>
            <a:ext cx="7200900" cy="697312"/>
          </a:xfrm>
        </p:spPr>
        <p:txBody>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C612CE87-21AB-4B74-A011-BD24041C27F6}"/>
              </a:ext>
            </a:extLst>
          </p:cNvPr>
          <p:cNvSpPr>
            <a:spLocks noGrp="1"/>
          </p:cNvSpPr>
          <p:nvPr>
            <p:ph type="body" sz="quarter" idx="14"/>
          </p:nvPr>
        </p:nvSpPr>
        <p:spPr>
          <a:xfrm>
            <a:off x="495300" y="2265076"/>
            <a:ext cx="1960563" cy="2332642"/>
          </a:xfrm>
        </p:spPr>
        <p:txBody>
          <a:bodyPr/>
          <a:lstStyle>
            <a:lvl1pPr marL="0" indent="0">
              <a:lnSpc>
                <a:spcPct val="120000"/>
              </a:lnSpc>
              <a:buNone/>
              <a:defRPr>
                <a:solidFill>
                  <a:schemeClr val="tx2"/>
                </a:solidFill>
              </a:defRPr>
            </a:lvl1pPr>
            <a:lvl2pPr marL="228600" indent="-228600">
              <a:lnSpc>
                <a:spcPct val="100000"/>
              </a:lnSpc>
              <a:spcBef>
                <a:spcPts val="300"/>
              </a:spcBef>
              <a:buFont typeface="Arial" panose="020B0604020202020204" pitchFamily="34" charset="0"/>
              <a:buChar char="•"/>
              <a:defRPr>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5633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Rub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ECE0E0"/>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16967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hart_Tab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112838"/>
            <a:ext cx="3611880" cy="3496439"/>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445295" y="1112838"/>
            <a:ext cx="3611880" cy="3496439"/>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765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11283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800599" y="111283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FACA3486-D945-4810-86FB-CFE25496D8CE}"/>
              </a:ext>
            </a:extLst>
          </p:cNvPr>
          <p:cNvSpPr>
            <a:spLocks noGrp="1"/>
          </p:cNvSpPr>
          <p:nvPr>
            <p:ph idx="14"/>
          </p:nvPr>
        </p:nvSpPr>
        <p:spPr>
          <a:xfrm>
            <a:off x="495300" y="297110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CC97F3C2-9B44-4B13-92ED-0E8BB5C6D9DC}"/>
              </a:ext>
            </a:extLst>
          </p:cNvPr>
          <p:cNvSpPr>
            <a:spLocks noGrp="1"/>
          </p:cNvSpPr>
          <p:nvPr>
            <p:ph idx="15"/>
          </p:nvPr>
        </p:nvSpPr>
        <p:spPr>
          <a:xfrm>
            <a:off x="4800599" y="2971109"/>
            <a:ext cx="3611880" cy="1630362"/>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5862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w/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27E53A-D5D5-477E-B569-A07974DC097C}"/>
              </a:ext>
            </a:extLst>
          </p:cNvPr>
          <p:cNvSpPr>
            <a:spLocks noGrp="1"/>
          </p:cNvSpPr>
          <p:nvPr>
            <p:ph type="pic" sz="quarter" idx="13"/>
          </p:nvPr>
        </p:nvSpPr>
        <p:spPr>
          <a:xfrm>
            <a:off x="8695944" y="0"/>
            <a:ext cx="448056" cy="5143500"/>
          </a:xfrm>
          <a:solidFill>
            <a:schemeClr val="bg2"/>
          </a:solidFill>
        </p:spPr>
        <p:txBody>
          <a:bodyPr tIns="1005840" anchor="t" anchorCtr="0"/>
          <a:lstStyle>
            <a:lvl1pPr marL="0" indent="0" algn="ctr">
              <a:buNone/>
              <a:defRPr sz="1050"/>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219682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416940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DEE5EA"/>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335124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E2E1E7"/>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5590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Dark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315470"/>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chemeClr val="bg1"/>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283058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Dark Rub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7C2629"/>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chemeClr val="bg1"/>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309317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ASSESSING THE 2020 CENSUS</a:t>
            </a:r>
          </a:p>
        </p:txBody>
      </p:sp>
    </p:spTree>
    <p:extLst>
      <p:ext uri="{BB962C8B-B14F-4D97-AF65-F5344CB8AC3E}">
        <p14:creationId xmlns:p14="http://schemas.microsoft.com/office/powerpoint/2010/main" val="182705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Blue">
    <p:bg>
      <p:bgPr>
        <a:solidFill>
          <a:srgbClr val="31547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3677684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205" y="327660"/>
            <a:ext cx="7201864" cy="644007"/>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95300" y="1819655"/>
            <a:ext cx="7201864" cy="279520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11490" y="4831087"/>
            <a:ext cx="300989" cy="146194"/>
          </a:xfrm>
          <a:prstGeom prst="rect">
            <a:avLst/>
          </a:prstGeom>
        </p:spPr>
        <p:txBody>
          <a:bodyPr vert="horz" wrap="square" lIns="0" tIns="0" rIns="0" bIns="0" rtlCol="0" anchor="ctr">
            <a:spAutoFit/>
          </a:bodyPr>
          <a:lstStyle>
            <a:lvl1pPr algn="r">
              <a:defRPr sz="950">
                <a:solidFill>
                  <a:srgbClr val="7F7F7F"/>
                </a:solidFill>
              </a:defRPr>
            </a:lvl1pPr>
          </a:lstStyle>
          <a:p>
            <a:fld id="{7D719527-7B7D-4A2D-ABD1-359B6741A748}" type="slidenum">
              <a:rPr lang="en-US" smtClean="0"/>
              <a:pPr/>
              <a:t>‹#›</a:t>
            </a:fld>
            <a:endParaRPr lang="en-US"/>
          </a:p>
        </p:txBody>
      </p:sp>
      <p:sp>
        <p:nvSpPr>
          <p:cNvPr id="10" name="Freeform 5">
            <a:extLst>
              <a:ext uri="{FF2B5EF4-FFF2-40B4-BE49-F238E27FC236}">
                <a16:creationId xmlns:a16="http://schemas.microsoft.com/office/drawing/2014/main" id="{584AF6AD-8EEC-4BEF-8B65-D33DC6250B18}"/>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3B0923C-66F3-41D3-81E0-20E2A2A9705A}"/>
              </a:ext>
            </a:extLst>
          </p:cNvPr>
          <p:cNvSpPr/>
          <p:nvPr userDrawn="1"/>
        </p:nvSpPr>
        <p:spPr>
          <a:xfrm>
            <a:off x="8695944" y="0"/>
            <a:ext cx="448056"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57431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93" r:id="rId5"/>
    <p:sldLayoutId id="2147483675" r:id="rId6"/>
    <p:sldLayoutId id="2147483676" r:id="rId7"/>
    <p:sldLayoutId id="2147483697" r:id="rId8"/>
    <p:sldLayoutId id="2147483663" r:id="rId9"/>
    <p:sldLayoutId id="2147483694" r:id="rId10"/>
    <p:sldLayoutId id="2147483698" r:id="rId11"/>
    <p:sldLayoutId id="2147483695" r:id="rId12"/>
    <p:sldLayoutId id="2147483699" r:id="rId13"/>
    <p:sldLayoutId id="2147483677" r:id="rId14"/>
    <p:sldLayoutId id="2147483662"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9" r:id="rId24"/>
    <p:sldLayoutId id="2147483700" r:id="rId25"/>
    <p:sldLayoutId id="2147483687" r:id="rId26"/>
    <p:sldLayoutId id="2147483666" r:id="rId27"/>
    <p:sldLayoutId id="2147483688" r:id="rId28"/>
    <p:sldLayoutId id="2147483690" r:id="rId29"/>
    <p:sldLayoutId id="2147483691" r:id="rId30"/>
    <p:sldLayoutId id="2147483692" r:id="rId31"/>
    <p:sldLayoutId id="2147483678" r:id="rId32"/>
    <p:sldLayoutId id="2147483667" r:id="rId33"/>
  </p:sldLayoutIdLst>
  <p:hf hdr="0" ftr="0" dt="0"/>
  <p:txStyles>
    <p:titleStyle>
      <a:lvl1pPr algn="l" defTabSz="6858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orient="horz" pos="1255" userDrawn="1">
          <p15:clr>
            <a:srgbClr val="F26B43"/>
          </p15:clr>
        </p15:guide>
        <p15:guide id="3" pos="5300" userDrawn="1">
          <p15:clr>
            <a:srgbClr val="F26B43"/>
          </p15:clr>
        </p15:guide>
        <p15:guide id="4" orient="horz" pos="2907" userDrawn="1">
          <p15:clr>
            <a:srgbClr val="F26B43"/>
          </p15:clr>
        </p15:guide>
        <p15:guide id="5" orient="horz" pos="612" userDrawn="1">
          <p15:clr>
            <a:srgbClr val="F26B43"/>
          </p15:clr>
        </p15:guide>
        <p15:guide id="6" orient="horz" pos="577" userDrawn="1">
          <p15:clr>
            <a:srgbClr val="F26B43"/>
          </p15:clr>
        </p15:guide>
        <p15:guide id="7" orient="horz" pos="205" userDrawn="1">
          <p15:clr>
            <a:srgbClr val="F26B43"/>
          </p15:clr>
        </p15:guide>
        <p15:guide id="9" orient="horz" pos="1145" userDrawn="1">
          <p15:clr>
            <a:srgbClr val="F26B43"/>
          </p15:clr>
        </p15:guide>
        <p15:guide id="10" orient="horz" pos="2951" userDrawn="1">
          <p15:clr>
            <a:srgbClr val="F26B43"/>
          </p15:clr>
        </p15:guide>
        <p15:guide id="11" pos="4848" userDrawn="1">
          <p15:clr>
            <a:srgbClr val="F26B43"/>
          </p15:clr>
        </p15:guide>
        <p15:guide id="12" orient="horz" pos="3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hyperlink" Target="https://nap.nationalacademies.org/catalog/27150/assessing-the-2020-census-final-report" TargetMode="Externa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hyperlink" Target="https://nap.nationalacademies.org/catalog/27150/assessing-the-2020-census-final-repor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5" descr="A picture containing building, ceiling&#10;&#10;Description automatically generated">
            <a:extLst>
              <a:ext uri="{FF2B5EF4-FFF2-40B4-BE49-F238E27FC236}">
                <a16:creationId xmlns:a16="http://schemas.microsoft.com/office/drawing/2014/main" id="{60CA4D8A-2B6D-46DD-832D-2C8016EBCBE6}"/>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a:stretch/>
        </p:blipFill>
        <p:spPr>
          <a:xfrm>
            <a:off x="0" y="9426"/>
            <a:ext cx="9144000" cy="4710113"/>
          </a:xfrm>
          <a:prstGeom prst="rect">
            <a:avLst/>
          </a:prstGeom>
        </p:spPr>
      </p:pic>
      <p:sp>
        <p:nvSpPr>
          <p:cNvPr id="3" name="Text Placeholder 2">
            <a:extLst>
              <a:ext uri="{FF2B5EF4-FFF2-40B4-BE49-F238E27FC236}">
                <a16:creationId xmlns:a16="http://schemas.microsoft.com/office/drawing/2014/main" id="{FF663640-3311-4166-9943-2F558EF77AD5}"/>
              </a:ext>
            </a:extLst>
          </p:cNvPr>
          <p:cNvSpPr>
            <a:spLocks noGrp="1"/>
          </p:cNvSpPr>
          <p:nvPr>
            <p:ph type="body" sz="quarter" idx="10"/>
          </p:nvPr>
        </p:nvSpPr>
        <p:spPr>
          <a:xfrm>
            <a:off x="0" y="1663831"/>
            <a:ext cx="5802922" cy="3020505"/>
          </a:xfrm>
        </p:spPr>
        <p:txBody>
          <a:bodyPr/>
          <a:lstStyle/>
          <a:p>
            <a:r>
              <a:rPr lang="en-US" dirty="0"/>
              <a:t>Assessing the 2020 Census: Final Report</a:t>
            </a:r>
          </a:p>
          <a:p>
            <a:pPr lvl="1"/>
            <a:r>
              <a:rPr lang="en-US" dirty="0"/>
              <a:t>Consensus Study</a:t>
            </a:r>
          </a:p>
          <a:p>
            <a:pPr lvl="1"/>
            <a:r>
              <a:rPr lang="en-US" dirty="0"/>
              <a:t>Committee on National Statistics (CNSTAT)</a:t>
            </a:r>
          </a:p>
        </p:txBody>
      </p:sp>
      <p:sp>
        <p:nvSpPr>
          <p:cNvPr id="11" name="Subtitle 10">
            <a:extLst>
              <a:ext uri="{FF2B5EF4-FFF2-40B4-BE49-F238E27FC236}">
                <a16:creationId xmlns:a16="http://schemas.microsoft.com/office/drawing/2014/main" id="{7D23A860-2CA3-437F-8ACD-FADB1B514578}"/>
              </a:ext>
            </a:extLst>
          </p:cNvPr>
          <p:cNvSpPr>
            <a:spLocks noGrp="1"/>
          </p:cNvSpPr>
          <p:nvPr>
            <p:ph type="subTitle" idx="1"/>
          </p:nvPr>
        </p:nvSpPr>
        <p:spPr>
          <a:xfrm>
            <a:off x="525780" y="3612696"/>
            <a:ext cx="4846320" cy="358496"/>
          </a:xfrm>
        </p:spPr>
        <p:txBody>
          <a:bodyPr/>
          <a:lstStyle/>
          <a:p>
            <a:r>
              <a:rPr lang="en-US" sz="1100" i="0" dirty="0"/>
              <a:t>Released October 3, </a:t>
            </a:r>
            <a:r>
              <a:rPr lang="en-US" sz="1100" i="0" dirty="0">
                <a:solidFill>
                  <a:srgbClr val="FFFFFF"/>
                </a:solidFill>
              </a:rPr>
              <a:t>2023   </a:t>
            </a:r>
            <a:r>
              <a:rPr lang="en-US" sz="1100" dirty="0">
                <a:solidFill>
                  <a:srgbClr val="FFFFFF"/>
                </a:solidFill>
                <a:hlinkClick r:id="rId4">
                  <a:extLst>
                    <a:ext uri="{A12FA001-AC4F-418D-AE19-62706E023703}">
                      <ahyp:hlinkClr xmlns:ahyp="http://schemas.microsoft.com/office/drawing/2018/hyperlinkcolor" val="tx"/>
                    </a:ext>
                  </a:extLst>
                </a:hlinkClick>
              </a:rPr>
              <a:t>Assessing the 2020 Census: Final Report | The National Academies Press</a:t>
            </a:r>
            <a:r>
              <a:rPr lang="en-US" sz="1100" i="0" dirty="0">
                <a:solidFill>
                  <a:srgbClr val="FFFFFF"/>
                </a:solidFill>
              </a:rPr>
              <a:t>  (www.nap.edu)</a:t>
            </a:r>
          </a:p>
        </p:txBody>
      </p:sp>
      <p:sp>
        <p:nvSpPr>
          <p:cNvPr id="17" name="Text Placeholder 16">
            <a:extLst>
              <a:ext uri="{FF2B5EF4-FFF2-40B4-BE49-F238E27FC236}">
                <a16:creationId xmlns:a16="http://schemas.microsoft.com/office/drawing/2014/main" id="{46BB8E1C-1686-4640-A4DB-B89B5EFC92D5}"/>
              </a:ext>
            </a:extLst>
          </p:cNvPr>
          <p:cNvSpPr>
            <a:spLocks noGrp="1"/>
          </p:cNvSpPr>
          <p:nvPr>
            <p:ph type="body" sz="quarter" idx="12"/>
          </p:nvPr>
        </p:nvSpPr>
        <p:spPr/>
        <p:txBody>
          <a:bodyPr/>
          <a:lstStyle/>
          <a:p>
            <a:r>
              <a:rPr lang="en-US" dirty="0"/>
              <a:t>ASSESSING THE 2020 CENSUS</a:t>
            </a:r>
          </a:p>
        </p:txBody>
      </p:sp>
      <p:sp>
        <p:nvSpPr>
          <p:cNvPr id="18" name="Freeform 5">
            <a:extLst>
              <a:ext uri="{FF2B5EF4-FFF2-40B4-BE49-F238E27FC236}">
                <a16:creationId xmlns:a16="http://schemas.microsoft.com/office/drawing/2014/main" id="{E7AEF65A-CF08-4144-85A8-CD860AC5811E}"/>
              </a:ext>
            </a:extLst>
          </p:cNvPr>
          <p:cNvSpPr>
            <a:spLocks noEditPoints="1"/>
          </p:cNvSpPr>
          <p:nvPr/>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424FEA68-5E8C-C99F-DF01-F2D592B201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00" y="1270000"/>
            <a:ext cx="63500" cy="76200"/>
          </a:xfrm>
          <a:prstGeom prst="rect">
            <a:avLst/>
          </a:prstGeom>
        </p:spPr>
      </p:pic>
      <p:pic>
        <p:nvPicPr>
          <p:cNvPr id="6" name="Picture 5">
            <a:extLst>
              <a:ext uri="{FF2B5EF4-FFF2-40B4-BE49-F238E27FC236}">
                <a16:creationId xmlns:a16="http://schemas.microsoft.com/office/drawing/2014/main" id="{415CA2EF-BEE5-93F6-1E65-9B95F4E02D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D01C81B8-13F6-2B13-8D15-4414503BE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00" y="1270000"/>
            <a:ext cx="63500" cy="76200"/>
          </a:xfrm>
          <a:prstGeom prst="rect">
            <a:avLst/>
          </a:prstGeom>
        </p:spPr>
      </p:pic>
      <p:pic>
        <p:nvPicPr>
          <p:cNvPr id="2" name="Content Placeholder 10" descr="A collage of a person sitting on steps&#10;&#10;Description automatically generated">
            <a:extLst>
              <a:ext uri="{FF2B5EF4-FFF2-40B4-BE49-F238E27FC236}">
                <a16:creationId xmlns:a16="http://schemas.microsoft.com/office/drawing/2014/main" id="{783429DA-A707-A603-37C0-7DC30D5A59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3721" y="278764"/>
            <a:ext cx="1783013" cy="2634118"/>
          </a:xfrm>
          <a:prstGeom prst="rect">
            <a:avLst/>
          </a:prstGeom>
        </p:spPr>
      </p:pic>
    </p:spTree>
    <p:extLst>
      <p:ext uri="{BB962C8B-B14F-4D97-AF65-F5344CB8AC3E}">
        <p14:creationId xmlns:p14="http://schemas.microsoft.com/office/powerpoint/2010/main" val="2215814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93FBE-7EC2-48B2-833B-A6CBED2DF047}"/>
              </a:ext>
            </a:extLst>
          </p:cNvPr>
          <p:cNvSpPr>
            <a:spLocks noGrp="1"/>
          </p:cNvSpPr>
          <p:nvPr>
            <p:ph type="title"/>
          </p:nvPr>
        </p:nvSpPr>
        <p:spPr>
          <a:xfrm>
            <a:off x="497205" y="327660"/>
            <a:ext cx="7749810" cy="644007"/>
          </a:xfrm>
        </p:spPr>
        <p:txBody>
          <a:bodyPr/>
          <a:lstStyle/>
          <a:p>
            <a:r>
              <a:rPr lang="en-US" dirty="0"/>
              <a:t>No census is, or can be, perfect—and 2020 had its share of data quality issues—</a:t>
            </a:r>
            <a:r>
              <a:rPr lang="en-US" b="1" dirty="0"/>
              <a:t>Differential Net Undercount</a:t>
            </a:r>
            <a:br>
              <a:rPr lang="en-US" b="1" dirty="0"/>
            </a:br>
            <a:endParaRPr lang="en-US" b="1" dirty="0"/>
          </a:p>
        </p:txBody>
      </p:sp>
      <p:sp>
        <p:nvSpPr>
          <p:cNvPr id="3" name="Slide Number Placeholder 2">
            <a:extLst>
              <a:ext uri="{FF2B5EF4-FFF2-40B4-BE49-F238E27FC236}">
                <a16:creationId xmlns:a16="http://schemas.microsoft.com/office/drawing/2014/main" id="{84CAC8CF-0EA6-4049-91D7-CD8782AE8D7E}"/>
              </a:ext>
            </a:extLst>
          </p:cNvPr>
          <p:cNvSpPr>
            <a:spLocks noGrp="1"/>
          </p:cNvSpPr>
          <p:nvPr>
            <p:ph type="sldNum" sz="quarter" idx="12"/>
          </p:nvPr>
        </p:nvSpPr>
        <p:spPr/>
        <p:txBody>
          <a:bodyPr/>
          <a:lstStyle/>
          <a:p>
            <a:fld id="{7D719527-7B7D-4A2D-ABD1-359B6741A748}" type="slidenum">
              <a:rPr lang="en-US" smtClean="0"/>
              <a:pPr/>
              <a:t>10</a:t>
            </a:fld>
            <a:endParaRPr lang="en-US"/>
          </a:p>
        </p:txBody>
      </p:sp>
      <p:sp>
        <p:nvSpPr>
          <p:cNvPr id="11" name="TextBox 10">
            <a:extLst>
              <a:ext uri="{FF2B5EF4-FFF2-40B4-BE49-F238E27FC236}">
                <a16:creationId xmlns:a16="http://schemas.microsoft.com/office/drawing/2014/main" id="{3210CDFE-F4C2-49DA-9BBD-0891FE42F678}"/>
              </a:ext>
            </a:extLst>
          </p:cNvPr>
          <p:cNvSpPr txBox="1"/>
          <p:nvPr/>
        </p:nvSpPr>
        <p:spPr>
          <a:xfrm>
            <a:off x="495299" y="1159443"/>
            <a:ext cx="7751717" cy="707886"/>
          </a:xfrm>
          <a:prstGeom prst="rect">
            <a:avLst/>
          </a:prstGeom>
          <a:noFill/>
        </p:spPr>
        <p:txBody>
          <a:bodyPr wrap="square" lIns="0" tIns="0" rIns="0" bIns="0" rtlCol="0">
            <a:spAutoFit/>
          </a:bodyPr>
          <a:lstStyle/>
          <a:p>
            <a:r>
              <a:rPr lang="en-US" sz="1600" b="1" dirty="0">
                <a:latin typeface="+mj-lt"/>
              </a:rPr>
              <a:t>Net percent undercoverage </a:t>
            </a:r>
            <a:r>
              <a:rPr lang="en-US" sz="1600" dirty="0">
                <a:latin typeface="+mj-lt"/>
              </a:rPr>
              <a:t>with respect to race and ethnicity in 2020 consistent with 2010 patterns but exacerbated in degree, for reasons not readily known </a:t>
            </a:r>
            <a:r>
              <a:rPr lang="en-US" sz="1400" dirty="0">
                <a:latin typeface="+mj-lt"/>
              </a:rPr>
              <a:t>(Note: Demographic Analysis estimates for Black and all other people not yet available) </a:t>
            </a:r>
          </a:p>
        </p:txBody>
      </p:sp>
      <p:graphicFrame>
        <p:nvGraphicFramePr>
          <p:cNvPr id="7" name="Chart 6">
            <a:extLst>
              <a:ext uri="{FF2B5EF4-FFF2-40B4-BE49-F238E27FC236}">
                <a16:creationId xmlns:a16="http://schemas.microsoft.com/office/drawing/2014/main" id="{E1F7C1BA-B1CA-4FA4-0A6C-660F3187C622}"/>
              </a:ext>
            </a:extLst>
          </p:cNvPr>
          <p:cNvGraphicFramePr>
            <a:graphicFrameLocks/>
          </p:cNvGraphicFramePr>
          <p:nvPr>
            <p:extLst>
              <p:ext uri="{D42A27DB-BD31-4B8C-83A1-F6EECF244321}">
                <p14:modId xmlns:p14="http://schemas.microsoft.com/office/powerpoint/2010/main" val="2044494080"/>
              </p:ext>
            </p:extLst>
          </p:nvPr>
        </p:nvGraphicFramePr>
        <p:xfrm>
          <a:off x="1336190" y="1992997"/>
          <a:ext cx="5468814"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560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93FBE-7EC2-48B2-833B-A6CBED2DF047}"/>
              </a:ext>
            </a:extLst>
          </p:cNvPr>
          <p:cNvSpPr>
            <a:spLocks noGrp="1"/>
          </p:cNvSpPr>
          <p:nvPr>
            <p:ph type="title"/>
          </p:nvPr>
        </p:nvSpPr>
        <p:spPr>
          <a:xfrm>
            <a:off x="497205" y="327660"/>
            <a:ext cx="7749810" cy="644007"/>
          </a:xfrm>
        </p:spPr>
        <p:txBody>
          <a:bodyPr/>
          <a:lstStyle/>
          <a:p>
            <a:r>
              <a:rPr lang="en-US" dirty="0"/>
              <a:t>No census is, or can be, perfect—and 2020 had its share of data quality issues—</a:t>
            </a:r>
            <a:r>
              <a:rPr lang="en-US" b="1" dirty="0"/>
              <a:t>Missing People</a:t>
            </a:r>
            <a:br>
              <a:rPr lang="en-US" b="1" dirty="0"/>
            </a:br>
            <a:endParaRPr lang="en-US" b="1" dirty="0"/>
          </a:p>
        </p:txBody>
      </p:sp>
      <p:sp>
        <p:nvSpPr>
          <p:cNvPr id="3" name="Slide Number Placeholder 2">
            <a:extLst>
              <a:ext uri="{FF2B5EF4-FFF2-40B4-BE49-F238E27FC236}">
                <a16:creationId xmlns:a16="http://schemas.microsoft.com/office/drawing/2014/main" id="{84CAC8CF-0EA6-4049-91D7-CD8782AE8D7E}"/>
              </a:ext>
            </a:extLst>
          </p:cNvPr>
          <p:cNvSpPr>
            <a:spLocks noGrp="1"/>
          </p:cNvSpPr>
          <p:nvPr>
            <p:ph type="sldNum" sz="quarter" idx="12"/>
          </p:nvPr>
        </p:nvSpPr>
        <p:spPr/>
        <p:txBody>
          <a:bodyPr/>
          <a:lstStyle/>
          <a:p>
            <a:fld id="{7D719527-7B7D-4A2D-ABD1-359B6741A748}" type="slidenum">
              <a:rPr lang="en-US" smtClean="0"/>
              <a:pPr/>
              <a:t>11</a:t>
            </a:fld>
            <a:endParaRPr lang="en-US"/>
          </a:p>
        </p:txBody>
      </p:sp>
      <p:sp>
        <p:nvSpPr>
          <p:cNvPr id="11" name="TextBox 10">
            <a:extLst>
              <a:ext uri="{FF2B5EF4-FFF2-40B4-BE49-F238E27FC236}">
                <a16:creationId xmlns:a16="http://schemas.microsoft.com/office/drawing/2014/main" id="{3210CDFE-F4C2-49DA-9BBD-0891FE42F678}"/>
              </a:ext>
            </a:extLst>
          </p:cNvPr>
          <p:cNvSpPr txBox="1"/>
          <p:nvPr/>
        </p:nvSpPr>
        <p:spPr>
          <a:xfrm>
            <a:off x="495299" y="1159443"/>
            <a:ext cx="7751717" cy="738664"/>
          </a:xfrm>
          <a:prstGeom prst="rect">
            <a:avLst/>
          </a:prstGeom>
          <a:noFill/>
        </p:spPr>
        <p:txBody>
          <a:bodyPr wrap="square" lIns="0" tIns="0" rIns="0" bIns="0" rtlCol="0">
            <a:spAutoFit/>
          </a:bodyPr>
          <a:lstStyle/>
          <a:p>
            <a:r>
              <a:rPr lang="en-US" sz="1600" dirty="0">
                <a:latin typeface="+mj-lt"/>
              </a:rPr>
              <a:t>Omissions decreased for White and Asian people in 2020, stayed at the same high level for American Indians/Alaska Natives on reservations, and increased for Black and Hispanic people. </a:t>
            </a:r>
          </a:p>
        </p:txBody>
      </p:sp>
      <p:graphicFrame>
        <p:nvGraphicFramePr>
          <p:cNvPr id="5" name="Chart 4">
            <a:extLst>
              <a:ext uri="{FF2B5EF4-FFF2-40B4-BE49-F238E27FC236}">
                <a16:creationId xmlns:a16="http://schemas.microsoft.com/office/drawing/2014/main" id="{10DF4979-8EC4-40C8-FAE4-F94F6EE0F012}"/>
              </a:ext>
            </a:extLst>
          </p:cNvPr>
          <p:cNvGraphicFramePr>
            <a:graphicFrameLocks/>
          </p:cNvGraphicFramePr>
          <p:nvPr>
            <p:extLst>
              <p:ext uri="{D42A27DB-BD31-4B8C-83A1-F6EECF244321}">
                <p14:modId xmlns:p14="http://schemas.microsoft.com/office/powerpoint/2010/main" val="2174143368"/>
              </p:ext>
            </p:extLst>
          </p:nvPr>
        </p:nvGraphicFramePr>
        <p:xfrm>
          <a:off x="1603332" y="1946819"/>
          <a:ext cx="5129408" cy="2597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260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93FBE-7EC2-48B2-833B-A6CBED2DF047}"/>
              </a:ext>
            </a:extLst>
          </p:cNvPr>
          <p:cNvSpPr>
            <a:spLocks noGrp="1"/>
          </p:cNvSpPr>
          <p:nvPr>
            <p:ph type="title"/>
          </p:nvPr>
        </p:nvSpPr>
        <p:spPr>
          <a:xfrm>
            <a:off x="497205" y="327660"/>
            <a:ext cx="7749810" cy="644007"/>
          </a:xfrm>
        </p:spPr>
        <p:txBody>
          <a:bodyPr/>
          <a:lstStyle/>
          <a:p>
            <a:r>
              <a:rPr lang="en-US" dirty="0"/>
              <a:t>Net Percent Undercoverage of </a:t>
            </a:r>
            <a:r>
              <a:rPr lang="en-US" b="1" dirty="0"/>
              <a:t>Black people </a:t>
            </a:r>
            <a:r>
              <a:rPr lang="en-US" dirty="0"/>
              <a:t>by age, </a:t>
            </a:r>
            <a:br>
              <a:rPr lang="en-US" dirty="0"/>
            </a:br>
            <a:r>
              <a:rPr lang="en-US" dirty="0"/>
              <a:t>sex, and owner/renter status, 2020 and 2010 PES</a:t>
            </a:r>
          </a:p>
        </p:txBody>
      </p:sp>
      <p:sp>
        <p:nvSpPr>
          <p:cNvPr id="3" name="Slide Number Placeholder 2">
            <a:extLst>
              <a:ext uri="{FF2B5EF4-FFF2-40B4-BE49-F238E27FC236}">
                <a16:creationId xmlns:a16="http://schemas.microsoft.com/office/drawing/2014/main" id="{84CAC8CF-0EA6-4049-91D7-CD8782AE8D7E}"/>
              </a:ext>
            </a:extLst>
          </p:cNvPr>
          <p:cNvSpPr>
            <a:spLocks noGrp="1"/>
          </p:cNvSpPr>
          <p:nvPr>
            <p:ph type="sldNum" sz="quarter" idx="12"/>
          </p:nvPr>
        </p:nvSpPr>
        <p:spPr/>
        <p:txBody>
          <a:bodyPr/>
          <a:lstStyle/>
          <a:p>
            <a:fld id="{7D719527-7B7D-4A2D-ABD1-359B6741A748}" type="slidenum">
              <a:rPr lang="en-US" smtClean="0"/>
              <a:pPr/>
              <a:t>12</a:t>
            </a:fld>
            <a:endParaRPr lang="en-US"/>
          </a:p>
        </p:txBody>
      </p:sp>
      <p:graphicFrame>
        <p:nvGraphicFramePr>
          <p:cNvPr id="5" name="Chart 4">
            <a:extLst>
              <a:ext uri="{FF2B5EF4-FFF2-40B4-BE49-F238E27FC236}">
                <a16:creationId xmlns:a16="http://schemas.microsoft.com/office/drawing/2014/main" id="{08103F82-B9D9-E0BB-1CD0-25EB207B9BE9}"/>
              </a:ext>
            </a:extLst>
          </p:cNvPr>
          <p:cNvGraphicFramePr>
            <a:graphicFrameLocks/>
          </p:cNvGraphicFramePr>
          <p:nvPr>
            <p:extLst>
              <p:ext uri="{D42A27DB-BD31-4B8C-83A1-F6EECF244321}">
                <p14:modId xmlns:p14="http://schemas.microsoft.com/office/powerpoint/2010/main" val="421882389"/>
              </p:ext>
            </p:extLst>
          </p:nvPr>
        </p:nvGraphicFramePr>
        <p:xfrm>
          <a:off x="1127120" y="1281788"/>
          <a:ext cx="6146131" cy="31023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451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67C4F-A57F-B5A1-3DD5-6141679BF4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E6D5E4-DF48-1C58-1C6A-815B42E51F4F}"/>
              </a:ext>
            </a:extLst>
          </p:cNvPr>
          <p:cNvSpPr>
            <a:spLocks noGrp="1"/>
          </p:cNvSpPr>
          <p:nvPr>
            <p:ph type="title"/>
          </p:nvPr>
        </p:nvSpPr>
        <p:spPr>
          <a:xfrm>
            <a:off x="497205" y="327660"/>
            <a:ext cx="7749810" cy="644007"/>
          </a:xfrm>
        </p:spPr>
        <p:txBody>
          <a:bodyPr/>
          <a:lstStyle/>
          <a:p>
            <a:r>
              <a:rPr lang="en-US" dirty="0"/>
              <a:t>Net Percent Undercoverage of </a:t>
            </a:r>
            <a:r>
              <a:rPr lang="en-US" b="1" dirty="0"/>
              <a:t>Hispanic people </a:t>
            </a:r>
            <a:r>
              <a:rPr lang="en-US" dirty="0"/>
              <a:t>by age, </a:t>
            </a:r>
            <a:br>
              <a:rPr lang="en-US" dirty="0"/>
            </a:br>
            <a:r>
              <a:rPr lang="en-US" dirty="0"/>
              <a:t>sex, and owner/renter status, 2020 and 2010 PES</a:t>
            </a:r>
          </a:p>
        </p:txBody>
      </p:sp>
      <p:sp>
        <p:nvSpPr>
          <p:cNvPr id="3" name="Slide Number Placeholder 2">
            <a:extLst>
              <a:ext uri="{FF2B5EF4-FFF2-40B4-BE49-F238E27FC236}">
                <a16:creationId xmlns:a16="http://schemas.microsoft.com/office/drawing/2014/main" id="{36075CBA-5D5F-7ED0-9426-1280E7B04609}"/>
              </a:ext>
            </a:extLst>
          </p:cNvPr>
          <p:cNvSpPr>
            <a:spLocks noGrp="1"/>
          </p:cNvSpPr>
          <p:nvPr>
            <p:ph type="sldNum" sz="quarter" idx="12"/>
          </p:nvPr>
        </p:nvSpPr>
        <p:spPr/>
        <p:txBody>
          <a:bodyPr/>
          <a:lstStyle/>
          <a:p>
            <a:fld id="{7D719527-7B7D-4A2D-ABD1-359B6741A748}" type="slidenum">
              <a:rPr lang="en-US" smtClean="0"/>
              <a:pPr/>
              <a:t>13</a:t>
            </a:fld>
            <a:endParaRPr lang="en-US"/>
          </a:p>
        </p:txBody>
      </p:sp>
      <p:graphicFrame>
        <p:nvGraphicFramePr>
          <p:cNvPr id="5" name="Chart 4">
            <a:extLst>
              <a:ext uri="{FF2B5EF4-FFF2-40B4-BE49-F238E27FC236}">
                <a16:creationId xmlns:a16="http://schemas.microsoft.com/office/drawing/2014/main" id="{0C3A1C6F-FA90-4F75-8ABD-F2E8B7CF23F9}"/>
              </a:ext>
            </a:extLst>
          </p:cNvPr>
          <p:cNvGraphicFramePr>
            <a:graphicFrameLocks/>
          </p:cNvGraphicFramePr>
          <p:nvPr>
            <p:extLst>
              <p:ext uri="{D42A27DB-BD31-4B8C-83A1-F6EECF244321}">
                <p14:modId xmlns:p14="http://schemas.microsoft.com/office/powerpoint/2010/main" val="1309176713"/>
              </p:ext>
            </p:extLst>
          </p:nvPr>
        </p:nvGraphicFramePr>
        <p:xfrm>
          <a:off x="1133606" y="1200149"/>
          <a:ext cx="6187858" cy="32904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3694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93FBE-7EC2-48B2-833B-A6CBED2DF047}"/>
              </a:ext>
            </a:extLst>
          </p:cNvPr>
          <p:cNvSpPr>
            <a:spLocks noGrp="1"/>
          </p:cNvSpPr>
          <p:nvPr>
            <p:ph type="title"/>
          </p:nvPr>
        </p:nvSpPr>
        <p:spPr>
          <a:xfrm>
            <a:off x="497205" y="327660"/>
            <a:ext cx="7749810" cy="644007"/>
          </a:xfrm>
        </p:spPr>
        <p:txBody>
          <a:bodyPr/>
          <a:lstStyle/>
          <a:p>
            <a:r>
              <a:rPr lang="en-US" dirty="0"/>
              <a:t>Item Imputation Rates by Response Mode, 2020 </a:t>
            </a:r>
            <a:r>
              <a:rPr lang="en-US" sz="2000" dirty="0"/>
              <a:t>&amp;</a:t>
            </a:r>
            <a:r>
              <a:rPr lang="en-US" dirty="0"/>
              <a:t> 2010</a:t>
            </a:r>
          </a:p>
        </p:txBody>
      </p:sp>
      <p:sp>
        <p:nvSpPr>
          <p:cNvPr id="3" name="Slide Number Placeholder 2">
            <a:extLst>
              <a:ext uri="{FF2B5EF4-FFF2-40B4-BE49-F238E27FC236}">
                <a16:creationId xmlns:a16="http://schemas.microsoft.com/office/drawing/2014/main" id="{84CAC8CF-0EA6-4049-91D7-CD8782AE8D7E}"/>
              </a:ext>
            </a:extLst>
          </p:cNvPr>
          <p:cNvSpPr>
            <a:spLocks noGrp="1"/>
          </p:cNvSpPr>
          <p:nvPr>
            <p:ph type="sldNum" sz="quarter" idx="12"/>
          </p:nvPr>
        </p:nvSpPr>
        <p:spPr/>
        <p:txBody>
          <a:bodyPr/>
          <a:lstStyle/>
          <a:p>
            <a:fld id="{7D719527-7B7D-4A2D-ABD1-359B6741A748}" type="slidenum">
              <a:rPr lang="en-US" smtClean="0"/>
              <a:pPr/>
              <a:t>14</a:t>
            </a:fld>
            <a:endParaRPr lang="en-US"/>
          </a:p>
        </p:txBody>
      </p:sp>
      <p:sp>
        <p:nvSpPr>
          <p:cNvPr id="5" name="TextBox 4">
            <a:extLst>
              <a:ext uri="{FF2B5EF4-FFF2-40B4-BE49-F238E27FC236}">
                <a16:creationId xmlns:a16="http://schemas.microsoft.com/office/drawing/2014/main" id="{C1F166A1-AB8F-A6D0-3EA8-804D7FB5FCD5}"/>
              </a:ext>
            </a:extLst>
          </p:cNvPr>
          <p:cNvSpPr txBox="1"/>
          <p:nvPr/>
        </p:nvSpPr>
        <p:spPr>
          <a:xfrm>
            <a:off x="366042" y="3515841"/>
            <a:ext cx="8528297" cy="954107"/>
          </a:xfrm>
          <a:prstGeom prst="rect">
            <a:avLst/>
          </a:prstGeom>
          <a:noFill/>
        </p:spPr>
        <p:txBody>
          <a:bodyPr wrap="none" rtlCol="0">
            <a:spAutoFit/>
          </a:bodyPr>
          <a:lstStyle/>
          <a:p>
            <a:pPr algn="l"/>
            <a:r>
              <a:rPr lang="en-US" sz="1400" dirty="0"/>
              <a:t>Proxy responses: imputation rates for age/date of birth high in 2020 and 2010, but 2-3 times higher</a:t>
            </a:r>
          </a:p>
          <a:p>
            <a:pPr algn="l"/>
            <a:r>
              <a:rPr lang="en-US" sz="1400" dirty="0"/>
              <a:t>In 2020 for race and ethnicity. Note high-</a:t>
            </a:r>
            <a:r>
              <a:rPr lang="en-US" sz="1400" dirty="0" err="1"/>
              <a:t>ish</a:t>
            </a:r>
            <a:r>
              <a:rPr lang="en-US" sz="1400" dirty="0"/>
              <a:t> rates of imputation for race and ethnicity for administrative</a:t>
            </a:r>
          </a:p>
          <a:p>
            <a:pPr algn="l"/>
            <a:r>
              <a:rPr lang="en-US" sz="1400" dirty="0"/>
              <a:t>records enumerations in NRFU in 2020. If you can get a household member to respond (self or in NRFU),</a:t>
            </a:r>
          </a:p>
          <a:p>
            <a:pPr algn="l"/>
            <a:r>
              <a:rPr lang="en-US" sz="1400" dirty="0"/>
              <a:t>data quality will be good.</a:t>
            </a:r>
          </a:p>
        </p:txBody>
      </p:sp>
      <p:graphicFrame>
        <p:nvGraphicFramePr>
          <p:cNvPr id="6" name="Chart 5">
            <a:extLst>
              <a:ext uri="{FF2B5EF4-FFF2-40B4-BE49-F238E27FC236}">
                <a16:creationId xmlns:a16="http://schemas.microsoft.com/office/drawing/2014/main" id="{B17E6104-2260-FCF2-CEDC-EBC0978DD479}"/>
              </a:ext>
            </a:extLst>
          </p:cNvPr>
          <p:cNvGraphicFramePr>
            <a:graphicFrameLocks/>
          </p:cNvGraphicFramePr>
          <p:nvPr>
            <p:extLst>
              <p:ext uri="{D42A27DB-BD31-4B8C-83A1-F6EECF244321}">
                <p14:modId xmlns:p14="http://schemas.microsoft.com/office/powerpoint/2010/main" val="2556393796"/>
              </p:ext>
            </p:extLst>
          </p:nvPr>
        </p:nvGraphicFramePr>
        <p:xfrm>
          <a:off x="497205" y="87215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E4871301-4185-6A05-0F42-C919087041B1}"/>
              </a:ext>
            </a:extLst>
          </p:cNvPr>
          <p:cNvGraphicFramePr>
            <a:graphicFrameLocks/>
          </p:cNvGraphicFramePr>
          <p:nvPr>
            <p:extLst>
              <p:ext uri="{D42A27DB-BD31-4B8C-83A1-F6EECF244321}">
                <p14:modId xmlns:p14="http://schemas.microsoft.com/office/powerpoint/2010/main" val="567744012"/>
              </p:ext>
            </p:extLst>
          </p:nvPr>
        </p:nvGraphicFramePr>
        <p:xfrm>
          <a:off x="4753707" y="872154"/>
          <a:ext cx="3810001"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385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44826F-F5C6-B9E3-BA41-84186D9E894D}"/>
              </a:ext>
            </a:extLst>
          </p:cNvPr>
          <p:cNvSpPr>
            <a:spLocks noGrp="1"/>
          </p:cNvSpPr>
          <p:nvPr>
            <p:ph type="title"/>
          </p:nvPr>
        </p:nvSpPr>
        <p:spPr/>
        <p:txBody>
          <a:bodyPr/>
          <a:lstStyle/>
          <a:p>
            <a:r>
              <a:rPr lang="en-US" dirty="0"/>
              <a:t>Some Other Findings</a:t>
            </a:r>
          </a:p>
        </p:txBody>
      </p:sp>
      <p:sp>
        <p:nvSpPr>
          <p:cNvPr id="7" name="Content Placeholder 6">
            <a:extLst>
              <a:ext uri="{FF2B5EF4-FFF2-40B4-BE49-F238E27FC236}">
                <a16:creationId xmlns:a16="http://schemas.microsoft.com/office/drawing/2014/main" id="{26DBEDF4-6E5E-946F-92AC-74BA483B8C72}"/>
              </a:ext>
            </a:extLst>
          </p:cNvPr>
          <p:cNvSpPr>
            <a:spLocks noGrp="1"/>
          </p:cNvSpPr>
          <p:nvPr>
            <p:ph idx="1"/>
          </p:nvPr>
        </p:nvSpPr>
        <p:spPr>
          <a:xfrm>
            <a:off x="497205" y="808829"/>
            <a:ext cx="7915274" cy="3643195"/>
          </a:xfrm>
        </p:spPr>
        <p:txBody>
          <a:bodyPr/>
          <a:lstStyle/>
          <a:p>
            <a:pPr marL="0" indent="0">
              <a:buNone/>
            </a:pPr>
            <a:r>
              <a:rPr lang="en-US" b="1" dirty="0"/>
              <a:t>RESPONSE MODES</a:t>
            </a:r>
          </a:p>
          <a:p>
            <a:pPr>
              <a:buFont typeface="Wingdings" panose="05000000000000000000" pitchFamily="2" charset="2"/>
              <a:buChar char="q"/>
            </a:pPr>
            <a:r>
              <a:rPr lang="en-US" dirty="0"/>
              <a:t>Households in the poorest census tracts least likely and households in census tracts with the largest size housing units (# rooms) most likely to </a:t>
            </a:r>
            <a:r>
              <a:rPr lang="en-US" b="1" dirty="0"/>
              <a:t>self-respond</a:t>
            </a:r>
          </a:p>
          <a:p>
            <a:pPr>
              <a:buFont typeface="Wingdings" panose="05000000000000000000" pitchFamily="2" charset="2"/>
              <a:buChar char="q"/>
            </a:pPr>
            <a:r>
              <a:rPr lang="en-US" dirty="0"/>
              <a:t>Households in the poorest census tracts least likely and households in census tracts with the most prevalent broadband &amp; highest median incomes most likely to self-respond by </a:t>
            </a:r>
            <a:r>
              <a:rPr lang="en-US" b="1" dirty="0"/>
              <a:t>internet</a:t>
            </a:r>
          </a:p>
          <a:p>
            <a:pPr>
              <a:buFont typeface="Wingdings" panose="05000000000000000000" pitchFamily="2" charset="2"/>
              <a:buChar char="q"/>
            </a:pPr>
            <a:r>
              <a:rPr lang="en-US" dirty="0"/>
              <a:t>Households in census tracts with the most owner units least likely and households in census tracts with the most renter units most likely to be enumerated by </a:t>
            </a:r>
            <a:r>
              <a:rPr lang="en-US" b="1" dirty="0"/>
              <a:t>proxy</a:t>
            </a:r>
          </a:p>
          <a:p>
            <a:pPr>
              <a:buFont typeface="Wingdings" panose="05000000000000000000" pitchFamily="2" charset="2"/>
              <a:buChar char="q"/>
            </a:pPr>
            <a:r>
              <a:rPr lang="en-US" b="1" dirty="0"/>
              <a:t>Internet </a:t>
            </a:r>
            <a:r>
              <a:rPr lang="en-US" dirty="0"/>
              <a:t>self-responders most prevalent among Asian households, followed by two or more races, White alone, some other race alone, Hispanic, Black alone, NHOPI Alone, AIAN alone </a:t>
            </a:r>
          </a:p>
          <a:p>
            <a:pPr marL="0" indent="0">
              <a:spcBef>
                <a:spcPts val="1200"/>
              </a:spcBef>
              <a:buNone/>
            </a:pPr>
            <a:r>
              <a:rPr lang="en-US" b="1" dirty="0"/>
              <a:t>RACE WRITE-INS</a:t>
            </a:r>
          </a:p>
          <a:p>
            <a:pPr>
              <a:buFont typeface="Wingdings" panose="05000000000000000000" pitchFamily="2" charset="2"/>
              <a:buChar char="q"/>
            </a:pPr>
            <a:r>
              <a:rPr lang="en-US" b="1" dirty="0"/>
              <a:t>Internet r</a:t>
            </a:r>
            <a:r>
              <a:rPr lang="en-US" dirty="0"/>
              <a:t>esponses produced 4 times as many write-in race responses (relative to check-box-only responses) as paper and NRFU household member responses—implications for big changes in race reporting in 2020 among different groups (because use of internet varied across groups)</a:t>
            </a:r>
          </a:p>
        </p:txBody>
      </p:sp>
      <p:sp>
        <p:nvSpPr>
          <p:cNvPr id="4" name="Slide Number Placeholder 3">
            <a:extLst>
              <a:ext uri="{FF2B5EF4-FFF2-40B4-BE49-F238E27FC236}">
                <a16:creationId xmlns:a16="http://schemas.microsoft.com/office/drawing/2014/main" id="{0630C20F-D07C-703A-1F7F-86BD7A094BEF}"/>
              </a:ext>
            </a:extLst>
          </p:cNvPr>
          <p:cNvSpPr>
            <a:spLocks noGrp="1"/>
          </p:cNvSpPr>
          <p:nvPr>
            <p:ph type="sldNum" sz="quarter" idx="12"/>
          </p:nvPr>
        </p:nvSpPr>
        <p:spPr/>
        <p:txBody>
          <a:bodyPr/>
          <a:lstStyle/>
          <a:p>
            <a:fld id="{7D719527-7B7D-4A2D-ABD1-359B6741A748}" type="slidenum">
              <a:rPr lang="en-US" smtClean="0"/>
              <a:t>15</a:t>
            </a:fld>
            <a:endParaRPr lang="en-US"/>
          </a:p>
        </p:txBody>
      </p:sp>
    </p:spTree>
    <p:extLst>
      <p:ext uri="{BB962C8B-B14F-4D97-AF65-F5344CB8AC3E}">
        <p14:creationId xmlns:p14="http://schemas.microsoft.com/office/powerpoint/2010/main" val="1979532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44826F-F5C6-B9E3-BA41-84186D9E894D}"/>
              </a:ext>
            </a:extLst>
          </p:cNvPr>
          <p:cNvSpPr>
            <a:spLocks noGrp="1"/>
          </p:cNvSpPr>
          <p:nvPr>
            <p:ph type="title"/>
          </p:nvPr>
        </p:nvSpPr>
        <p:spPr/>
        <p:txBody>
          <a:bodyPr/>
          <a:lstStyle/>
          <a:p>
            <a:r>
              <a:rPr lang="en-US" dirty="0"/>
              <a:t>Conclusion 11.2: Disclosure Avoidance</a:t>
            </a:r>
          </a:p>
        </p:txBody>
      </p:sp>
      <p:sp>
        <p:nvSpPr>
          <p:cNvPr id="7" name="Content Placeholder 6">
            <a:extLst>
              <a:ext uri="{FF2B5EF4-FFF2-40B4-BE49-F238E27FC236}">
                <a16:creationId xmlns:a16="http://schemas.microsoft.com/office/drawing/2014/main" id="{26DBEDF4-6E5E-946F-92AC-74BA483B8C72}"/>
              </a:ext>
            </a:extLst>
          </p:cNvPr>
          <p:cNvSpPr>
            <a:spLocks noGrp="1"/>
          </p:cNvSpPr>
          <p:nvPr>
            <p:ph idx="1"/>
          </p:nvPr>
        </p:nvSpPr>
        <p:spPr>
          <a:xfrm>
            <a:off x="497205" y="750152"/>
            <a:ext cx="7508832" cy="3643195"/>
          </a:xfrm>
        </p:spPr>
        <p:txBody>
          <a:bodyPr/>
          <a:lstStyle/>
          <a:p>
            <a:pPr>
              <a:spcAft>
                <a:spcPts val="1200"/>
              </a:spcAft>
              <a:buFont typeface="Wingdings" panose="05000000000000000000" pitchFamily="2" charset="2"/>
              <a:buChar char="q"/>
            </a:pPr>
            <a:r>
              <a:rPr lang="en-US" dirty="0"/>
              <a:t>The decision of the U.S. Census Bureau to respond to the threats to confidentiality protection at a very late date in 2020 Census planning with a new, more complex Disclosure Avoidance System (DAS) using differential privacy-based algorithms went counter to long-standing principles of decennial census planning. </a:t>
            </a:r>
          </a:p>
          <a:p>
            <a:pPr>
              <a:spcAft>
                <a:spcPts val="1200"/>
              </a:spcAft>
              <a:buFont typeface="Wingdings" panose="05000000000000000000" pitchFamily="2" charset="2"/>
              <a:buChar char="q"/>
            </a:pPr>
            <a:r>
              <a:rPr lang="en-US" dirty="0"/>
              <a:t>The approach had not been tested in a census environment nor had the ability of the algorithms to handle critical user data needs been assessed; the Census Bureau had no backup plan should implementation of the new DAS prove challenging.  </a:t>
            </a:r>
          </a:p>
          <a:p>
            <a:pPr>
              <a:spcAft>
                <a:spcPts val="1200"/>
              </a:spcAft>
              <a:buFont typeface="Wingdings" panose="05000000000000000000" pitchFamily="2" charset="2"/>
              <a:buChar char="q"/>
            </a:pPr>
            <a:r>
              <a:rPr lang="en-US" dirty="0"/>
              <a:t>The decision to continue to deploy the new DAS in the face of serious implementation problems resulted in marked </a:t>
            </a:r>
            <a:r>
              <a:rPr lang="en-US" b="1" dirty="0"/>
              <a:t>delays</a:t>
            </a:r>
            <a:r>
              <a:rPr lang="en-US" dirty="0"/>
              <a:t> in delivery of data products, with some variables and types of geographic units of </a:t>
            </a:r>
            <a:r>
              <a:rPr lang="en-US" b="1" dirty="0"/>
              <a:t>questionable utility</a:t>
            </a:r>
            <a:r>
              <a:rPr lang="en-US" dirty="0"/>
              <a:t>, and others </a:t>
            </a:r>
            <a:r>
              <a:rPr lang="en-US" b="1" dirty="0"/>
              <a:t>not provided </a:t>
            </a:r>
            <a:r>
              <a:rPr lang="en-US" dirty="0"/>
              <a:t>at all. [Tools to help users understand and analyze the data are also pretty much lacking.]</a:t>
            </a:r>
          </a:p>
          <a:p>
            <a:pPr>
              <a:spcAft>
                <a:spcPts val="1200"/>
              </a:spcAft>
              <a:buFont typeface="Wingdings" panose="05000000000000000000" pitchFamily="2" charset="2"/>
              <a:buChar char="q"/>
            </a:pPr>
            <a:r>
              <a:rPr lang="en-US" dirty="0"/>
              <a:t>In addition, it is not clear that the chosen privacy budgets for the various 2020 Census data products, with high values of the 𝜀 parameter that trades off accuracy with confidentiality protection, provide much actual protection.</a:t>
            </a:r>
          </a:p>
        </p:txBody>
      </p:sp>
      <p:sp>
        <p:nvSpPr>
          <p:cNvPr id="4" name="Slide Number Placeholder 3">
            <a:extLst>
              <a:ext uri="{FF2B5EF4-FFF2-40B4-BE49-F238E27FC236}">
                <a16:creationId xmlns:a16="http://schemas.microsoft.com/office/drawing/2014/main" id="{0630C20F-D07C-703A-1F7F-86BD7A094BEF}"/>
              </a:ext>
            </a:extLst>
          </p:cNvPr>
          <p:cNvSpPr>
            <a:spLocks noGrp="1"/>
          </p:cNvSpPr>
          <p:nvPr>
            <p:ph type="sldNum" sz="quarter" idx="12"/>
          </p:nvPr>
        </p:nvSpPr>
        <p:spPr/>
        <p:txBody>
          <a:bodyPr/>
          <a:lstStyle/>
          <a:p>
            <a:fld id="{7D719527-7B7D-4A2D-ABD1-359B6741A748}" type="slidenum">
              <a:rPr lang="en-US" smtClean="0"/>
              <a:t>16</a:t>
            </a:fld>
            <a:endParaRPr lang="en-US"/>
          </a:p>
        </p:txBody>
      </p:sp>
    </p:spTree>
    <p:extLst>
      <p:ext uri="{BB962C8B-B14F-4D97-AF65-F5344CB8AC3E}">
        <p14:creationId xmlns:p14="http://schemas.microsoft.com/office/powerpoint/2010/main" val="192529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93FBE-7EC2-48B2-833B-A6CBED2DF047}"/>
              </a:ext>
            </a:extLst>
          </p:cNvPr>
          <p:cNvSpPr>
            <a:spLocks noGrp="1"/>
          </p:cNvSpPr>
          <p:nvPr>
            <p:ph type="title"/>
          </p:nvPr>
        </p:nvSpPr>
        <p:spPr/>
        <p:txBody>
          <a:bodyPr/>
          <a:lstStyle/>
          <a:p>
            <a:r>
              <a:rPr lang="en-US" dirty="0"/>
              <a:t>Corollaries on Disclosure Avoidance System (DAS)</a:t>
            </a:r>
            <a:br>
              <a:rPr lang="en-US" dirty="0"/>
            </a:br>
            <a:endParaRPr lang="en-US" dirty="0"/>
          </a:p>
        </p:txBody>
      </p:sp>
      <p:sp>
        <p:nvSpPr>
          <p:cNvPr id="5" name="Content Placeholder 4">
            <a:extLst>
              <a:ext uri="{FF2B5EF4-FFF2-40B4-BE49-F238E27FC236}">
                <a16:creationId xmlns:a16="http://schemas.microsoft.com/office/drawing/2014/main" id="{CBCC935D-6323-4663-9890-923FD99046F5}"/>
              </a:ext>
            </a:extLst>
          </p:cNvPr>
          <p:cNvSpPr>
            <a:spLocks noGrp="1"/>
          </p:cNvSpPr>
          <p:nvPr>
            <p:ph idx="1"/>
          </p:nvPr>
        </p:nvSpPr>
        <p:spPr>
          <a:xfrm>
            <a:off x="575220" y="1060025"/>
            <a:ext cx="7045834" cy="3233706"/>
          </a:xfrm>
        </p:spPr>
        <p:txBody>
          <a:bodyPr/>
          <a:lstStyle/>
          <a:p>
            <a:pPr>
              <a:spcAft>
                <a:spcPts val="1200"/>
              </a:spcAft>
              <a:buFont typeface="Wingdings" panose="05000000000000000000" pitchFamily="2" charset="2"/>
              <a:buChar char="q"/>
            </a:pPr>
            <a:r>
              <a:rPr lang="en-US" dirty="0"/>
              <a:t>We do not assess differential privacy in general, agreeing that it has desirable theoretical properties and is useful for some types of applications</a:t>
            </a:r>
          </a:p>
          <a:p>
            <a:pPr>
              <a:spcAft>
                <a:spcPts val="1200"/>
              </a:spcAft>
              <a:buFont typeface="Wingdings" panose="05000000000000000000" pitchFamily="2" charset="2"/>
              <a:buChar char="q"/>
            </a:pPr>
            <a:r>
              <a:rPr lang="en-US" dirty="0"/>
              <a:t>We strongly agree that confidentiality protection is a vitally important responsibility for the decennial census, and for statistical agencies in general</a:t>
            </a:r>
          </a:p>
          <a:p>
            <a:pPr>
              <a:spcAft>
                <a:spcPts val="1200"/>
              </a:spcAft>
              <a:buFont typeface="Wingdings" panose="05000000000000000000" pitchFamily="2" charset="2"/>
              <a:buChar char="q"/>
            </a:pPr>
            <a:r>
              <a:rPr lang="en-US" dirty="0"/>
              <a:t>We find fault in the particular implementation for the 2020 Census, done without prototyping and testing and without adequate engagement of the user/stakeholder community — counter to the careful implementation of other major changes in census methodology</a:t>
            </a:r>
          </a:p>
          <a:p>
            <a:pPr>
              <a:spcAft>
                <a:spcPts val="1200"/>
              </a:spcAft>
              <a:buFont typeface="Wingdings" panose="05000000000000000000" pitchFamily="2" charset="2"/>
              <a:buChar char="q"/>
            </a:pPr>
            <a:r>
              <a:rPr lang="en-US" dirty="0"/>
              <a:t>The same criticisms attach to other major changes made in haste and without proper development—which is why we say in Conclusion 8.2 that major motion toward an administrative records-based census in 2030 is not feasible </a:t>
            </a:r>
          </a:p>
        </p:txBody>
      </p:sp>
      <p:sp>
        <p:nvSpPr>
          <p:cNvPr id="3" name="Slide Number Placeholder 2">
            <a:extLst>
              <a:ext uri="{FF2B5EF4-FFF2-40B4-BE49-F238E27FC236}">
                <a16:creationId xmlns:a16="http://schemas.microsoft.com/office/drawing/2014/main" id="{84CAC8CF-0EA6-4049-91D7-CD8782AE8D7E}"/>
              </a:ext>
            </a:extLst>
          </p:cNvPr>
          <p:cNvSpPr>
            <a:spLocks noGrp="1"/>
          </p:cNvSpPr>
          <p:nvPr>
            <p:ph type="sldNum" sz="quarter" idx="12"/>
          </p:nvPr>
        </p:nvSpPr>
        <p:spPr/>
        <p:txBody>
          <a:bodyPr/>
          <a:lstStyle/>
          <a:p>
            <a:fld id="{7D719527-7B7D-4A2D-ABD1-359B6741A748}" type="slidenum">
              <a:rPr lang="en-US" smtClean="0"/>
              <a:pPr/>
              <a:t>17</a:t>
            </a:fld>
            <a:endParaRPr lang="en-US"/>
          </a:p>
        </p:txBody>
      </p:sp>
    </p:spTree>
    <p:extLst>
      <p:ext uri="{BB962C8B-B14F-4D97-AF65-F5344CB8AC3E}">
        <p14:creationId xmlns:p14="http://schemas.microsoft.com/office/powerpoint/2010/main" val="2939495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BD532C6-7752-480C-BF76-BAEBCFB9E751}"/>
              </a:ext>
            </a:extLst>
          </p:cNvPr>
          <p:cNvSpPr>
            <a:spLocks noGrp="1"/>
          </p:cNvSpPr>
          <p:nvPr>
            <p:ph type="title"/>
          </p:nvPr>
        </p:nvSpPr>
        <p:spPr/>
        <p:txBody>
          <a:bodyPr/>
          <a:lstStyle/>
          <a:p>
            <a:r>
              <a:rPr lang="en-US" dirty="0"/>
              <a:t>Main Messages: Recommendations </a:t>
            </a:r>
            <a:br>
              <a:rPr lang="en-US" dirty="0"/>
            </a:br>
            <a:r>
              <a:rPr lang="en-US" dirty="0"/>
              <a:t>for 2030 and Beyond</a:t>
            </a:r>
          </a:p>
        </p:txBody>
      </p:sp>
      <p:sp>
        <p:nvSpPr>
          <p:cNvPr id="2" name="Slide Number Placeholder 1">
            <a:extLst>
              <a:ext uri="{FF2B5EF4-FFF2-40B4-BE49-F238E27FC236}">
                <a16:creationId xmlns:a16="http://schemas.microsoft.com/office/drawing/2014/main" id="{758DF267-C95B-4A98-8C92-AC74302E4450}"/>
              </a:ext>
            </a:extLst>
          </p:cNvPr>
          <p:cNvSpPr>
            <a:spLocks noGrp="1"/>
          </p:cNvSpPr>
          <p:nvPr>
            <p:ph type="sldNum" sz="quarter" idx="12"/>
          </p:nvPr>
        </p:nvSpPr>
        <p:spPr/>
        <p:txBody>
          <a:bodyPr/>
          <a:lstStyle/>
          <a:p>
            <a:fld id="{7D719527-7B7D-4A2D-ABD1-359B6741A748}" type="slidenum">
              <a:rPr lang="en-US" smtClean="0"/>
              <a:pPr/>
              <a:t>18</a:t>
            </a:fld>
            <a:endParaRPr lang="en-US"/>
          </a:p>
        </p:txBody>
      </p:sp>
      <p:sp>
        <p:nvSpPr>
          <p:cNvPr id="19" name="Text Placeholder 18">
            <a:extLst>
              <a:ext uri="{FF2B5EF4-FFF2-40B4-BE49-F238E27FC236}">
                <a16:creationId xmlns:a16="http://schemas.microsoft.com/office/drawing/2014/main" id="{903BC44C-2C00-4F01-B60B-22B76B097E87}"/>
              </a:ext>
            </a:extLst>
          </p:cNvPr>
          <p:cNvSpPr>
            <a:spLocks noGrp="1"/>
          </p:cNvSpPr>
          <p:nvPr>
            <p:ph type="body" sz="quarter" idx="14"/>
          </p:nvPr>
        </p:nvSpPr>
        <p:spPr/>
        <p:txBody>
          <a:bodyPr/>
          <a:lstStyle/>
          <a:p>
            <a:r>
              <a:rPr lang="en-US" dirty="0"/>
              <a:t>SEPTEMBER 2023 BRIEFING</a:t>
            </a:r>
          </a:p>
        </p:txBody>
      </p:sp>
      <p:pic>
        <p:nvPicPr>
          <p:cNvPr id="12" name="Picture Placeholder 15" descr="A picture containing building, ceiling&#10;&#10;Description automatically generated">
            <a:extLst>
              <a:ext uri="{FF2B5EF4-FFF2-40B4-BE49-F238E27FC236}">
                <a16:creationId xmlns:a16="http://schemas.microsoft.com/office/drawing/2014/main" id="{8BE99685-08F0-4110-8670-87535749246E}"/>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4373563" y="1404938"/>
            <a:ext cx="3087687" cy="3738562"/>
          </a:xfrm>
          <a:prstGeom prst="rect">
            <a:avLst/>
          </a:prstGeom>
        </p:spPr>
      </p:pic>
    </p:spTree>
    <p:extLst>
      <p:ext uri="{BB962C8B-B14F-4D97-AF65-F5344CB8AC3E}">
        <p14:creationId xmlns:p14="http://schemas.microsoft.com/office/powerpoint/2010/main" val="4228400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93FBE-7EC2-48B2-833B-A6CBED2DF047}"/>
              </a:ext>
            </a:extLst>
          </p:cNvPr>
          <p:cNvSpPr>
            <a:spLocks noGrp="1"/>
          </p:cNvSpPr>
          <p:nvPr>
            <p:ph type="title"/>
          </p:nvPr>
        </p:nvSpPr>
        <p:spPr>
          <a:xfrm>
            <a:off x="497205" y="327660"/>
            <a:ext cx="7758520" cy="644007"/>
          </a:xfrm>
        </p:spPr>
        <p:txBody>
          <a:bodyPr/>
          <a:lstStyle/>
          <a:p>
            <a:r>
              <a:rPr lang="en-US" dirty="0"/>
              <a:t>Priority Goals for 2030 Census Testing and Development (Recommendation 12.1)</a:t>
            </a:r>
          </a:p>
        </p:txBody>
      </p:sp>
      <p:sp>
        <p:nvSpPr>
          <p:cNvPr id="5" name="Content Placeholder 4">
            <a:extLst>
              <a:ext uri="{FF2B5EF4-FFF2-40B4-BE49-F238E27FC236}">
                <a16:creationId xmlns:a16="http://schemas.microsoft.com/office/drawing/2014/main" id="{CBCC935D-6323-4663-9890-923FD99046F5}"/>
              </a:ext>
            </a:extLst>
          </p:cNvPr>
          <p:cNvSpPr>
            <a:spLocks noGrp="1"/>
          </p:cNvSpPr>
          <p:nvPr>
            <p:ph idx="1"/>
          </p:nvPr>
        </p:nvSpPr>
        <p:spPr>
          <a:xfrm>
            <a:off x="495299" y="1237049"/>
            <a:ext cx="7760426" cy="3021758"/>
          </a:xfrm>
        </p:spPr>
        <p:txBody>
          <a:bodyPr/>
          <a:lstStyle/>
          <a:p>
            <a:pPr>
              <a:buFont typeface="Wingdings" panose="05000000000000000000" pitchFamily="2" charset="2"/>
              <a:buChar char="q"/>
            </a:pPr>
            <a:r>
              <a:rPr lang="en-US" dirty="0"/>
              <a:t>Like predecessor Panel to Review the 2010 Census, we recommend that the Census Bureau focus primary attention on a small, manageable number of major innovation areas:</a:t>
            </a:r>
          </a:p>
          <a:p>
            <a:pPr marL="463550" lvl="1" indent="-228600">
              <a:buFont typeface="+mj-lt"/>
              <a:buAutoNum type="arabicPeriod"/>
            </a:pPr>
            <a:r>
              <a:rPr lang="en-US" dirty="0"/>
              <a:t>Maximize self-response to the census, including better matching of contact and communication strategies to the desired response mode</a:t>
            </a:r>
          </a:p>
          <a:p>
            <a:pPr marL="463550" lvl="1" indent="-228600">
              <a:buFont typeface="+mj-lt"/>
              <a:buAutoNum type="arabicPeriod"/>
            </a:pPr>
            <a:r>
              <a:rPr lang="en-US" dirty="0"/>
              <a:t>Improve the quality of the data collection in NRFU, including reduction if not elimination of proxy reporting when a good alternative is available</a:t>
            </a:r>
          </a:p>
          <a:p>
            <a:pPr marL="463550" lvl="1" indent="-228600">
              <a:buFont typeface="+mj-lt"/>
              <a:buAutoNum type="arabicPeriod"/>
            </a:pPr>
            <a:r>
              <a:rPr lang="en-US" b="1" dirty="0"/>
              <a:t>Reduce gaps in coverage and data quality associated with race, ethnicity, and socioeconomic status</a:t>
            </a:r>
          </a:p>
          <a:p>
            <a:pPr marL="463550" lvl="1" indent="-228600">
              <a:buFont typeface="+mj-lt"/>
              <a:buAutoNum type="arabicPeriod"/>
            </a:pPr>
            <a:r>
              <a:rPr lang="en-US" dirty="0"/>
              <a:t>Improve the quality of address listings and contact strategies for conventional housing units and group quarters alike</a:t>
            </a:r>
          </a:p>
          <a:p>
            <a:pPr marL="463550" lvl="1" indent="-228600">
              <a:buFont typeface="+mj-lt"/>
              <a:buAutoNum type="arabicPeriod"/>
            </a:pPr>
            <a:r>
              <a:rPr lang="en-US" b="1" dirty="0"/>
              <a:t>Realign balance between utility, timeliness, and confidentiality protection in 2030 data products</a:t>
            </a:r>
          </a:p>
          <a:p>
            <a:pPr>
              <a:spcBef>
                <a:spcPts val="1200"/>
              </a:spcBef>
              <a:buFont typeface="Wingdings" panose="05000000000000000000" pitchFamily="2" charset="2"/>
              <a:buChar char="q"/>
            </a:pPr>
            <a:r>
              <a:rPr lang="en-US" dirty="0"/>
              <a:t>Support improvements to census law</a:t>
            </a:r>
          </a:p>
          <a:p>
            <a:pPr lvl="1">
              <a:buFont typeface="Wingdings" panose="05000000000000000000" pitchFamily="2" charset="2"/>
              <a:buChar char="§"/>
            </a:pPr>
            <a:r>
              <a:rPr lang="en-US" b="1" dirty="0"/>
              <a:t>Penalties for deliberate misuse of data; </a:t>
            </a:r>
            <a:r>
              <a:rPr lang="en-US" dirty="0"/>
              <a:t>resolution of FERPA “directory information” limitation</a:t>
            </a:r>
          </a:p>
          <a:p>
            <a:pPr marL="234950" lvl="1" indent="0">
              <a:buNone/>
            </a:pPr>
            <a:endParaRPr lang="en-US" dirty="0"/>
          </a:p>
        </p:txBody>
      </p:sp>
      <p:sp>
        <p:nvSpPr>
          <p:cNvPr id="3" name="Slide Number Placeholder 2">
            <a:extLst>
              <a:ext uri="{FF2B5EF4-FFF2-40B4-BE49-F238E27FC236}">
                <a16:creationId xmlns:a16="http://schemas.microsoft.com/office/drawing/2014/main" id="{84CAC8CF-0EA6-4049-91D7-CD8782AE8D7E}"/>
              </a:ext>
            </a:extLst>
          </p:cNvPr>
          <p:cNvSpPr>
            <a:spLocks noGrp="1"/>
          </p:cNvSpPr>
          <p:nvPr>
            <p:ph type="sldNum" sz="quarter" idx="12"/>
          </p:nvPr>
        </p:nvSpPr>
        <p:spPr/>
        <p:txBody>
          <a:bodyPr/>
          <a:lstStyle/>
          <a:p>
            <a:fld id="{7D719527-7B7D-4A2D-ABD1-359B6741A748}" type="slidenum">
              <a:rPr lang="en-US" smtClean="0"/>
              <a:pPr/>
              <a:t>19</a:t>
            </a:fld>
            <a:endParaRPr lang="en-US"/>
          </a:p>
        </p:txBody>
      </p:sp>
    </p:spTree>
    <p:extLst>
      <p:ext uri="{BB962C8B-B14F-4D97-AF65-F5344CB8AC3E}">
        <p14:creationId xmlns:p14="http://schemas.microsoft.com/office/powerpoint/2010/main" val="75223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0667AB-9C3C-4C4F-8C1D-0FD04F167BF9}"/>
              </a:ext>
            </a:extLst>
          </p:cNvPr>
          <p:cNvSpPr>
            <a:spLocks noGrp="1"/>
          </p:cNvSpPr>
          <p:nvPr>
            <p:ph type="title"/>
          </p:nvPr>
        </p:nvSpPr>
        <p:spPr/>
        <p:txBody>
          <a:bodyPr/>
          <a:lstStyle/>
          <a:p>
            <a:r>
              <a:rPr lang="en-US" dirty="0"/>
              <a:t>Statement of Task</a:t>
            </a:r>
          </a:p>
        </p:txBody>
      </p:sp>
      <p:sp>
        <p:nvSpPr>
          <p:cNvPr id="2" name="Slide Number Placeholder 1">
            <a:extLst>
              <a:ext uri="{FF2B5EF4-FFF2-40B4-BE49-F238E27FC236}">
                <a16:creationId xmlns:a16="http://schemas.microsoft.com/office/drawing/2014/main" id="{6376C3AF-4C81-42B4-A908-EA6B3F61BE65}"/>
              </a:ext>
            </a:extLst>
          </p:cNvPr>
          <p:cNvSpPr>
            <a:spLocks noGrp="1"/>
          </p:cNvSpPr>
          <p:nvPr>
            <p:ph type="sldNum" sz="quarter" idx="12"/>
          </p:nvPr>
        </p:nvSpPr>
        <p:spPr/>
        <p:txBody>
          <a:bodyPr/>
          <a:lstStyle/>
          <a:p>
            <a:fld id="{7D719527-7B7D-4A2D-ABD1-359B6741A748}" type="slidenum">
              <a:rPr lang="en-US" smtClean="0"/>
              <a:pPr/>
              <a:t>2</a:t>
            </a:fld>
            <a:endParaRPr lang="en-US"/>
          </a:p>
        </p:txBody>
      </p:sp>
      <p:sp>
        <p:nvSpPr>
          <p:cNvPr id="5" name="Text Placeholder 4">
            <a:extLst>
              <a:ext uri="{FF2B5EF4-FFF2-40B4-BE49-F238E27FC236}">
                <a16:creationId xmlns:a16="http://schemas.microsoft.com/office/drawing/2014/main" id="{DDD7002F-214B-478F-B6B8-5490EB0B52F3}"/>
              </a:ext>
            </a:extLst>
          </p:cNvPr>
          <p:cNvSpPr>
            <a:spLocks noGrp="1"/>
          </p:cNvSpPr>
          <p:nvPr>
            <p:ph type="body" sz="quarter" idx="4294967295"/>
          </p:nvPr>
        </p:nvSpPr>
        <p:spPr>
          <a:xfrm>
            <a:off x="635316" y="1217181"/>
            <a:ext cx="7777163" cy="3188553"/>
          </a:xfrm>
        </p:spPr>
        <p:txBody>
          <a:bodyPr/>
          <a:lstStyle/>
          <a:p>
            <a:pPr marL="0" indent="0">
              <a:buNone/>
            </a:pPr>
            <a:r>
              <a:rPr lang="en-US" dirty="0"/>
              <a:t>The National Academies of Sciences, Engineering, and Medicine will appoint an ad hoc panel to review the quality of the data that were collected in the 2020 Census. As part of its work, the panel will:</a:t>
            </a:r>
          </a:p>
          <a:p>
            <a:pPr marL="342900" indent="-342900">
              <a:buAutoNum type="arabicPeriod"/>
            </a:pPr>
            <a:r>
              <a:rPr lang="en-US" dirty="0"/>
              <a:t>Review information from the Census Bureau on the data collected as well as various process measures and indicators of data quality obtained as part of the 2020 Census operations;</a:t>
            </a:r>
          </a:p>
          <a:p>
            <a:pPr marL="342900" indent="-342900">
              <a:buAutoNum type="arabicPeriod"/>
            </a:pPr>
            <a:r>
              <a:rPr lang="en-US" dirty="0"/>
              <a:t>Review other available information, such as results from demographic analysis, process measures and preliminary results from the post-enumeration survey; and analyses of administrative records; and</a:t>
            </a:r>
          </a:p>
          <a:p>
            <a:pPr marL="342900" indent="-342900">
              <a:buAutoNum type="arabicPeriod"/>
            </a:pPr>
            <a:r>
              <a:rPr lang="en-US" dirty="0"/>
              <a:t>Consider the results from evaluations of similar indicators from the 2010 and 2000 Censuses.</a:t>
            </a:r>
          </a:p>
          <a:p>
            <a:pPr marL="0" indent="0">
              <a:buNone/>
            </a:pPr>
            <a:r>
              <a:rPr lang="en-US" dirty="0"/>
              <a:t>The panel will produce … a final report that includes conclusions about the quality of the data collected in the 2020 Census and makes recommendations for further research by the Census Bureau to evaluate the quality of the 2020 data and to begin planning the 2030 Census. …</a:t>
            </a:r>
          </a:p>
          <a:p>
            <a:endParaRPr lang="en-US" dirty="0"/>
          </a:p>
        </p:txBody>
      </p:sp>
    </p:spTree>
    <p:extLst>
      <p:ext uri="{BB962C8B-B14F-4D97-AF65-F5344CB8AC3E}">
        <p14:creationId xmlns:p14="http://schemas.microsoft.com/office/powerpoint/2010/main" val="3508205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93FBE-7EC2-48B2-833B-A6CBED2DF047}"/>
              </a:ext>
            </a:extLst>
          </p:cNvPr>
          <p:cNvSpPr>
            <a:spLocks noGrp="1"/>
          </p:cNvSpPr>
          <p:nvPr>
            <p:ph type="title"/>
          </p:nvPr>
        </p:nvSpPr>
        <p:spPr>
          <a:xfrm>
            <a:off x="497205" y="327660"/>
            <a:ext cx="7758520" cy="644007"/>
          </a:xfrm>
        </p:spPr>
        <p:txBody>
          <a:bodyPr/>
          <a:lstStyle/>
          <a:p>
            <a:r>
              <a:rPr lang="en-US" dirty="0"/>
              <a:t>Implications/Suggestions for APDU</a:t>
            </a:r>
          </a:p>
        </p:txBody>
      </p:sp>
      <p:sp>
        <p:nvSpPr>
          <p:cNvPr id="5" name="Content Placeholder 4">
            <a:extLst>
              <a:ext uri="{FF2B5EF4-FFF2-40B4-BE49-F238E27FC236}">
                <a16:creationId xmlns:a16="http://schemas.microsoft.com/office/drawing/2014/main" id="{CBCC935D-6323-4663-9890-923FD99046F5}"/>
              </a:ext>
            </a:extLst>
          </p:cNvPr>
          <p:cNvSpPr>
            <a:spLocks noGrp="1"/>
          </p:cNvSpPr>
          <p:nvPr>
            <p:ph idx="1"/>
          </p:nvPr>
        </p:nvSpPr>
        <p:spPr>
          <a:xfrm>
            <a:off x="445058" y="930575"/>
            <a:ext cx="7760426" cy="3021758"/>
          </a:xfrm>
        </p:spPr>
        <p:txBody>
          <a:bodyPr/>
          <a:lstStyle/>
          <a:p>
            <a:pPr>
              <a:buFont typeface="Wingdings" panose="05000000000000000000" pitchFamily="2" charset="2"/>
              <a:buChar char="q"/>
            </a:pPr>
            <a:r>
              <a:rPr lang="en-US" dirty="0"/>
              <a:t>APDU members will have their own interests in particular aspects of the census, such as the undercount for particular groups</a:t>
            </a:r>
          </a:p>
          <a:p>
            <a:pPr>
              <a:buFont typeface="Wingdings" panose="05000000000000000000" pitchFamily="2" charset="2"/>
              <a:buChar char="q"/>
            </a:pPr>
            <a:r>
              <a:rPr lang="en-US" dirty="0"/>
              <a:t>APDU members collectively (I hope) will lobby for genuine interactive dialogue with Census Bureau staff in charge of 2030 data products</a:t>
            </a:r>
          </a:p>
          <a:p>
            <a:pPr>
              <a:buFont typeface="Wingdings" panose="05000000000000000000" pitchFamily="2" charset="2"/>
              <a:buChar char="q"/>
            </a:pPr>
            <a:r>
              <a:rPr lang="en-US" dirty="0"/>
              <a:t>My suggested strategy:</a:t>
            </a:r>
          </a:p>
          <a:p>
            <a:pPr marL="463550" lvl="1" indent="-228600">
              <a:buFont typeface="+mj-lt"/>
              <a:buAutoNum type="arabicPeriod"/>
            </a:pPr>
            <a:r>
              <a:rPr lang="en-US" dirty="0"/>
              <a:t>Make user requirements clear—</a:t>
            </a:r>
            <a:r>
              <a:rPr lang="en-US" b="1" dirty="0"/>
              <a:t>timeliness, usability, “join” variables </a:t>
            </a:r>
            <a:r>
              <a:rPr lang="en-US" dirty="0"/>
              <a:t>(e.g., persons per occupied unit)</a:t>
            </a:r>
          </a:p>
          <a:p>
            <a:pPr marL="463550" lvl="1" indent="-228600">
              <a:buFont typeface="+mj-lt"/>
              <a:buAutoNum type="arabicPeriod"/>
            </a:pPr>
            <a:r>
              <a:rPr lang="en-US" dirty="0"/>
              <a:t>Meet Census Bureau partway on confidentiality concerns—say, agree to reduction of data for blocks (e.g., do we need race by every other race for people checking 4 and 5 races [~220K total]); work with Census Bureau to reduce blocks with small populations (median block had 28 people in 2020)</a:t>
            </a:r>
          </a:p>
          <a:p>
            <a:pPr marL="463550" lvl="1" indent="-228600">
              <a:buFont typeface="+mj-lt"/>
              <a:buAutoNum type="arabicPeriod"/>
            </a:pPr>
            <a:r>
              <a:rPr lang="en-US" dirty="0"/>
              <a:t>With these kinds of changes, whatever method Census uses for protection (DP, swapping, et al.) should be much easier to implement and have much less of an adverse impact on quality</a:t>
            </a:r>
          </a:p>
          <a:p>
            <a:pPr marL="298450" indent="-285750">
              <a:buFont typeface="Wingdings" panose="05000000000000000000" pitchFamily="2" charset="2"/>
              <a:buChar char="q"/>
            </a:pPr>
            <a:r>
              <a:rPr lang="en-US" dirty="0"/>
              <a:t>Bottom Line: 2030 Census data user working group needs to be established with Census blessing ASAP, operational plan developed by 2027, and implementation tested in 2028, to achieve timely, useful data in 2030!</a:t>
            </a:r>
          </a:p>
          <a:p>
            <a:pPr marL="463550" lvl="1" indent="-228600">
              <a:buFont typeface="+mj-lt"/>
              <a:buAutoNum type="arabicPeriod"/>
            </a:pPr>
            <a:endParaRPr lang="en-US" dirty="0"/>
          </a:p>
          <a:p>
            <a:pPr>
              <a:buFont typeface="Wingdings" panose="05000000000000000000" pitchFamily="2" charset="2"/>
              <a:buChar char="q"/>
            </a:pPr>
            <a:endParaRPr lang="en-US" dirty="0"/>
          </a:p>
          <a:p>
            <a:pPr marL="234950" lvl="1" indent="0">
              <a:buNone/>
            </a:pPr>
            <a:endParaRPr lang="en-US" dirty="0"/>
          </a:p>
        </p:txBody>
      </p:sp>
      <p:sp>
        <p:nvSpPr>
          <p:cNvPr id="3" name="Slide Number Placeholder 2">
            <a:extLst>
              <a:ext uri="{FF2B5EF4-FFF2-40B4-BE49-F238E27FC236}">
                <a16:creationId xmlns:a16="http://schemas.microsoft.com/office/drawing/2014/main" id="{84CAC8CF-0EA6-4049-91D7-CD8782AE8D7E}"/>
              </a:ext>
            </a:extLst>
          </p:cNvPr>
          <p:cNvSpPr>
            <a:spLocks noGrp="1"/>
          </p:cNvSpPr>
          <p:nvPr>
            <p:ph type="sldNum" sz="quarter" idx="12"/>
          </p:nvPr>
        </p:nvSpPr>
        <p:spPr/>
        <p:txBody>
          <a:bodyPr/>
          <a:lstStyle/>
          <a:p>
            <a:fld id="{7D719527-7B7D-4A2D-ABD1-359B6741A748}" type="slidenum">
              <a:rPr lang="en-US" smtClean="0"/>
              <a:pPr/>
              <a:t>20</a:t>
            </a:fld>
            <a:endParaRPr lang="en-US"/>
          </a:p>
        </p:txBody>
      </p:sp>
    </p:spTree>
    <p:extLst>
      <p:ext uri="{BB962C8B-B14F-4D97-AF65-F5344CB8AC3E}">
        <p14:creationId xmlns:p14="http://schemas.microsoft.com/office/powerpoint/2010/main" val="1420847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5" descr="A picture containing building, ceiling&#10;&#10;Description automatically generated">
            <a:extLst>
              <a:ext uri="{FF2B5EF4-FFF2-40B4-BE49-F238E27FC236}">
                <a16:creationId xmlns:a16="http://schemas.microsoft.com/office/drawing/2014/main" id="{60CA4D8A-2B6D-46DD-832D-2C8016EBCBE6}"/>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a:stretch/>
        </p:blipFill>
        <p:spPr>
          <a:xfrm>
            <a:off x="0" y="-132196"/>
            <a:ext cx="9144000" cy="4710113"/>
          </a:xfrm>
          <a:prstGeom prst="rect">
            <a:avLst/>
          </a:prstGeom>
        </p:spPr>
      </p:pic>
      <p:sp>
        <p:nvSpPr>
          <p:cNvPr id="3" name="Text Placeholder 2">
            <a:extLst>
              <a:ext uri="{FF2B5EF4-FFF2-40B4-BE49-F238E27FC236}">
                <a16:creationId xmlns:a16="http://schemas.microsoft.com/office/drawing/2014/main" id="{FF663640-3311-4166-9943-2F558EF77AD5}"/>
              </a:ext>
            </a:extLst>
          </p:cNvPr>
          <p:cNvSpPr>
            <a:spLocks noGrp="1"/>
          </p:cNvSpPr>
          <p:nvPr>
            <p:ph type="body" sz="quarter" idx="10"/>
          </p:nvPr>
        </p:nvSpPr>
        <p:spPr>
          <a:xfrm>
            <a:off x="0" y="1663831"/>
            <a:ext cx="5802922" cy="3020505"/>
          </a:xfrm>
        </p:spPr>
        <p:txBody>
          <a:bodyPr/>
          <a:lstStyle/>
          <a:p>
            <a:r>
              <a:rPr lang="en-US" dirty="0"/>
              <a:t>Assessing the 2020 Census: Final Report</a:t>
            </a:r>
          </a:p>
          <a:p>
            <a:pPr lvl="1"/>
            <a:r>
              <a:rPr lang="en-US" dirty="0"/>
              <a:t>Consensus Study</a:t>
            </a:r>
          </a:p>
          <a:p>
            <a:pPr lvl="1"/>
            <a:r>
              <a:rPr lang="en-US" dirty="0"/>
              <a:t>Committee on National Statistics (CNSTAT)</a:t>
            </a:r>
          </a:p>
        </p:txBody>
      </p:sp>
      <p:sp>
        <p:nvSpPr>
          <p:cNvPr id="11" name="Subtitle 10">
            <a:extLst>
              <a:ext uri="{FF2B5EF4-FFF2-40B4-BE49-F238E27FC236}">
                <a16:creationId xmlns:a16="http://schemas.microsoft.com/office/drawing/2014/main" id="{7D23A860-2CA3-437F-8ACD-FADB1B514578}"/>
              </a:ext>
            </a:extLst>
          </p:cNvPr>
          <p:cNvSpPr>
            <a:spLocks noGrp="1"/>
          </p:cNvSpPr>
          <p:nvPr>
            <p:ph type="subTitle" idx="1"/>
          </p:nvPr>
        </p:nvSpPr>
        <p:spPr>
          <a:xfrm>
            <a:off x="525780" y="3612696"/>
            <a:ext cx="4846320" cy="358496"/>
          </a:xfrm>
        </p:spPr>
        <p:txBody>
          <a:bodyPr/>
          <a:lstStyle/>
          <a:p>
            <a:r>
              <a:rPr lang="en-US" sz="1100" i="0" dirty="0"/>
              <a:t>Released October 3, </a:t>
            </a:r>
            <a:r>
              <a:rPr lang="en-US" sz="1100" i="0" dirty="0">
                <a:solidFill>
                  <a:srgbClr val="FFFFFF"/>
                </a:solidFill>
              </a:rPr>
              <a:t>2023   </a:t>
            </a:r>
            <a:r>
              <a:rPr lang="en-US" sz="1100" dirty="0">
                <a:solidFill>
                  <a:srgbClr val="FFFFFF"/>
                </a:solidFill>
                <a:hlinkClick r:id="rId4">
                  <a:extLst>
                    <a:ext uri="{A12FA001-AC4F-418D-AE19-62706E023703}">
                      <ahyp:hlinkClr xmlns:ahyp="http://schemas.microsoft.com/office/drawing/2018/hyperlinkcolor" val="tx"/>
                    </a:ext>
                  </a:extLst>
                </a:hlinkClick>
              </a:rPr>
              <a:t>Assessing the 2020 Census: Final Report | The National Academies Press</a:t>
            </a:r>
            <a:r>
              <a:rPr lang="en-US" sz="1100" i="0" dirty="0">
                <a:solidFill>
                  <a:srgbClr val="FFFFFF"/>
                </a:solidFill>
              </a:rPr>
              <a:t>  (www.nap.edu)</a:t>
            </a:r>
          </a:p>
        </p:txBody>
      </p:sp>
      <p:sp>
        <p:nvSpPr>
          <p:cNvPr id="17" name="Text Placeholder 16">
            <a:extLst>
              <a:ext uri="{FF2B5EF4-FFF2-40B4-BE49-F238E27FC236}">
                <a16:creationId xmlns:a16="http://schemas.microsoft.com/office/drawing/2014/main" id="{46BB8E1C-1686-4640-A4DB-B89B5EFC92D5}"/>
              </a:ext>
            </a:extLst>
          </p:cNvPr>
          <p:cNvSpPr>
            <a:spLocks noGrp="1"/>
          </p:cNvSpPr>
          <p:nvPr>
            <p:ph type="body" sz="quarter" idx="12"/>
          </p:nvPr>
        </p:nvSpPr>
        <p:spPr/>
        <p:txBody>
          <a:bodyPr/>
          <a:lstStyle/>
          <a:p>
            <a:r>
              <a:rPr lang="en-US" dirty="0"/>
              <a:t>ASSESSING THE 2020 CENSUS</a:t>
            </a:r>
          </a:p>
        </p:txBody>
      </p:sp>
      <p:sp>
        <p:nvSpPr>
          <p:cNvPr id="18" name="Freeform 5">
            <a:extLst>
              <a:ext uri="{FF2B5EF4-FFF2-40B4-BE49-F238E27FC236}">
                <a16:creationId xmlns:a16="http://schemas.microsoft.com/office/drawing/2014/main" id="{E7AEF65A-CF08-4144-85A8-CD860AC5811E}"/>
              </a:ext>
            </a:extLst>
          </p:cNvPr>
          <p:cNvSpPr>
            <a:spLocks noEditPoints="1"/>
          </p:cNvSpPr>
          <p:nvPr/>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424FEA68-5E8C-C99F-DF01-F2D592B201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00" y="1270000"/>
            <a:ext cx="63500" cy="76200"/>
          </a:xfrm>
          <a:prstGeom prst="rect">
            <a:avLst/>
          </a:prstGeom>
        </p:spPr>
      </p:pic>
      <p:pic>
        <p:nvPicPr>
          <p:cNvPr id="6" name="Picture 5">
            <a:extLst>
              <a:ext uri="{FF2B5EF4-FFF2-40B4-BE49-F238E27FC236}">
                <a16:creationId xmlns:a16="http://schemas.microsoft.com/office/drawing/2014/main" id="{415CA2EF-BEE5-93F6-1E65-9B95F4E02D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D01C81B8-13F6-2B13-8D15-4414503BE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00" y="1270000"/>
            <a:ext cx="63500" cy="76200"/>
          </a:xfrm>
          <a:prstGeom prst="rect">
            <a:avLst/>
          </a:prstGeom>
        </p:spPr>
      </p:pic>
      <p:pic>
        <p:nvPicPr>
          <p:cNvPr id="2" name="Content Placeholder 10" descr="A collage of a person sitting on steps&#10;&#10;Description automatically generated">
            <a:extLst>
              <a:ext uri="{FF2B5EF4-FFF2-40B4-BE49-F238E27FC236}">
                <a16:creationId xmlns:a16="http://schemas.microsoft.com/office/drawing/2014/main" id="{783429DA-A707-A603-37C0-7DC30D5A59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3721" y="278764"/>
            <a:ext cx="1783013" cy="2634118"/>
          </a:xfrm>
          <a:prstGeom prst="rect">
            <a:avLst/>
          </a:prstGeom>
        </p:spPr>
      </p:pic>
      <p:sp>
        <p:nvSpPr>
          <p:cNvPr id="7" name="TextBox 6">
            <a:extLst>
              <a:ext uri="{FF2B5EF4-FFF2-40B4-BE49-F238E27FC236}">
                <a16:creationId xmlns:a16="http://schemas.microsoft.com/office/drawing/2014/main" id="{CEB5F981-0382-A946-CB74-437B1B916B62}"/>
              </a:ext>
            </a:extLst>
          </p:cNvPr>
          <p:cNvSpPr txBox="1"/>
          <p:nvPr/>
        </p:nvSpPr>
        <p:spPr>
          <a:xfrm>
            <a:off x="6328702" y="3386431"/>
            <a:ext cx="2154477" cy="1015663"/>
          </a:xfrm>
          <a:prstGeom prst="rect">
            <a:avLst/>
          </a:prstGeom>
          <a:solidFill>
            <a:schemeClr val="tx2"/>
          </a:solidFill>
        </p:spPr>
        <p:txBody>
          <a:bodyPr wrap="square" rtlCol="0">
            <a:spAutoFit/>
          </a:bodyPr>
          <a:lstStyle/>
          <a:p>
            <a:pPr algn="l"/>
            <a:r>
              <a:rPr lang="en-US" sz="2000" dirty="0">
                <a:solidFill>
                  <a:srgbClr val="FFFFFF"/>
                </a:solidFill>
                <a:latin typeface="Georgia" panose="02040502050405020303" pitchFamily="18" charset="0"/>
              </a:rPr>
              <a:t>Thank You</a:t>
            </a:r>
          </a:p>
          <a:p>
            <a:pPr algn="l"/>
            <a:endParaRPr lang="en-US" sz="2000" dirty="0">
              <a:solidFill>
                <a:srgbClr val="FFFFFF"/>
              </a:solidFill>
              <a:latin typeface="Georgia" panose="02040502050405020303" pitchFamily="18" charset="0"/>
            </a:endParaRPr>
          </a:p>
          <a:p>
            <a:pPr algn="l"/>
            <a:r>
              <a:rPr lang="en-US" sz="2000" dirty="0">
                <a:solidFill>
                  <a:srgbClr val="FFFFFF"/>
                </a:solidFill>
                <a:latin typeface="Georgia" panose="02040502050405020303" pitchFamily="18" charset="0"/>
              </a:rPr>
              <a:t>ccitro@nas.edu</a:t>
            </a:r>
          </a:p>
        </p:txBody>
      </p:sp>
    </p:spTree>
    <p:extLst>
      <p:ext uri="{BB962C8B-B14F-4D97-AF65-F5344CB8AC3E}">
        <p14:creationId xmlns:p14="http://schemas.microsoft.com/office/powerpoint/2010/main" val="117709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93FBE-7EC2-48B2-833B-A6CBED2DF047}"/>
              </a:ext>
            </a:extLst>
          </p:cNvPr>
          <p:cNvSpPr>
            <a:spLocks noGrp="1"/>
          </p:cNvSpPr>
          <p:nvPr>
            <p:ph type="title"/>
          </p:nvPr>
        </p:nvSpPr>
        <p:spPr/>
        <p:txBody>
          <a:bodyPr/>
          <a:lstStyle/>
          <a:p>
            <a:r>
              <a:rPr lang="en-US" dirty="0"/>
              <a:t>Panel to Evaluate the Quality of the 2020 Census</a:t>
            </a:r>
          </a:p>
        </p:txBody>
      </p:sp>
      <p:sp>
        <p:nvSpPr>
          <p:cNvPr id="5" name="Content Placeholder 4">
            <a:extLst>
              <a:ext uri="{FF2B5EF4-FFF2-40B4-BE49-F238E27FC236}">
                <a16:creationId xmlns:a16="http://schemas.microsoft.com/office/drawing/2014/main" id="{CBCC935D-6323-4663-9890-923FD99046F5}"/>
              </a:ext>
            </a:extLst>
          </p:cNvPr>
          <p:cNvSpPr>
            <a:spLocks noGrp="1"/>
          </p:cNvSpPr>
          <p:nvPr>
            <p:ph idx="1"/>
          </p:nvPr>
        </p:nvSpPr>
        <p:spPr>
          <a:xfrm>
            <a:off x="495300" y="783772"/>
            <a:ext cx="3611880" cy="3825506"/>
          </a:xfrm>
        </p:spPr>
        <p:txBody>
          <a:bodyPr/>
          <a:lstStyle/>
          <a:p>
            <a:pPr marL="228600" indent="-228600">
              <a:buNone/>
            </a:pPr>
            <a:r>
              <a:rPr lang="en-US" sz="1100" b="1" dirty="0"/>
              <a:t>Teresa A. Sullivan (</a:t>
            </a:r>
            <a:r>
              <a:rPr lang="en-US" sz="1100" b="1" i="1" dirty="0"/>
              <a:t>Chair</a:t>
            </a:r>
            <a:r>
              <a:rPr lang="en-US" sz="1100" b="1" dirty="0"/>
              <a:t>), </a:t>
            </a:r>
            <a:r>
              <a:rPr lang="en-US" sz="1100" dirty="0"/>
              <a:t>Department of Sociology, University of Virginia</a:t>
            </a:r>
          </a:p>
          <a:p>
            <a:pPr marL="228600" indent="-228600">
              <a:buNone/>
            </a:pPr>
            <a:r>
              <a:rPr lang="en-US" sz="1100" b="1" dirty="0"/>
              <a:t>Margo Anderson, </a:t>
            </a:r>
            <a:r>
              <a:rPr lang="en-US" sz="1100" dirty="0"/>
              <a:t>Department of History, University of Wisconsin–Milwaukee (emerita)</a:t>
            </a:r>
          </a:p>
          <a:p>
            <a:pPr marL="228600" indent="-228600">
              <a:buNone/>
            </a:pPr>
            <a:r>
              <a:rPr lang="en-US" sz="1100" b="1" dirty="0"/>
              <a:t>Robert M. Bell,* </a:t>
            </a:r>
            <a:r>
              <a:rPr lang="en-US" sz="1100" dirty="0"/>
              <a:t>Google and AT&amp;T Labs (retired)</a:t>
            </a:r>
            <a:endParaRPr lang="en-US" sz="1100" b="1" dirty="0"/>
          </a:p>
          <a:p>
            <a:pPr marL="228600" indent="-228600">
              <a:buNone/>
            </a:pPr>
            <a:r>
              <a:rPr lang="en-US" sz="1100" b="1" dirty="0"/>
              <a:t>Kathryn Edin (NAS), </a:t>
            </a:r>
            <a:r>
              <a:rPr lang="en-US" sz="1100" dirty="0"/>
              <a:t>Department of Sociology, Princeton University</a:t>
            </a:r>
          </a:p>
          <a:p>
            <a:pPr marL="228600" indent="-228600">
              <a:buNone/>
            </a:pPr>
            <a:r>
              <a:rPr lang="en-US" sz="1100" b="1" dirty="0"/>
              <a:t>Marc Hamel, </a:t>
            </a:r>
            <a:r>
              <a:rPr lang="en-US" sz="1100" dirty="0"/>
              <a:t>Statistics Canada (retired)</a:t>
            </a:r>
          </a:p>
          <a:p>
            <a:pPr marL="228600" indent="-228600">
              <a:buNone/>
            </a:pPr>
            <a:r>
              <a:rPr lang="en-US" sz="1100" b="1" dirty="0"/>
              <a:t>George T. </a:t>
            </a:r>
            <a:r>
              <a:rPr lang="en-US" sz="1100" b="1" dirty="0" err="1"/>
              <a:t>Ligler</a:t>
            </a:r>
            <a:r>
              <a:rPr lang="en-US" sz="1100" b="1" dirty="0"/>
              <a:t> (NAE), </a:t>
            </a:r>
            <a:r>
              <a:rPr lang="en-US" sz="1100" dirty="0"/>
              <a:t>Department of Multidisciplinary Engineering, Texas A&amp;M University</a:t>
            </a:r>
          </a:p>
          <a:p>
            <a:pPr marL="228600" indent="-228600">
              <a:buNone/>
            </a:pPr>
            <a:r>
              <a:rPr lang="en-US" sz="1100" b="1" dirty="0"/>
              <a:t>Thomas A. Louis,* </a:t>
            </a:r>
            <a:r>
              <a:rPr lang="en-US" sz="1100" dirty="0"/>
              <a:t>Department of Biostatistics, Johns Hopkins University (emeritus)</a:t>
            </a:r>
            <a:endParaRPr lang="en-US" sz="1100" b="1" dirty="0"/>
          </a:p>
          <a:p>
            <a:pPr marL="228600" indent="-228600">
              <a:buNone/>
            </a:pPr>
            <a:r>
              <a:rPr lang="en-US" sz="1100" b="1" dirty="0"/>
              <a:t>Lloyd B. Potter,* </a:t>
            </a:r>
            <a:r>
              <a:rPr lang="en-US" sz="1100" dirty="0"/>
              <a:t>Texas Demographic Center, University of Texas at San Antonio</a:t>
            </a:r>
            <a:endParaRPr lang="en-US" sz="1100" b="1" dirty="0"/>
          </a:p>
          <a:p>
            <a:pPr marL="228600" indent="-228600">
              <a:buNone/>
            </a:pPr>
            <a:r>
              <a:rPr lang="en-US" sz="1100" b="1" dirty="0"/>
              <a:t>Joseph J. Salvo,* </a:t>
            </a:r>
            <a:r>
              <a:rPr lang="en-US" sz="1100" dirty="0"/>
              <a:t>University of Virginia Biocomplexity Institute</a:t>
            </a:r>
            <a:endParaRPr lang="en-US" sz="1100" b="1" dirty="0"/>
          </a:p>
          <a:p>
            <a:pPr marL="228600" indent="-228600">
              <a:buNone/>
            </a:pPr>
            <a:r>
              <a:rPr lang="en-US" sz="1100" b="1" dirty="0"/>
              <a:t>Regina Shih, </a:t>
            </a:r>
            <a:r>
              <a:rPr lang="en-US" sz="1100" dirty="0"/>
              <a:t>Department of Epidemiology, Rollins School of Public Health, Emory University</a:t>
            </a:r>
          </a:p>
          <a:p>
            <a:pPr marL="228600" indent="-228600"/>
            <a:endParaRPr lang="en-US" sz="1100" dirty="0"/>
          </a:p>
          <a:p>
            <a:pPr marL="228600" indent="-228600"/>
            <a:endParaRPr lang="en-US" sz="1100" dirty="0"/>
          </a:p>
        </p:txBody>
      </p:sp>
      <p:sp>
        <p:nvSpPr>
          <p:cNvPr id="3" name="Slide Number Placeholder 2">
            <a:extLst>
              <a:ext uri="{FF2B5EF4-FFF2-40B4-BE49-F238E27FC236}">
                <a16:creationId xmlns:a16="http://schemas.microsoft.com/office/drawing/2014/main" id="{2880C647-42E1-45BB-AB4E-BE03C72038F6}"/>
              </a:ext>
            </a:extLst>
          </p:cNvPr>
          <p:cNvSpPr>
            <a:spLocks noGrp="1"/>
          </p:cNvSpPr>
          <p:nvPr>
            <p:ph type="sldNum" sz="quarter" idx="12"/>
          </p:nvPr>
        </p:nvSpPr>
        <p:spPr/>
        <p:txBody>
          <a:bodyPr/>
          <a:lstStyle/>
          <a:p>
            <a:fld id="{7D719527-7B7D-4A2D-ABD1-359B6741A748}" type="slidenum">
              <a:rPr lang="en-US" smtClean="0"/>
              <a:pPr/>
              <a:t>3</a:t>
            </a:fld>
            <a:endParaRPr lang="en-US"/>
          </a:p>
        </p:txBody>
      </p:sp>
      <p:sp>
        <p:nvSpPr>
          <p:cNvPr id="2" name="Content Placeholder 1">
            <a:extLst>
              <a:ext uri="{FF2B5EF4-FFF2-40B4-BE49-F238E27FC236}">
                <a16:creationId xmlns:a16="http://schemas.microsoft.com/office/drawing/2014/main" id="{7070D9E3-8C68-4916-ACB3-391ED6740003}"/>
              </a:ext>
            </a:extLst>
          </p:cNvPr>
          <p:cNvSpPr>
            <a:spLocks noGrp="1"/>
          </p:cNvSpPr>
          <p:nvPr>
            <p:ph idx="13"/>
          </p:nvPr>
        </p:nvSpPr>
        <p:spPr>
          <a:xfrm>
            <a:off x="4428564" y="783773"/>
            <a:ext cx="3611880" cy="1632424"/>
          </a:xfrm>
        </p:spPr>
        <p:txBody>
          <a:bodyPr/>
          <a:lstStyle/>
          <a:p>
            <a:pPr marL="228600" indent="-228600">
              <a:buNone/>
            </a:pPr>
            <a:r>
              <a:rPr lang="en-US" sz="1100" b="1" dirty="0"/>
              <a:t>C. Matthew Snipp, </a:t>
            </a:r>
            <a:r>
              <a:rPr lang="en-US" sz="1100" dirty="0"/>
              <a:t>School of Humanities and Sciences, Stanford University</a:t>
            </a:r>
          </a:p>
          <a:p>
            <a:pPr marL="228600" indent="-228600">
              <a:buNone/>
            </a:pPr>
            <a:r>
              <a:rPr lang="en-US" sz="1100" b="1" dirty="0"/>
              <a:t>Edward Telles, </a:t>
            </a:r>
            <a:r>
              <a:rPr lang="en-US" sz="1100" dirty="0"/>
              <a:t>Department of Sociology, University of California, Irvine</a:t>
            </a:r>
            <a:endParaRPr lang="en-US" sz="1100" b="1" dirty="0"/>
          </a:p>
          <a:p>
            <a:pPr marL="228600" indent="-228600">
              <a:buNone/>
            </a:pPr>
            <a:r>
              <a:rPr lang="en-US" sz="1100" b="1" dirty="0"/>
              <a:t>Wendy Underhill, </a:t>
            </a:r>
            <a:r>
              <a:rPr lang="en-US" sz="1100" dirty="0"/>
              <a:t>National Conference of State Legislatures, Denver</a:t>
            </a:r>
          </a:p>
          <a:p>
            <a:pPr marL="228600" indent="-228600">
              <a:buNone/>
            </a:pPr>
            <a:r>
              <a:rPr lang="en-US" sz="1100" b="1" dirty="0"/>
              <a:t>David Van Riper,* </a:t>
            </a:r>
            <a:r>
              <a:rPr lang="en-US" sz="1100" dirty="0"/>
              <a:t>Minnesota Population Center, University of Minnesota</a:t>
            </a:r>
            <a:endParaRPr lang="en-US" sz="1100" b="1" dirty="0">
              <a:solidFill>
                <a:schemeClr val="bg1">
                  <a:lumMod val="50000"/>
                </a:schemeClr>
              </a:solidFill>
            </a:endParaRPr>
          </a:p>
          <a:p>
            <a:pPr marL="228600" indent="-228600">
              <a:buNone/>
            </a:pPr>
            <a:endParaRPr lang="en-US" sz="1100" b="1" dirty="0"/>
          </a:p>
        </p:txBody>
      </p:sp>
      <p:sp>
        <p:nvSpPr>
          <p:cNvPr id="9" name="Title 3">
            <a:extLst>
              <a:ext uri="{FF2B5EF4-FFF2-40B4-BE49-F238E27FC236}">
                <a16:creationId xmlns:a16="http://schemas.microsoft.com/office/drawing/2014/main" id="{6B24025F-F3AD-E9BE-C9E6-79BFA2535103}"/>
              </a:ext>
            </a:extLst>
          </p:cNvPr>
          <p:cNvSpPr txBox="1">
            <a:spLocks/>
          </p:cNvSpPr>
          <p:nvPr/>
        </p:nvSpPr>
        <p:spPr>
          <a:xfrm>
            <a:off x="4428564" y="2475221"/>
            <a:ext cx="3611880" cy="315251"/>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r>
              <a:rPr lang="en-US" sz="900" i="1" dirty="0"/>
              <a:t>* Denotes member of the panel’s designated data analytic subgroup.</a:t>
            </a:r>
          </a:p>
        </p:txBody>
      </p:sp>
      <p:sp>
        <p:nvSpPr>
          <p:cNvPr id="7" name="Content Placeholder 1">
            <a:extLst>
              <a:ext uri="{FF2B5EF4-FFF2-40B4-BE49-F238E27FC236}">
                <a16:creationId xmlns:a16="http://schemas.microsoft.com/office/drawing/2014/main" id="{45F199E4-2FB9-0258-8EAF-BE734C621E4A}"/>
              </a:ext>
            </a:extLst>
          </p:cNvPr>
          <p:cNvSpPr txBox="1">
            <a:spLocks/>
          </p:cNvSpPr>
          <p:nvPr/>
        </p:nvSpPr>
        <p:spPr>
          <a:xfrm>
            <a:off x="4428564" y="3158842"/>
            <a:ext cx="3611880" cy="1632424"/>
          </a:xfrm>
          <a:prstGeom prst="rect">
            <a:avLst/>
          </a:prstGeom>
        </p:spPr>
        <p:txBody>
          <a:bodyPr vert="horz" lIns="0" tIns="0" rIns="0" bIns="0" rtlCol="0">
            <a:noAutofit/>
          </a:bodyPr>
          <a:lstStyle>
            <a:lvl1pPr marL="173038" indent="-173038"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1pPr>
            <a:lvl2pPr marL="344488" indent="-171450" algn="l" defTabSz="685800" rtl="0" eaLnBrk="1" latinLnBrk="0" hangingPunct="1">
              <a:lnSpc>
                <a:spcPct val="100000"/>
              </a:lnSpc>
              <a:spcBef>
                <a:spcPts val="300"/>
              </a:spcBef>
              <a:buClrTx/>
              <a:buFont typeface="Arial" panose="020B0604020202020204" pitchFamily="34" charset="0"/>
              <a:buChar char="–"/>
              <a:defRPr sz="1100" kern="1200">
                <a:solidFill>
                  <a:schemeClr val="tx1"/>
                </a:solidFill>
                <a:latin typeface="+mn-lt"/>
                <a:ea typeface="+mn-ea"/>
                <a:cs typeface="+mn-cs"/>
              </a:defRPr>
            </a:lvl2pPr>
            <a:lvl3pPr marL="517525" indent="-173038" algn="l" defTabSz="685800" rtl="0" eaLnBrk="1" latinLnBrk="0" hangingPunct="1">
              <a:lnSpc>
                <a:spcPct val="100000"/>
              </a:lnSpc>
              <a:spcBef>
                <a:spcPts val="300"/>
              </a:spcBef>
              <a:buFont typeface="Arial" panose="020B0604020202020204" pitchFamily="34" charset="0"/>
              <a:buChar char="•"/>
              <a:defRPr sz="1000" kern="1200">
                <a:solidFill>
                  <a:schemeClr val="tx1"/>
                </a:solidFill>
                <a:latin typeface="+mn-lt"/>
                <a:ea typeface="+mn-ea"/>
                <a:cs typeface="+mn-cs"/>
              </a:defRPr>
            </a:lvl3pPr>
            <a:lvl4pPr marL="690563" indent="-173038" algn="l" defTabSz="685800" rtl="0" eaLnBrk="1" latinLnBrk="0" hangingPunct="1">
              <a:lnSpc>
                <a:spcPct val="100000"/>
              </a:lnSpc>
              <a:spcBef>
                <a:spcPts val="300"/>
              </a:spcBef>
              <a:buFont typeface="Arial" panose="020B0604020202020204" pitchFamily="34" charset="0"/>
              <a:buChar char="–"/>
              <a:defRPr sz="900" kern="1200">
                <a:solidFill>
                  <a:schemeClr val="tx1"/>
                </a:solidFill>
                <a:latin typeface="+mn-lt"/>
                <a:ea typeface="+mn-ea"/>
                <a:cs typeface="+mn-cs"/>
              </a:defRPr>
            </a:lvl4pPr>
            <a:lvl5pPr marL="854075" indent="-163513" algn="l" defTabSz="685800" rtl="0" eaLnBrk="1" latinLnBrk="0" hangingPunct="1">
              <a:lnSpc>
                <a:spcPct val="100000"/>
              </a:lnSpc>
              <a:spcBef>
                <a:spcPts val="300"/>
              </a:spcBef>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Font typeface="Arial" panose="020B0604020202020204" pitchFamily="34" charset="0"/>
              <a:buNone/>
            </a:pPr>
            <a:r>
              <a:rPr lang="en-US" sz="1100" b="1" dirty="0"/>
              <a:t>Daniel L. Cork</a:t>
            </a:r>
            <a:r>
              <a:rPr lang="en-US" sz="1100" dirty="0"/>
              <a:t>, Study Director</a:t>
            </a:r>
          </a:p>
          <a:p>
            <a:pPr marL="228600" indent="-228600">
              <a:buFont typeface="Arial" panose="020B0604020202020204" pitchFamily="34" charset="0"/>
              <a:buNone/>
            </a:pPr>
            <a:r>
              <a:rPr lang="en-US" sz="1100" b="1" dirty="0"/>
              <a:t>Constance F. Citro</a:t>
            </a:r>
            <a:r>
              <a:rPr lang="en-US" sz="1100" dirty="0"/>
              <a:t>, Senior Scholar</a:t>
            </a:r>
          </a:p>
          <a:p>
            <a:pPr marL="228600" indent="-228600">
              <a:buFont typeface="Arial" panose="020B0604020202020204" pitchFamily="34" charset="0"/>
              <a:buNone/>
            </a:pPr>
            <a:r>
              <a:rPr lang="en-US" sz="1100" b="1" dirty="0"/>
              <a:t>Michael L. Cohen</a:t>
            </a:r>
            <a:r>
              <a:rPr lang="en-US" sz="1100" dirty="0"/>
              <a:t>, Senior Program Officer</a:t>
            </a:r>
          </a:p>
          <a:p>
            <a:pPr marL="228600" indent="-228600">
              <a:buFont typeface="Arial" panose="020B0604020202020204" pitchFamily="34" charset="0"/>
              <a:buNone/>
            </a:pPr>
            <a:r>
              <a:rPr lang="en-US" sz="1100" b="1" dirty="0"/>
              <a:t>Anthony Mann</a:t>
            </a:r>
            <a:r>
              <a:rPr lang="en-US" sz="1100" dirty="0"/>
              <a:t>, Senior Program Associate</a:t>
            </a:r>
          </a:p>
          <a:p>
            <a:pPr marL="228600" indent="-228600">
              <a:buFont typeface="Arial" panose="020B0604020202020204" pitchFamily="34" charset="0"/>
              <a:buNone/>
            </a:pPr>
            <a:r>
              <a:rPr lang="en-US" sz="1100" b="1" dirty="0"/>
              <a:t>Katrina Baum Stone</a:t>
            </a:r>
            <a:r>
              <a:rPr lang="en-US" sz="1100" dirty="0"/>
              <a:t>, Senior Program Officer</a:t>
            </a:r>
          </a:p>
          <a:p>
            <a:pPr marL="228600" indent="-228600">
              <a:buFont typeface="Arial" panose="020B0604020202020204" pitchFamily="34" charset="0"/>
              <a:buNone/>
            </a:pPr>
            <a:endParaRPr lang="en-US" sz="1100" b="1" dirty="0"/>
          </a:p>
        </p:txBody>
      </p:sp>
    </p:spTree>
    <p:extLst>
      <p:ext uri="{BB962C8B-B14F-4D97-AF65-F5344CB8AC3E}">
        <p14:creationId xmlns:p14="http://schemas.microsoft.com/office/powerpoint/2010/main" val="78686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582E-46B4-2F8C-820A-846463761FE4}"/>
              </a:ext>
            </a:extLst>
          </p:cNvPr>
          <p:cNvSpPr>
            <a:spLocks noGrp="1"/>
          </p:cNvSpPr>
          <p:nvPr>
            <p:ph type="title"/>
          </p:nvPr>
        </p:nvSpPr>
        <p:spPr/>
        <p:txBody>
          <a:bodyPr/>
          <a:lstStyle/>
          <a:p>
            <a:r>
              <a:rPr lang="en-US" dirty="0"/>
              <a:t>How We Worked: Data Analysis Subgroup</a:t>
            </a:r>
          </a:p>
        </p:txBody>
      </p:sp>
      <p:sp>
        <p:nvSpPr>
          <p:cNvPr id="3" name="Content Placeholder 2">
            <a:extLst>
              <a:ext uri="{FF2B5EF4-FFF2-40B4-BE49-F238E27FC236}">
                <a16:creationId xmlns:a16="http://schemas.microsoft.com/office/drawing/2014/main" id="{6402B61F-29CD-9C87-11DA-3AD74EE23711}"/>
              </a:ext>
            </a:extLst>
          </p:cNvPr>
          <p:cNvSpPr>
            <a:spLocks noGrp="1"/>
          </p:cNvSpPr>
          <p:nvPr>
            <p:ph idx="1"/>
          </p:nvPr>
        </p:nvSpPr>
        <p:spPr/>
        <p:txBody>
          <a:bodyPr/>
          <a:lstStyle/>
          <a:p>
            <a:pPr>
              <a:buFont typeface="Wingdings" panose="05000000000000000000" pitchFamily="2" charset="2"/>
              <a:buChar char="q"/>
            </a:pPr>
            <a:r>
              <a:rPr lang="en-US" dirty="0"/>
              <a:t>10 plenary meetings, half involving Census Bureau presentations</a:t>
            </a:r>
          </a:p>
          <a:p>
            <a:pPr>
              <a:buFont typeface="Wingdings" panose="05000000000000000000" pitchFamily="2" charset="2"/>
              <a:buChar char="q"/>
            </a:pPr>
            <a:r>
              <a:rPr lang="en-US" dirty="0"/>
              <a:t>Dedicated data analysis subgroup was defining characteristic of this panel</a:t>
            </a:r>
          </a:p>
          <a:p>
            <a:pPr lvl="1">
              <a:buFont typeface="Wingdings" panose="05000000000000000000" pitchFamily="2" charset="2"/>
              <a:buChar char="§"/>
            </a:pPr>
            <a:r>
              <a:rPr lang="en-US" dirty="0"/>
              <a:t>Sworn/cleared to work behind Census Bureau IT firewall</a:t>
            </a:r>
          </a:p>
          <a:p>
            <a:pPr lvl="1">
              <a:buFont typeface="Wingdings" panose="05000000000000000000" pitchFamily="2" charset="2"/>
              <a:buChar char="§"/>
            </a:pPr>
            <a:r>
              <a:rPr lang="en-US" dirty="0"/>
              <a:t>Met twice a week (and, for several months, a third, biweekly session with Census Bureau staff)</a:t>
            </a:r>
          </a:p>
          <a:p>
            <a:pPr lvl="1">
              <a:buFont typeface="Wingdings" panose="05000000000000000000" pitchFamily="2" charset="2"/>
              <a:buChar char="§"/>
            </a:pPr>
            <a:r>
              <a:rPr lang="en-US" dirty="0"/>
              <a:t>All panel members sworn/cleared at level to facilitate discussions/deliberations via Census VDI</a:t>
            </a:r>
          </a:p>
          <a:p>
            <a:pPr>
              <a:buFont typeface="Wingdings" panose="05000000000000000000" pitchFamily="2" charset="2"/>
              <a:buChar char="q"/>
            </a:pPr>
            <a:r>
              <a:rPr lang="en-US" i="1" dirty="0"/>
              <a:t>Only </a:t>
            </a:r>
            <a:r>
              <a:rPr lang="en-US" dirty="0"/>
              <a:t>figures/tables cleared by Census Disclosure Review Board (and subject to rounding or noise infusion) were ported from behind firewall</a:t>
            </a:r>
            <a:endParaRPr lang="en-US" i="1" dirty="0"/>
          </a:p>
        </p:txBody>
      </p:sp>
      <p:sp>
        <p:nvSpPr>
          <p:cNvPr id="4" name="Slide Number Placeholder 3">
            <a:extLst>
              <a:ext uri="{FF2B5EF4-FFF2-40B4-BE49-F238E27FC236}">
                <a16:creationId xmlns:a16="http://schemas.microsoft.com/office/drawing/2014/main" id="{053615E8-4055-6123-6FBD-2FEBCFA23436}"/>
              </a:ext>
            </a:extLst>
          </p:cNvPr>
          <p:cNvSpPr>
            <a:spLocks noGrp="1"/>
          </p:cNvSpPr>
          <p:nvPr>
            <p:ph type="sldNum" sz="quarter" idx="12"/>
          </p:nvPr>
        </p:nvSpPr>
        <p:spPr/>
        <p:txBody>
          <a:bodyPr/>
          <a:lstStyle/>
          <a:p>
            <a:fld id="{7D719527-7B7D-4A2D-ABD1-359B6741A748}" type="slidenum">
              <a:rPr lang="en-US" smtClean="0"/>
              <a:t>4</a:t>
            </a:fld>
            <a:endParaRPr lang="en-US"/>
          </a:p>
        </p:txBody>
      </p:sp>
    </p:spTree>
    <p:extLst>
      <p:ext uri="{BB962C8B-B14F-4D97-AF65-F5344CB8AC3E}">
        <p14:creationId xmlns:p14="http://schemas.microsoft.com/office/powerpoint/2010/main" val="365952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CD8326-D920-4949-919D-EB72EAEF9A4F}"/>
              </a:ext>
            </a:extLst>
          </p:cNvPr>
          <p:cNvSpPr>
            <a:spLocks noGrp="1"/>
          </p:cNvSpPr>
          <p:nvPr>
            <p:ph type="title"/>
          </p:nvPr>
        </p:nvSpPr>
        <p:spPr/>
        <p:txBody>
          <a:bodyPr/>
          <a:lstStyle/>
          <a:p>
            <a:r>
              <a:rPr lang="en-US" dirty="0"/>
              <a:t>Disclosure Review Board</a:t>
            </a:r>
            <a:br>
              <a:rPr lang="en-US" dirty="0"/>
            </a:br>
            <a:r>
              <a:rPr lang="en-US" dirty="0"/>
              <a:t>Approval Numbers</a:t>
            </a:r>
          </a:p>
        </p:txBody>
      </p:sp>
      <p:sp>
        <p:nvSpPr>
          <p:cNvPr id="5" name="Content Placeholder 4">
            <a:extLst>
              <a:ext uri="{FF2B5EF4-FFF2-40B4-BE49-F238E27FC236}">
                <a16:creationId xmlns:a16="http://schemas.microsoft.com/office/drawing/2014/main" id="{AE850DF3-F8C5-41A2-8EEA-8C0A632E8315}"/>
              </a:ext>
            </a:extLst>
          </p:cNvPr>
          <p:cNvSpPr>
            <a:spLocks noGrp="1"/>
          </p:cNvSpPr>
          <p:nvPr>
            <p:ph idx="1"/>
          </p:nvPr>
        </p:nvSpPr>
        <p:spPr>
          <a:xfrm>
            <a:off x="497205" y="1545227"/>
            <a:ext cx="3607288" cy="2913827"/>
          </a:xfrm>
        </p:spPr>
        <p:txBody>
          <a:bodyPr/>
          <a:lstStyle/>
          <a:p>
            <a:r>
              <a:rPr lang="en-US" sz="1100" dirty="0"/>
              <a:t>The Census Bureau’s Disclosure Review Board and Disclosure Avoidance Officers have reviewed the information products used to produce several figures and tables in this report for unauthorized disclosure of confidential information and have approved the disclosure avoidance practices applied to these releases.</a:t>
            </a:r>
          </a:p>
          <a:p>
            <a:endParaRPr lang="en-US" sz="1100" dirty="0"/>
          </a:p>
          <a:p>
            <a:r>
              <a:rPr lang="en-US" sz="1100" dirty="0"/>
              <a:t>By mutual agreement, Disclosure Review Board clearance was sought and obtained only for the generation of specific figures and tables published in this report, and not for the issuance of the underlying data files as standalone products or as addenda to this report.</a:t>
            </a:r>
          </a:p>
        </p:txBody>
      </p:sp>
      <p:sp>
        <p:nvSpPr>
          <p:cNvPr id="2" name="Slide Number Placeholder 1">
            <a:extLst>
              <a:ext uri="{FF2B5EF4-FFF2-40B4-BE49-F238E27FC236}">
                <a16:creationId xmlns:a16="http://schemas.microsoft.com/office/drawing/2014/main" id="{F0D10A1C-F276-4EAC-A13B-AF22CF238391}"/>
              </a:ext>
            </a:extLst>
          </p:cNvPr>
          <p:cNvSpPr>
            <a:spLocks noGrp="1"/>
          </p:cNvSpPr>
          <p:nvPr>
            <p:ph type="sldNum" sz="quarter" idx="12"/>
          </p:nvPr>
        </p:nvSpPr>
        <p:spPr/>
        <p:txBody>
          <a:bodyPr/>
          <a:lstStyle/>
          <a:p>
            <a:fld id="{7D719527-7B7D-4A2D-ABD1-359B6741A748}" type="slidenum">
              <a:rPr lang="en-US" smtClean="0"/>
              <a:pPr/>
              <a:t>5</a:t>
            </a:fld>
            <a:endParaRPr lang="en-US"/>
          </a:p>
        </p:txBody>
      </p:sp>
      <p:sp>
        <p:nvSpPr>
          <p:cNvPr id="14" name="Content Placeholder 13">
            <a:extLst>
              <a:ext uri="{FF2B5EF4-FFF2-40B4-BE49-F238E27FC236}">
                <a16:creationId xmlns:a16="http://schemas.microsoft.com/office/drawing/2014/main" id="{40E87485-2FC0-46F9-95EB-38DF9D281966}"/>
              </a:ext>
            </a:extLst>
          </p:cNvPr>
          <p:cNvSpPr>
            <a:spLocks noGrp="1"/>
          </p:cNvSpPr>
          <p:nvPr>
            <p:ph idx="13"/>
          </p:nvPr>
        </p:nvSpPr>
        <p:spPr/>
        <p:txBody>
          <a:bodyPr/>
          <a:lstStyle/>
          <a:p>
            <a:pPr lvl="1">
              <a:buFont typeface="Wingdings" panose="05000000000000000000" pitchFamily="2" charset="2"/>
              <a:buChar char="§"/>
            </a:pPr>
            <a:r>
              <a:rPr lang="en-US" dirty="0"/>
              <a:t>CBDRB-FY23-0171 (Nonresponse </a:t>
            </a:r>
            <a:r>
              <a:rPr lang="en-US" dirty="0" err="1"/>
              <a:t>Followup</a:t>
            </a:r>
            <a:r>
              <a:rPr lang="en-US" dirty="0"/>
              <a:t> [NRFU] resolutions by phase, figures)</a:t>
            </a:r>
          </a:p>
          <a:p>
            <a:pPr lvl="1">
              <a:buFont typeface="Wingdings" panose="05000000000000000000" pitchFamily="2" charset="2"/>
              <a:buChar char="§"/>
            </a:pPr>
            <a:r>
              <a:rPr lang="en-US" dirty="0"/>
              <a:t>CBDRB-FY23-0179 (race/ethnicity analysis)</a:t>
            </a:r>
          </a:p>
          <a:p>
            <a:pPr lvl="1">
              <a:buFont typeface="Wingdings" panose="05000000000000000000" pitchFamily="2" charset="2"/>
              <a:buChar char="§"/>
            </a:pPr>
            <a:r>
              <a:rPr lang="en-US" dirty="0"/>
              <a:t>CBDRB-FY23-0180 (age heaping analysis)</a:t>
            </a:r>
          </a:p>
          <a:p>
            <a:pPr lvl="1">
              <a:buFont typeface="Wingdings" panose="05000000000000000000" pitchFamily="2" charset="2"/>
              <a:buChar char="§"/>
            </a:pPr>
            <a:r>
              <a:rPr lang="en-US" dirty="0"/>
              <a:t>CBDRB-FY23-0197 (Master Address File [MAF] development, figures)</a:t>
            </a:r>
          </a:p>
          <a:p>
            <a:pPr lvl="1">
              <a:buFont typeface="Wingdings" panose="05000000000000000000" pitchFamily="2" charset="2"/>
              <a:buChar char="§"/>
            </a:pPr>
            <a:r>
              <a:rPr lang="en-US" dirty="0"/>
              <a:t>CBDRB-FY23-0206 (correlation coefficients)</a:t>
            </a:r>
          </a:p>
          <a:p>
            <a:pPr lvl="1">
              <a:buFont typeface="Wingdings" panose="05000000000000000000" pitchFamily="2" charset="2"/>
              <a:buChar char="§"/>
            </a:pPr>
            <a:r>
              <a:rPr lang="en-US" dirty="0"/>
              <a:t>CBDRB-FY23-0214 (NRFU resolutions by phase, tables)</a:t>
            </a:r>
          </a:p>
          <a:p>
            <a:pPr lvl="1">
              <a:buFont typeface="Wingdings" panose="05000000000000000000" pitchFamily="2" charset="2"/>
              <a:buChar char="§"/>
            </a:pPr>
            <a:r>
              <a:rPr lang="en-US" dirty="0"/>
              <a:t>CBDRB-FY23-0215 (MAF development, tables)</a:t>
            </a:r>
          </a:p>
          <a:p>
            <a:pPr lvl="1">
              <a:buFont typeface="Wingdings" panose="05000000000000000000" pitchFamily="2" charset="2"/>
              <a:buChar char="§"/>
            </a:pPr>
            <a:r>
              <a:rPr lang="en-US" dirty="0"/>
              <a:t>CBDRB-FY23-0221 (Group Quarters data quality)</a:t>
            </a:r>
          </a:p>
          <a:p>
            <a:pPr lvl="1">
              <a:buFont typeface="Wingdings" panose="05000000000000000000" pitchFamily="2" charset="2"/>
              <a:buChar char="§"/>
            </a:pPr>
            <a:r>
              <a:rPr lang="en-US" dirty="0"/>
              <a:t>CBDRB-FY23-0224 (NRFU and Self-Response return rate analysis by </a:t>
            </a:r>
            <a:r>
              <a:rPr lang="en-US" dirty="0" err="1"/>
              <a:t>ventiles</a:t>
            </a:r>
            <a:r>
              <a:rPr lang="en-US" dirty="0"/>
              <a:t> of American Community Survey variables)</a:t>
            </a:r>
          </a:p>
          <a:p>
            <a:pPr lvl="1"/>
            <a:endParaRPr lang="en-US" dirty="0"/>
          </a:p>
          <a:p>
            <a:pPr lvl="1"/>
            <a:endParaRPr lang="en-US" dirty="0"/>
          </a:p>
        </p:txBody>
      </p:sp>
    </p:spTree>
    <p:extLst>
      <p:ext uri="{BB962C8B-B14F-4D97-AF65-F5344CB8AC3E}">
        <p14:creationId xmlns:p14="http://schemas.microsoft.com/office/powerpoint/2010/main" val="420205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BD532C6-7752-480C-BF76-BAEBCFB9E751}"/>
              </a:ext>
            </a:extLst>
          </p:cNvPr>
          <p:cNvSpPr>
            <a:spLocks noGrp="1"/>
          </p:cNvSpPr>
          <p:nvPr>
            <p:ph type="title"/>
          </p:nvPr>
        </p:nvSpPr>
        <p:spPr/>
        <p:txBody>
          <a:bodyPr/>
          <a:lstStyle/>
          <a:p>
            <a:r>
              <a:rPr lang="en-US" dirty="0"/>
              <a:t>Main Messages: </a:t>
            </a:r>
            <a:br>
              <a:rPr lang="en-US" dirty="0"/>
            </a:br>
            <a:r>
              <a:rPr lang="en-US" dirty="0"/>
              <a:t>Key Conclusions About 2020</a:t>
            </a:r>
          </a:p>
        </p:txBody>
      </p:sp>
      <p:sp>
        <p:nvSpPr>
          <p:cNvPr id="2" name="Slide Number Placeholder 1">
            <a:extLst>
              <a:ext uri="{FF2B5EF4-FFF2-40B4-BE49-F238E27FC236}">
                <a16:creationId xmlns:a16="http://schemas.microsoft.com/office/drawing/2014/main" id="{758DF267-C95B-4A98-8C92-AC74302E4450}"/>
              </a:ext>
            </a:extLst>
          </p:cNvPr>
          <p:cNvSpPr>
            <a:spLocks noGrp="1"/>
          </p:cNvSpPr>
          <p:nvPr>
            <p:ph type="sldNum" sz="quarter" idx="12"/>
          </p:nvPr>
        </p:nvSpPr>
        <p:spPr/>
        <p:txBody>
          <a:bodyPr/>
          <a:lstStyle/>
          <a:p>
            <a:fld id="{7D719527-7B7D-4A2D-ABD1-359B6741A748}" type="slidenum">
              <a:rPr lang="en-US" smtClean="0"/>
              <a:pPr/>
              <a:t>6</a:t>
            </a:fld>
            <a:endParaRPr lang="en-US"/>
          </a:p>
        </p:txBody>
      </p:sp>
      <p:sp>
        <p:nvSpPr>
          <p:cNvPr id="19" name="Text Placeholder 18">
            <a:extLst>
              <a:ext uri="{FF2B5EF4-FFF2-40B4-BE49-F238E27FC236}">
                <a16:creationId xmlns:a16="http://schemas.microsoft.com/office/drawing/2014/main" id="{903BC44C-2C00-4F01-B60B-22B76B097E87}"/>
              </a:ext>
            </a:extLst>
          </p:cNvPr>
          <p:cNvSpPr>
            <a:spLocks noGrp="1"/>
          </p:cNvSpPr>
          <p:nvPr>
            <p:ph type="body" sz="quarter" idx="14"/>
          </p:nvPr>
        </p:nvSpPr>
        <p:spPr/>
        <p:txBody>
          <a:bodyPr/>
          <a:lstStyle/>
          <a:p>
            <a:r>
              <a:rPr lang="en-US" dirty="0"/>
              <a:t>SEPTEMBER 2023 BRIEFING</a:t>
            </a:r>
          </a:p>
        </p:txBody>
      </p:sp>
      <p:pic>
        <p:nvPicPr>
          <p:cNvPr id="12" name="Picture Placeholder 15" descr="A picture containing building, ceiling&#10;&#10;Description automatically generated">
            <a:extLst>
              <a:ext uri="{FF2B5EF4-FFF2-40B4-BE49-F238E27FC236}">
                <a16:creationId xmlns:a16="http://schemas.microsoft.com/office/drawing/2014/main" id="{8BE99685-08F0-4110-8670-87535749246E}"/>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4373563" y="1404938"/>
            <a:ext cx="3087687" cy="3738562"/>
          </a:xfrm>
          <a:prstGeom prst="rect">
            <a:avLst/>
          </a:prstGeom>
        </p:spPr>
      </p:pic>
    </p:spTree>
    <p:extLst>
      <p:ext uri="{BB962C8B-B14F-4D97-AF65-F5344CB8AC3E}">
        <p14:creationId xmlns:p14="http://schemas.microsoft.com/office/powerpoint/2010/main" val="420345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93FBE-7EC2-48B2-833B-A6CBED2DF047}"/>
              </a:ext>
            </a:extLst>
          </p:cNvPr>
          <p:cNvSpPr>
            <a:spLocks noGrp="1"/>
          </p:cNvSpPr>
          <p:nvPr>
            <p:ph type="title"/>
          </p:nvPr>
        </p:nvSpPr>
        <p:spPr>
          <a:xfrm>
            <a:off x="497205" y="327660"/>
            <a:ext cx="7749810" cy="644007"/>
          </a:xfrm>
        </p:spPr>
        <p:txBody>
          <a:bodyPr/>
          <a:lstStyle/>
          <a:p>
            <a:r>
              <a:rPr lang="en-US" dirty="0"/>
              <a:t>Signature achievement of the 2020 Census was its very completion under exceptionally difficult circumstances</a:t>
            </a:r>
            <a:br>
              <a:rPr lang="en-US" dirty="0"/>
            </a:br>
            <a:endParaRPr lang="en-US" dirty="0"/>
          </a:p>
        </p:txBody>
      </p:sp>
      <p:sp>
        <p:nvSpPr>
          <p:cNvPr id="3" name="Slide Number Placeholder 2">
            <a:extLst>
              <a:ext uri="{FF2B5EF4-FFF2-40B4-BE49-F238E27FC236}">
                <a16:creationId xmlns:a16="http://schemas.microsoft.com/office/drawing/2014/main" id="{84CAC8CF-0EA6-4049-91D7-CD8782AE8D7E}"/>
              </a:ext>
            </a:extLst>
          </p:cNvPr>
          <p:cNvSpPr>
            <a:spLocks noGrp="1"/>
          </p:cNvSpPr>
          <p:nvPr>
            <p:ph type="sldNum" sz="quarter" idx="12"/>
          </p:nvPr>
        </p:nvSpPr>
        <p:spPr/>
        <p:txBody>
          <a:bodyPr/>
          <a:lstStyle/>
          <a:p>
            <a:fld id="{7D719527-7B7D-4A2D-ABD1-359B6741A748}" type="slidenum">
              <a:rPr lang="en-US" smtClean="0"/>
              <a:pPr/>
              <a:t>7</a:t>
            </a:fld>
            <a:endParaRPr lang="en-US"/>
          </a:p>
        </p:txBody>
      </p:sp>
      <p:sp>
        <p:nvSpPr>
          <p:cNvPr id="11" name="TextBox 10">
            <a:extLst>
              <a:ext uri="{FF2B5EF4-FFF2-40B4-BE49-F238E27FC236}">
                <a16:creationId xmlns:a16="http://schemas.microsoft.com/office/drawing/2014/main" id="{3210CDFE-F4C2-49DA-9BBD-0891FE42F678}"/>
              </a:ext>
            </a:extLst>
          </p:cNvPr>
          <p:cNvSpPr txBox="1"/>
          <p:nvPr/>
        </p:nvSpPr>
        <p:spPr>
          <a:xfrm>
            <a:off x="495299" y="1159443"/>
            <a:ext cx="7751717" cy="492443"/>
          </a:xfrm>
          <a:prstGeom prst="rect">
            <a:avLst/>
          </a:prstGeom>
          <a:noFill/>
        </p:spPr>
        <p:txBody>
          <a:bodyPr wrap="square" lIns="0" tIns="0" rIns="0" bIns="0" rtlCol="0">
            <a:spAutoFit/>
          </a:bodyPr>
          <a:lstStyle/>
          <a:p>
            <a:r>
              <a:rPr lang="en-US" sz="1600" dirty="0">
                <a:latin typeface="+mj-lt"/>
              </a:rPr>
              <a:t>Census Bureau’s focus on key innovation areas created the capability to react as well as could be expected to unprecedented difficulties</a:t>
            </a:r>
          </a:p>
        </p:txBody>
      </p:sp>
      <p:sp>
        <p:nvSpPr>
          <p:cNvPr id="7" name="Content Placeholder 4">
            <a:extLst>
              <a:ext uri="{FF2B5EF4-FFF2-40B4-BE49-F238E27FC236}">
                <a16:creationId xmlns:a16="http://schemas.microsoft.com/office/drawing/2014/main" id="{E45D875D-0582-AFC3-CC32-240B927197BE}"/>
              </a:ext>
            </a:extLst>
          </p:cNvPr>
          <p:cNvSpPr txBox="1">
            <a:spLocks/>
          </p:cNvSpPr>
          <p:nvPr/>
        </p:nvSpPr>
        <p:spPr>
          <a:xfrm>
            <a:off x="495788" y="1789289"/>
            <a:ext cx="7751227" cy="2901896"/>
          </a:xfrm>
          <a:prstGeom prst="rect">
            <a:avLst/>
          </a:prstGeom>
        </p:spPr>
        <p:txBody>
          <a:bodyPr vert="horz" lIns="0" tIns="0" rIns="0" bIns="0" rtlCol="0">
            <a:noAutofit/>
          </a:bodyPr>
          <a:lst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q"/>
            </a:pPr>
            <a:r>
              <a:rPr lang="en-US" dirty="0"/>
              <a:t>Four innovation areas driving 2020 Census planning worked very well</a:t>
            </a:r>
          </a:p>
          <a:p>
            <a:pPr lvl="1">
              <a:buFont typeface="Wingdings" panose="05000000000000000000" pitchFamily="2" charset="2"/>
              <a:buChar char="§"/>
            </a:pPr>
            <a:r>
              <a:rPr lang="en-US" dirty="0"/>
              <a:t>Implement Internet Self-Response (and position it as modal response channel)</a:t>
            </a:r>
          </a:p>
          <a:p>
            <a:pPr lvl="1">
              <a:buFont typeface="Wingdings" panose="05000000000000000000" pitchFamily="2" charset="2"/>
              <a:buChar char="§"/>
            </a:pPr>
            <a:r>
              <a:rPr lang="en-US" dirty="0"/>
              <a:t>Shift </a:t>
            </a:r>
            <a:r>
              <a:rPr lang="en-US" dirty="0" err="1"/>
              <a:t>precensus</a:t>
            </a:r>
            <a:r>
              <a:rPr lang="en-US" dirty="0"/>
              <a:t> Address Canvassing work from fieldwork to in-office review of imagery, other data</a:t>
            </a:r>
          </a:p>
          <a:p>
            <a:pPr lvl="1">
              <a:buFont typeface="Wingdings" panose="05000000000000000000" pitchFamily="2" charset="2"/>
              <a:buChar char="§"/>
            </a:pPr>
            <a:r>
              <a:rPr lang="en-US" dirty="0"/>
              <a:t>Reengineer field management and case handling systems</a:t>
            </a:r>
          </a:p>
          <a:p>
            <a:pPr lvl="1">
              <a:buFont typeface="Wingdings" panose="05000000000000000000" pitchFamily="2" charset="2"/>
              <a:buChar char="§"/>
            </a:pPr>
            <a:r>
              <a:rPr lang="en-US" dirty="0"/>
              <a:t>Permit use of administrative records to enumerate some nonresponding households, for which reliable records were available and at least one field visit was unsuccessful</a:t>
            </a:r>
          </a:p>
          <a:p>
            <a:pPr>
              <a:buFont typeface="Wingdings" panose="05000000000000000000" pitchFamily="2" charset="2"/>
              <a:buChar char="q"/>
            </a:pPr>
            <a:r>
              <a:rPr lang="en-US" dirty="0"/>
              <a:t>Other helpful design features for meeting 2020 challenges included:</a:t>
            </a:r>
          </a:p>
          <a:p>
            <a:pPr lvl="1">
              <a:buFont typeface="Wingdings" panose="05000000000000000000" pitchFamily="2" charset="2"/>
              <a:buChar char="§"/>
            </a:pPr>
            <a:r>
              <a:rPr lang="en-US" dirty="0"/>
              <a:t>Careful planning and necessary modification of mailing/contact strategy</a:t>
            </a:r>
          </a:p>
          <a:p>
            <a:pPr lvl="1">
              <a:buFont typeface="Wingdings" panose="05000000000000000000" pitchFamily="2" charset="2"/>
              <a:buChar char="§"/>
            </a:pPr>
            <a:r>
              <a:rPr lang="en-US" dirty="0"/>
              <a:t>Reinstating Update Leave rather than pure reliance on Update Enumerate (reduced contacts during COVID)</a:t>
            </a:r>
          </a:p>
          <a:p>
            <a:pPr lvl="1">
              <a:buFont typeface="Wingdings" panose="05000000000000000000" pitchFamily="2" charset="2"/>
              <a:buChar char="§"/>
            </a:pPr>
            <a:r>
              <a:rPr lang="en-US" dirty="0"/>
              <a:t>Attention to Master Address File coverage and updating in preceding decade</a:t>
            </a:r>
          </a:p>
          <a:p>
            <a:pPr lvl="1"/>
            <a:endParaRPr lang="en-US" dirty="0"/>
          </a:p>
        </p:txBody>
      </p:sp>
    </p:spTree>
    <p:extLst>
      <p:ext uri="{BB962C8B-B14F-4D97-AF65-F5344CB8AC3E}">
        <p14:creationId xmlns:p14="http://schemas.microsoft.com/office/powerpoint/2010/main" val="419804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93FBE-7EC2-48B2-833B-A6CBED2DF047}"/>
              </a:ext>
            </a:extLst>
          </p:cNvPr>
          <p:cNvSpPr>
            <a:spLocks noGrp="1"/>
          </p:cNvSpPr>
          <p:nvPr>
            <p:ph type="title"/>
          </p:nvPr>
        </p:nvSpPr>
        <p:spPr>
          <a:xfrm>
            <a:off x="497205" y="327660"/>
            <a:ext cx="7749810" cy="644007"/>
          </a:xfrm>
        </p:spPr>
        <p:txBody>
          <a:bodyPr/>
          <a:lstStyle/>
          <a:p>
            <a:r>
              <a:rPr lang="en-US" dirty="0"/>
              <a:t>No census is, or can be, perfect—and 2020 had its share of data quality issues—</a:t>
            </a:r>
            <a:r>
              <a:rPr lang="en-US" b="1" dirty="0"/>
              <a:t>Age Heaping</a:t>
            </a:r>
            <a:br>
              <a:rPr lang="en-US" dirty="0"/>
            </a:br>
            <a:endParaRPr lang="en-US" dirty="0"/>
          </a:p>
        </p:txBody>
      </p:sp>
      <p:sp>
        <p:nvSpPr>
          <p:cNvPr id="3" name="Slide Number Placeholder 2">
            <a:extLst>
              <a:ext uri="{FF2B5EF4-FFF2-40B4-BE49-F238E27FC236}">
                <a16:creationId xmlns:a16="http://schemas.microsoft.com/office/drawing/2014/main" id="{84CAC8CF-0EA6-4049-91D7-CD8782AE8D7E}"/>
              </a:ext>
            </a:extLst>
          </p:cNvPr>
          <p:cNvSpPr>
            <a:spLocks noGrp="1"/>
          </p:cNvSpPr>
          <p:nvPr>
            <p:ph type="sldNum" sz="quarter" idx="12"/>
          </p:nvPr>
        </p:nvSpPr>
        <p:spPr/>
        <p:txBody>
          <a:bodyPr/>
          <a:lstStyle/>
          <a:p>
            <a:fld id="{7D719527-7B7D-4A2D-ABD1-359B6741A748}" type="slidenum">
              <a:rPr lang="en-US" smtClean="0"/>
              <a:pPr/>
              <a:t>8</a:t>
            </a:fld>
            <a:endParaRPr lang="en-US"/>
          </a:p>
        </p:txBody>
      </p:sp>
      <p:sp>
        <p:nvSpPr>
          <p:cNvPr id="11" name="TextBox 10">
            <a:extLst>
              <a:ext uri="{FF2B5EF4-FFF2-40B4-BE49-F238E27FC236}">
                <a16:creationId xmlns:a16="http://schemas.microsoft.com/office/drawing/2014/main" id="{3210CDFE-F4C2-49DA-9BBD-0891FE42F678}"/>
              </a:ext>
            </a:extLst>
          </p:cNvPr>
          <p:cNvSpPr txBox="1"/>
          <p:nvPr/>
        </p:nvSpPr>
        <p:spPr>
          <a:xfrm>
            <a:off x="495299" y="1159443"/>
            <a:ext cx="7751717" cy="492443"/>
          </a:xfrm>
          <a:prstGeom prst="rect">
            <a:avLst/>
          </a:prstGeom>
          <a:noFill/>
        </p:spPr>
        <p:txBody>
          <a:bodyPr wrap="square" lIns="0" tIns="0" rIns="0" bIns="0" rtlCol="0">
            <a:spAutoFit/>
          </a:bodyPr>
          <a:lstStyle/>
          <a:p>
            <a:r>
              <a:rPr lang="en-US" sz="1600" dirty="0">
                <a:latin typeface="+mj-lt"/>
              </a:rPr>
              <a:t>Age heaping in 2020 much more severe than in 2010, and analyses suggest cause was degradation in quality of proxy response in Nonresponse Follow-up</a:t>
            </a:r>
          </a:p>
        </p:txBody>
      </p:sp>
      <p:graphicFrame>
        <p:nvGraphicFramePr>
          <p:cNvPr id="2" name="Chart 1">
            <a:extLst>
              <a:ext uri="{FF2B5EF4-FFF2-40B4-BE49-F238E27FC236}">
                <a16:creationId xmlns:a16="http://schemas.microsoft.com/office/drawing/2014/main" id="{52F0A0D5-5AC8-4C16-9289-53F6B0A69C53}"/>
              </a:ext>
            </a:extLst>
          </p:cNvPr>
          <p:cNvGraphicFramePr/>
          <p:nvPr>
            <p:extLst>
              <p:ext uri="{D42A27DB-BD31-4B8C-83A1-F6EECF244321}">
                <p14:modId xmlns:p14="http://schemas.microsoft.com/office/powerpoint/2010/main" val="2119238914"/>
              </p:ext>
            </p:extLst>
          </p:nvPr>
        </p:nvGraphicFramePr>
        <p:xfrm>
          <a:off x="3306674" y="1681609"/>
          <a:ext cx="5943600" cy="31197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C07B266-3C70-4774-BEE5-8616DC86227B}"/>
              </a:ext>
            </a:extLst>
          </p:cNvPr>
          <p:cNvGraphicFramePr/>
          <p:nvPr>
            <p:extLst>
              <p:ext uri="{D42A27DB-BD31-4B8C-83A1-F6EECF244321}">
                <p14:modId xmlns:p14="http://schemas.microsoft.com/office/powerpoint/2010/main" val="1974356481"/>
              </p:ext>
            </p:extLst>
          </p:nvPr>
        </p:nvGraphicFramePr>
        <p:xfrm>
          <a:off x="365801" y="2036312"/>
          <a:ext cx="3695940" cy="2400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8310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93FBE-7EC2-48B2-833B-A6CBED2DF047}"/>
              </a:ext>
            </a:extLst>
          </p:cNvPr>
          <p:cNvSpPr>
            <a:spLocks noGrp="1"/>
          </p:cNvSpPr>
          <p:nvPr>
            <p:ph type="title"/>
          </p:nvPr>
        </p:nvSpPr>
        <p:spPr>
          <a:xfrm>
            <a:off x="497205" y="327660"/>
            <a:ext cx="7749810" cy="644007"/>
          </a:xfrm>
        </p:spPr>
        <p:txBody>
          <a:bodyPr/>
          <a:lstStyle/>
          <a:p>
            <a:r>
              <a:rPr lang="en-US" dirty="0"/>
              <a:t>No census is, or can be, perfect—and 2020 had its share of data quality issues—</a:t>
            </a:r>
            <a:r>
              <a:rPr lang="en-US" b="1" dirty="0"/>
              <a:t>Group Quarters</a:t>
            </a:r>
            <a:br>
              <a:rPr lang="en-US" dirty="0"/>
            </a:br>
            <a:endParaRPr lang="en-US" dirty="0"/>
          </a:p>
        </p:txBody>
      </p:sp>
      <p:sp>
        <p:nvSpPr>
          <p:cNvPr id="3" name="Slide Number Placeholder 2">
            <a:extLst>
              <a:ext uri="{FF2B5EF4-FFF2-40B4-BE49-F238E27FC236}">
                <a16:creationId xmlns:a16="http://schemas.microsoft.com/office/drawing/2014/main" id="{84CAC8CF-0EA6-4049-91D7-CD8782AE8D7E}"/>
              </a:ext>
            </a:extLst>
          </p:cNvPr>
          <p:cNvSpPr>
            <a:spLocks noGrp="1"/>
          </p:cNvSpPr>
          <p:nvPr>
            <p:ph type="sldNum" sz="quarter" idx="12"/>
          </p:nvPr>
        </p:nvSpPr>
        <p:spPr/>
        <p:txBody>
          <a:bodyPr/>
          <a:lstStyle/>
          <a:p>
            <a:fld id="{7D719527-7B7D-4A2D-ABD1-359B6741A748}" type="slidenum">
              <a:rPr lang="en-US" smtClean="0"/>
              <a:pPr/>
              <a:t>9</a:t>
            </a:fld>
            <a:endParaRPr lang="en-US"/>
          </a:p>
        </p:txBody>
      </p:sp>
      <p:sp>
        <p:nvSpPr>
          <p:cNvPr id="11" name="TextBox 10">
            <a:extLst>
              <a:ext uri="{FF2B5EF4-FFF2-40B4-BE49-F238E27FC236}">
                <a16:creationId xmlns:a16="http://schemas.microsoft.com/office/drawing/2014/main" id="{3210CDFE-F4C2-49DA-9BBD-0891FE42F678}"/>
              </a:ext>
            </a:extLst>
          </p:cNvPr>
          <p:cNvSpPr txBox="1"/>
          <p:nvPr/>
        </p:nvSpPr>
        <p:spPr>
          <a:xfrm>
            <a:off x="495299" y="1159443"/>
            <a:ext cx="7751717" cy="492443"/>
          </a:xfrm>
          <a:prstGeom prst="rect">
            <a:avLst/>
          </a:prstGeom>
          <a:noFill/>
        </p:spPr>
        <p:txBody>
          <a:bodyPr wrap="square" lIns="0" tIns="0" rIns="0" bIns="0" rtlCol="0">
            <a:spAutoFit/>
          </a:bodyPr>
          <a:lstStyle/>
          <a:p>
            <a:r>
              <a:rPr lang="en-US" sz="1600" dirty="0">
                <a:latin typeface="+mj-lt"/>
              </a:rPr>
              <a:t>Group Quarters Enumeration is a challenge in any census, but difficulty made nearly insurmountable by 2020 Census circumstances</a:t>
            </a:r>
          </a:p>
        </p:txBody>
      </p:sp>
      <p:sp>
        <p:nvSpPr>
          <p:cNvPr id="7" name="Content Placeholder 4">
            <a:extLst>
              <a:ext uri="{FF2B5EF4-FFF2-40B4-BE49-F238E27FC236}">
                <a16:creationId xmlns:a16="http://schemas.microsoft.com/office/drawing/2014/main" id="{E45D875D-0582-AFC3-CC32-240B927197BE}"/>
              </a:ext>
            </a:extLst>
          </p:cNvPr>
          <p:cNvSpPr txBox="1">
            <a:spLocks/>
          </p:cNvSpPr>
          <p:nvPr/>
        </p:nvSpPr>
        <p:spPr>
          <a:xfrm>
            <a:off x="495299" y="1701808"/>
            <a:ext cx="3537592" cy="2798950"/>
          </a:xfrm>
          <a:prstGeom prst="rect">
            <a:avLst/>
          </a:prstGeom>
        </p:spPr>
        <p:txBody>
          <a:bodyPr vert="horz" lIns="0" tIns="0" rIns="0" bIns="0" rtlCol="0">
            <a:noAutofit/>
          </a:bodyPr>
          <a:lst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COVID-19-related effects, delays, and access restrictions hit GQs particularly hard</a:t>
            </a:r>
          </a:p>
          <a:p>
            <a:pPr lvl="1"/>
            <a:r>
              <a:rPr lang="en-US" dirty="0"/>
              <a:t>Upended college student count, both on-campus (GQ) and off-campus (cancelled Early NRFU)</a:t>
            </a:r>
          </a:p>
          <a:p>
            <a:pPr lvl="1"/>
            <a:r>
              <a:rPr lang="en-US" dirty="0"/>
              <a:t>Nursing, health care facilities more restricted</a:t>
            </a:r>
          </a:p>
          <a:p>
            <a:r>
              <a:rPr lang="en-US" dirty="0"/>
              <a:t>Good idea to convert GQs to eResponse, but problematic for college/university student count, re Family Educational Rights and Privacy Act (FERPA) restrict-ions on only providing “directory info”</a:t>
            </a:r>
          </a:p>
        </p:txBody>
      </p:sp>
      <p:graphicFrame>
        <p:nvGraphicFramePr>
          <p:cNvPr id="5" name="Chart 4">
            <a:extLst>
              <a:ext uri="{FF2B5EF4-FFF2-40B4-BE49-F238E27FC236}">
                <a16:creationId xmlns:a16="http://schemas.microsoft.com/office/drawing/2014/main" id="{C1B5CD65-182F-70FC-7E92-75464D3AFA71}"/>
              </a:ext>
            </a:extLst>
          </p:cNvPr>
          <p:cNvGraphicFramePr>
            <a:graphicFrameLocks/>
          </p:cNvGraphicFramePr>
          <p:nvPr>
            <p:extLst>
              <p:ext uri="{D42A27DB-BD31-4B8C-83A1-F6EECF244321}">
                <p14:modId xmlns:p14="http://schemas.microsoft.com/office/powerpoint/2010/main" val="236793108"/>
              </p:ext>
            </p:extLst>
          </p:nvPr>
        </p:nvGraphicFramePr>
        <p:xfrm>
          <a:off x="4168804" y="1757558"/>
          <a:ext cx="4373426"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5372096"/>
      </p:ext>
    </p:extLst>
  </p:cSld>
  <p:clrMapOvr>
    <a:masterClrMapping/>
  </p:clrMapOvr>
</p:sld>
</file>

<file path=ppt/theme/theme1.xml><?xml version="1.0" encoding="utf-8"?>
<a:theme xmlns:a="http://schemas.openxmlformats.org/drawingml/2006/main" name="Office Theme">
  <a:themeElements>
    <a:clrScheme name="National Academies Office Colors">
      <a:dk1>
        <a:srgbClr val="3B3B3C"/>
      </a:dk1>
      <a:lt1>
        <a:sysClr val="window" lastClr="FFFFFF"/>
      </a:lt1>
      <a:dk2>
        <a:srgbClr val="211747"/>
      </a:dk2>
      <a:lt2>
        <a:srgbClr val="F3F1EB"/>
      </a:lt2>
      <a:accent1>
        <a:srgbClr val="211747"/>
      </a:accent1>
      <a:accent2>
        <a:srgbClr val="4148C2"/>
      </a:accent2>
      <a:accent3>
        <a:srgbClr val="E269A0"/>
      </a:accent3>
      <a:accent4>
        <a:srgbClr val="FEDA6C"/>
      </a:accent4>
      <a:accent5>
        <a:srgbClr val="7ADBF0"/>
      </a:accent5>
      <a:accent6>
        <a:srgbClr val="DCF9E5"/>
      </a:accent6>
      <a:hlink>
        <a:srgbClr val="0563C1"/>
      </a:hlink>
      <a:folHlink>
        <a:srgbClr val="954F72"/>
      </a:folHlink>
    </a:clrScheme>
    <a:fontScheme name="National Academies Office Fonts">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E6197453-6242-9E41-9A22-1225A38DBA1C}" vid="{905323BC-6E37-A848-BA64-BBF8FE76A3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National Academies PPT</Template>
  <TotalTime>9498</TotalTime>
  <Words>2289</Words>
  <Application>Microsoft Office PowerPoint</Application>
  <PresentationFormat>On-screen Show (16:9)</PresentationFormat>
  <Paragraphs>164</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Georgia</vt:lpstr>
      <vt:lpstr>Times New Roman</vt:lpstr>
      <vt:lpstr>Wingdings</vt:lpstr>
      <vt:lpstr>Office Theme</vt:lpstr>
      <vt:lpstr>PowerPoint Presentation</vt:lpstr>
      <vt:lpstr>Statement of Task</vt:lpstr>
      <vt:lpstr>Panel to Evaluate the Quality of the 2020 Census</vt:lpstr>
      <vt:lpstr>How We Worked: Data Analysis Subgroup</vt:lpstr>
      <vt:lpstr>Disclosure Review Board Approval Numbers</vt:lpstr>
      <vt:lpstr>Main Messages:  Key Conclusions About 2020</vt:lpstr>
      <vt:lpstr>Signature achievement of the 2020 Census was its very completion under exceptionally difficult circumstances </vt:lpstr>
      <vt:lpstr>No census is, or can be, perfect—and 2020 had its share of data quality issues—Age Heaping </vt:lpstr>
      <vt:lpstr>No census is, or can be, perfect—and 2020 had its share of data quality issues—Group Quarters </vt:lpstr>
      <vt:lpstr>No census is, or can be, perfect—and 2020 had its share of data quality issues—Differential Net Undercount </vt:lpstr>
      <vt:lpstr>No census is, or can be, perfect—and 2020 had its share of data quality issues—Missing People </vt:lpstr>
      <vt:lpstr>Net Percent Undercoverage of Black people by age,  sex, and owner/renter status, 2020 and 2010 PES</vt:lpstr>
      <vt:lpstr>Net Percent Undercoverage of Hispanic people by age,  sex, and owner/renter status, 2020 and 2010 PES</vt:lpstr>
      <vt:lpstr>Item Imputation Rates by Response Mode, 2020 &amp; 2010</vt:lpstr>
      <vt:lpstr>Some Other Findings</vt:lpstr>
      <vt:lpstr>Conclusion 11.2: Disclosure Avoidance</vt:lpstr>
      <vt:lpstr>Corollaries on Disclosure Avoidance System (DAS) </vt:lpstr>
      <vt:lpstr>Main Messages: Recommendations  for 2030 and Beyond</vt:lpstr>
      <vt:lpstr>Priority Goals for 2030 Census Testing and Development (Recommendation 12.1)</vt:lpstr>
      <vt:lpstr>Implications/Suggestions for APDU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To Find Template Help</dc:title>
  <dc:subject/>
  <dc:creator>Stone, Katrina</dc:creator>
  <cp:keywords/>
  <dc:description/>
  <cp:lastModifiedBy>Connie Citro</cp:lastModifiedBy>
  <cp:revision>51</cp:revision>
  <cp:lastPrinted>2023-09-25T18:27:52Z</cp:lastPrinted>
  <dcterms:created xsi:type="dcterms:W3CDTF">2023-09-14T15:03:31Z</dcterms:created>
  <dcterms:modified xsi:type="dcterms:W3CDTF">2024-02-20T17:44:56Z</dcterms:modified>
  <cp:category/>
</cp:coreProperties>
</file>