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68" r:id="rId2"/>
    <p:sldId id="265" r:id="rId3"/>
    <p:sldId id="261" r:id="rId4"/>
    <p:sldId id="264" r:id="rId5"/>
    <p:sldId id="260" r:id="rId6"/>
    <p:sldId id="262" r:id="rId7"/>
    <p:sldId id="266" r:id="rId8"/>
    <p:sldId id="263" r:id="rId9"/>
    <p:sldId id="267"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61" d="100"/>
          <a:sy n="61" d="100"/>
        </p:scale>
        <p:origin x="53" y="74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541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b42918a5f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b42918a5f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5842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F0AFD-8DE6-8AC5-80A2-A26982A417CB}"/>
              </a:ext>
            </a:extLst>
          </p:cNvPr>
          <p:cNvSpPr>
            <a:spLocks noGrp="1"/>
          </p:cNvSpPr>
          <p:nvPr>
            <p:ph type="ctrTitle"/>
          </p:nvPr>
        </p:nvSpPr>
        <p:spPr/>
        <p:txBody>
          <a:bodyPr>
            <a:normAutofit fontScale="90000"/>
          </a:bodyPr>
          <a:lstStyle/>
          <a:p>
            <a:r>
              <a:rPr lang="en-US" dirty="0"/>
              <a:t>Mapping Recovery-to-Work Ecosystem Roles and Relationships</a:t>
            </a:r>
          </a:p>
        </p:txBody>
      </p:sp>
      <p:sp>
        <p:nvSpPr>
          <p:cNvPr id="5" name="Subtitle 4">
            <a:extLst>
              <a:ext uri="{FF2B5EF4-FFF2-40B4-BE49-F238E27FC236}">
                <a16:creationId xmlns:a16="http://schemas.microsoft.com/office/drawing/2014/main" id="{61CB8F8C-3A47-D9B5-C9AA-9F7D6E12DE3E}"/>
              </a:ext>
            </a:extLst>
          </p:cNvPr>
          <p:cNvSpPr>
            <a:spLocks noGrp="1"/>
          </p:cNvSpPr>
          <p:nvPr>
            <p:ph type="subTitle" idx="1"/>
          </p:nvPr>
        </p:nvSpPr>
        <p:spPr/>
        <p:txBody>
          <a:bodyPr/>
          <a:lstStyle/>
          <a:p>
            <a:r>
              <a:rPr lang="en-US" dirty="0"/>
              <a:t>Designing a flowchart for your region</a:t>
            </a:r>
          </a:p>
        </p:txBody>
      </p:sp>
    </p:spTree>
    <p:extLst>
      <p:ext uri="{BB962C8B-B14F-4D97-AF65-F5344CB8AC3E}">
        <p14:creationId xmlns:p14="http://schemas.microsoft.com/office/powerpoint/2010/main" val="11835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B2DA-F765-5F82-6099-7D3AC8CE6E5E}"/>
              </a:ext>
            </a:extLst>
          </p:cNvPr>
          <p:cNvSpPr>
            <a:spLocks noGrp="1"/>
          </p:cNvSpPr>
          <p:nvPr>
            <p:ph type="title"/>
          </p:nvPr>
        </p:nvSpPr>
        <p:spPr>
          <a:xfrm>
            <a:off x="311699" y="445025"/>
            <a:ext cx="8756673" cy="572700"/>
          </a:xfrm>
        </p:spPr>
        <p:txBody>
          <a:bodyPr>
            <a:normAutofit fontScale="90000"/>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4096B7CC-EA8D-A1CE-9ACD-4DBD1E4C7F1B}"/>
              </a:ext>
            </a:extLst>
          </p:cNvPr>
          <p:cNvSpPr>
            <a:spLocks noGrp="1"/>
          </p:cNvSpPr>
          <p:nvPr>
            <p:ph type="body" idx="1"/>
          </p:nvPr>
        </p:nvSpPr>
        <p:spPr>
          <a:xfrm>
            <a:off x="311700" y="1282075"/>
            <a:ext cx="8520600" cy="3416400"/>
          </a:xfrm>
        </p:spPr>
        <p:txBody>
          <a:bodyPr/>
          <a:lstStyle/>
          <a:p>
            <a:r>
              <a:rPr lang="en-US" dirty="0"/>
              <a:t>Goal of Mapping Roles and Relationships</a:t>
            </a:r>
          </a:p>
          <a:p>
            <a:pPr lvl="1"/>
            <a:r>
              <a:rPr lang="en-US" dirty="0"/>
              <a:t>Create a coordinated team of recovery to work champions ready to work together to support the employment of people in recovery by (1) connecting people in recovery to the services they need and (2) identifying and preparing businesses to hire. </a:t>
            </a:r>
          </a:p>
          <a:p>
            <a:pPr lvl="1"/>
            <a:r>
              <a:rPr lang="en-US" dirty="0"/>
              <a:t>Identify gaps in services, partners to include, and opportunities to strengthen or formalize relationships.</a:t>
            </a:r>
          </a:p>
          <a:p>
            <a:r>
              <a:rPr lang="en-US" dirty="0"/>
              <a:t>Regional Examples</a:t>
            </a:r>
          </a:p>
          <a:p>
            <a:pPr lvl="1"/>
            <a:r>
              <a:rPr lang="en-US" dirty="0"/>
              <a:t>Hub and Spoke</a:t>
            </a:r>
          </a:p>
          <a:p>
            <a:pPr lvl="1"/>
            <a:r>
              <a:rPr lang="en-US" dirty="0"/>
              <a:t>Sequential Intercept Model</a:t>
            </a:r>
          </a:p>
          <a:p>
            <a:pPr lvl="1"/>
            <a:r>
              <a:rPr lang="en-US" dirty="0"/>
              <a:t>Flowchart</a:t>
            </a:r>
          </a:p>
          <a:p>
            <a:r>
              <a:rPr lang="en-US" dirty="0"/>
              <a:t>Designing a Flowchart or Map for Your Region</a:t>
            </a:r>
          </a:p>
          <a:p>
            <a:pPr lvl="1"/>
            <a:endParaRPr lang="en-US" dirty="0"/>
          </a:p>
          <a:p>
            <a:pPr lvl="1"/>
            <a:endParaRPr lang="en-US" dirty="0"/>
          </a:p>
        </p:txBody>
      </p:sp>
    </p:spTree>
    <p:extLst>
      <p:ext uri="{BB962C8B-B14F-4D97-AF65-F5344CB8AC3E}">
        <p14:creationId xmlns:p14="http://schemas.microsoft.com/office/powerpoint/2010/main" val="184893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EBF9A-872E-1608-B9EB-33C84AC2270D}"/>
              </a:ext>
            </a:extLst>
          </p:cNvPr>
          <p:cNvPicPr>
            <a:picLocks noChangeAspect="1"/>
          </p:cNvPicPr>
          <p:nvPr/>
        </p:nvPicPr>
        <p:blipFill>
          <a:blip r:embed="rId2"/>
          <a:stretch>
            <a:fillRect/>
          </a:stretch>
        </p:blipFill>
        <p:spPr>
          <a:xfrm>
            <a:off x="1882867" y="0"/>
            <a:ext cx="5378266" cy="5143500"/>
          </a:xfrm>
          <a:prstGeom prst="rect">
            <a:avLst/>
          </a:prstGeom>
        </p:spPr>
      </p:pic>
    </p:spTree>
    <p:extLst>
      <p:ext uri="{BB962C8B-B14F-4D97-AF65-F5344CB8AC3E}">
        <p14:creationId xmlns:p14="http://schemas.microsoft.com/office/powerpoint/2010/main" val="130336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2A413-016B-C0AA-8F23-D7D802D619EB}"/>
              </a:ext>
            </a:extLst>
          </p:cNvPr>
          <p:cNvPicPr>
            <a:picLocks noChangeAspect="1"/>
          </p:cNvPicPr>
          <p:nvPr/>
        </p:nvPicPr>
        <p:blipFill>
          <a:blip r:embed="rId3"/>
          <a:stretch>
            <a:fillRect/>
          </a:stretch>
        </p:blipFill>
        <p:spPr>
          <a:xfrm>
            <a:off x="2907052" y="0"/>
            <a:ext cx="3329896" cy="5143500"/>
          </a:xfrm>
          <a:prstGeom prst="rect">
            <a:avLst/>
          </a:prstGeom>
        </p:spPr>
      </p:pic>
    </p:spTree>
    <p:extLst>
      <p:ext uri="{BB962C8B-B14F-4D97-AF65-F5344CB8AC3E}">
        <p14:creationId xmlns:p14="http://schemas.microsoft.com/office/powerpoint/2010/main" val="281024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0" y="0"/>
            <a:ext cx="9251801" cy="3583700"/>
          </a:xfrm>
          <a:prstGeom prst="rect">
            <a:avLst/>
          </a:prstGeom>
          <a:noFill/>
          <a:ln>
            <a:noFill/>
          </a:ln>
        </p:spPr>
      </p:pic>
      <p:pic>
        <p:nvPicPr>
          <p:cNvPr id="161" name="Google Shape;161;p29"/>
          <p:cNvPicPr preferRelativeResize="0"/>
          <p:nvPr/>
        </p:nvPicPr>
        <p:blipFill>
          <a:blip r:embed="rId4">
            <a:alphaModFix/>
          </a:blip>
          <a:stretch>
            <a:fillRect/>
          </a:stretch>
        </p:blipFill>
        <p:spPr>
          <a:xfrm>
            <a:off x="6892376" y="3996200"/>
            <a:ext cx="2251625" cy="1005500"/>
          </a:xfrm>
          <a:prstGeom prst="rect">
            <a:avLst/>
          </a:prstGeom>
          <a:noFill/>
          <a:ln>
            <a:noFill/>
          </a:ln>
        </p:spPr>
      </p:pic>
      <p:pic>
        <p:nvPicPr>
          <p:cNvPr id="162" name="Google Shape;162;p29"/>
          <p:cNvPicPr preferRelativeResize="0"/>
          <p:nvPr/>
        </p:nvPicPr>
        <p:blipFill>
          <a:blip r:embed="rId5">
            <a:alphaModFix/>
          </a:blip>
          <a:stretch>
            <a:fillRect/>
          </a:stretch>
        </p:blipFill>
        <p:spPr>
          <a:xfrm>
            <a:off x="5070696" y="4096025"/>
            <a:ext cx="1706154" cy="1005500"/>
          </a:xfrm>
          <a:prstGeom prst="rect">
            <a:avLst/>
          </a:prstGeom>
          <a:noFill/>
          <a:ln>
            <a:noFill/>
          </a:ln>
        </p:spPr>
      </p:pic>
      <p:pic>
        <p:nvPicPr>
          <p:cNvPr id="163" name="Google Shape;163;p29"/>
          <p:cNvPicPr preferRelativeResize="0"/>
          <p:nvPr/>
        </p:nvPicPr>
        <p:blipFill>
          <a:blip r:embed="rId6">
            <a:alphaModFix/>
          </a:blip>
          <a:stretch>
            <a:fillRect/>
          </a:stretch>
        </p:blipFill>
        <p:spPr>
          <a:xfrm>
            <a:off x="5771676" y="3196950"/>
            <a:ext cx="3256301" cy="799250"/>
          </a:xfrm>
          <a:prstGeom prst="rect">
            <a:avLst/>
          </a:prstGeom>
          <a:noFill/>
          <a:ln>
            <a:noFill/>
          </a:ln>
        </p:spPr>
      </p:pic>
      <p:pic>
        <p:nvPicPr>
          <p:cNvPr id="164" name="Google Shape;164;p29"/>
          <p:cNvPicPr preferRelativeResize="0"/>
          <p:nvPr/>
        </p:nvPicPr>
        <p:blipFill>
          <a:blip r:embed="rId7">
            <a:alphaModFix/>
          </a:blip>
          <a:stretch>
            <a:fillRect/>
          </a:stretch>
        </p:blipFill>
        <p:spPr>
          <a:xfrm>
            <a:off x="610433" y="4096026"/>
            <a:ext cx="1005516" cy="1005501"/>
          </a:xfrm>
          <a:prstGeom prst="rect">
            <a:avLst/>
          </a:prstGeom>
          <a:noFill/>
          <a:ln>
            <a:noFill/>
          </a:ln>
        </p:spPr>
      </p:pic>
      <p:pic>
        <p:nvPicPr>
          <p:cNvPr id="165" name="Google Shape;165;p29"/>
          <p:cNvPicPr preferRelativeResize="0"/>
          <p:nvPr/>
        </p:nvPicPr>
        <p:blipFill>
          <a:blip r:embed="rId8">
            <a:alphaModFix/>
          </a:blip>
          <a:stretch>
            <a:fillRect/>
          </a:stretch>
        </p:blipFill>
        <p:spPr>
          <a:xfrm>
            <a:off x="2095025" y="3996200"/>
            <a:ext cx="2021750" cy="2021750"/>
          </a:xfrm>
          <a:prstGeom prst="rect">
            <a:avLst/>
          </a:prstGeom>
          <a:noFill/>
          <a:ln>
            <a:noFill/>
          </a:ln>
        </p:spPr>
      </p:pic>
      <p:pic>
        <p:nvPicPr>
          <p:cNvPr id="166" name="Google Shape;166;p29"/>
          <p:cNvPicPr preferRelativeResize="0"/>
          <p:nvPr/>
        </p:nvPicPr>
        <p:blipFill>
          <a:blip r:embed="rId9">
            <a:alphaModFix/>
          </a:blip>
          <a:stretch>
            <a:fillRect/>
          </a:stretch>
        </p:blipFill>
        <p:spPr>
          <a:xfrm>
            <a:off x="2095018" y="3866775"/>
            <a:ext cx="1420477" cy="799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E782A-B948-6ACE-CC4D-6F10658A51E8}"/>
              </a:ext>
            </a:extLst>
          </p:cNvPr>
          <p:cNvPicPr>
            <a:picLocks noChangeAspect="1"/>
          </p:cNvPicPr>
          <p:nvPr/>
        </p:nvPicPr>
        <p:blipFill>
          <a:blip r:embed="rId3"/>
          <a:stretch>
            <a:fillRect/>
          </a:stretch>
        </p:blipFill>
        <p:spPr>
          <a:xfrm>
            <a:off x="2398051" y="0"/>
            <a:ext cx="4347897" cy="5143500"/>
          </a:xfrm>
          <a:prstGeom prst="rect">
            <a:avLst/>
          </a:prstGeom>
        </p:spPr>
      </p:pic>
    </p:spTree>
    <p:extLst>
      <p:ext uri="{BB962C8B-B14F-4D97-AF65-F5344CB8AC3E}">
        <p14:creationId xmlns:p14="http://schemas.microsoft.com/office/powerpoint/2010/main" val="390663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2214-5523-2EF2-66AE-6E4B89BD5B1D}"/>
              </a:ext>
            </a:extLst>
          </p:cNvPr>
          <p:cNvSpPr>
            <a:spLocks noGrp="1"/>
          </p:cNvSpPr>
          <p:nvPr>
            <p:ph type="title"/>
          </p:nvPr>
        </p:nvSpPr>
        <p:spPr/>
        <p:txBody>
          <a:bodyPr>
            <a:normAutofit fontScale="90000"/>
          </a:bodyPr>
          <a:lstStyle/>
          <a:p>
            <a:r>
              <a:rPr lang="en-US" dirty="0"/>
              <a:t>How Can a RTW Ecosystem Support Businesses?</a:t>
            </a:r>
          </a:p>
        </p:txBody>
      </p:sp>
      <p:sp>
        <p:nvSpPr>
          <p:cNvPr id="3" name="Text Placeholder 2">
            <a:extLst>
              <a:ext uri="{FF2B5EF4-FFF2-40B4-BE49-F238E27FC236}">
                <a16:creationId xmlns:a16="http://schemas.microsoft.com/office/drawing/2014/main" id="{140AC1A4-D57D-7B56-99AA-1306F0B53BAE}"/>
              </a:ext>
            </a:extLst>
          </p:cNvPr>
          <p:cNvSpPr>
            <a:spLocks noGrp="1"/>
          </p:cNvSpPr>
          <p:nvPr>
            <p:ph type="body" idx="1"/>
          </p:nvPr>
        </p:nvSpPr>
        <p:spPr/>
        <p:txBody>
          <a:bodyPr>
            <a:normAutofit fontScale="85000" lnSpcReduction="20000"/>
          </a:bodyPr>
          <a:lstStyle/>
          <a:p>
            <a:pPr marL="1054100" lvl="2" indent="0">
              <a:buNone/>
            </a:pPr>
            <a:endParaRPr lang="en-US" dirty="0"/>
          </a:p>
          <a:p>
            <a:pPr marL="1054100" lvl="2" indent="0">
              <a:buNone/>
            </a:pPr>
            <a:endParaRPr lang="en-US" dirty="0"/>
          </a:p>
          <a:p>
            <a:pPr marL="1054100" lvl="2" indent="0">
              <a:buNone/>
            </a:pPr>
            <a:r>
              <a:rPr lang="en-US" sz="2000" dirty="0"/>
              <a:t>In addition to the flowchart to support workers, regions can benefit from map of the support system that works with businesses in the region to simultaneously </a:t>
            </a:r>
            <a:r>
              <a:rPr lang="en-US" sz="2000" dirty="0">
                <a:solidFill>
                  <a:schemeClr val="accent1"/>
                </a:solidFill>
              </a:rPr>
              <a:t>identify recovery-friendly jobs </a:t>
            </a:r>
            <a:r>
              <a:rPr lang="en-US" sz="2000" dirty="0"/>
              <a:t>and </a:t>
            </a:r>
            <a:r>
              <a:rPr lang="en-US" sz="2000" dirty="0">
                <a:solidFill>
                  <a:schemeClr val="accent1"/>
                </a:solidFill>
              </a:rPr>
              <a:t>support businesses through the hiring process</a:t>
            </a:r>
            <a:r>
              <a:rPr lang="en-US" sz="2000" dirty="0"/>
              <a:t>. </a:t>
            </a:r>
          </a:p>
          <a:p>
            <a:pPr marL="1054100" lvl="2" indent="0">
              <a:buNone/>
            </a:pPr>
            <a:endParaRPr lang="en-US" sz="2000" dirty="0"/>
          </a:p>
          <a:p>
            <a:pPr marL="1054100" lvl="2" indent="0">
              <a:buNone/>
            </a:pPr>
            <a:r>
              <a:rPr lang="en-US" sz="2000" dirty="0">
                <a:solidFill>
                  <a:schemeClr val="accent1"/>
                </a:solidFill>
              </a:rPr>
              <a:t>It is unlikely that there is a captive audience of businesses </a:t>
            </a:r>
            <a:r>
              <a:rPr lang="en-US" sz="2000" dirty="0"/>
              <a:t>waiting to hire people receiving training and support coordinated by community partners. A recovery-to-work ecosystem requires a complementary team of champions to </a:t>
            </a:r>
            <a:r>
              <a:rPr lang="en-US" sz="2000" dirty="0">
                <a:solidFill>
                  <a:schemeClr val="accent1"/>
                </a:solidFill>
              </a:rPr>
              <a:t>identify and prepare businesses for hiring and supporting</a:t>
            </a:r>
            <a:r>
              <a:rPr lang="en-US" sz="2000" dirty="0"/>
              <a:t> people in recovery. This group can help to recruit businesses and assure them that potential hires will be well-supported and low-risk.</a:t>
            </a:r>
          </a:p>
        </p:txBody>
      </p:sp>
      <p:sp>
        <p:nvSpPr>
          <p:cNvPr id="4" name="Arrow: Right 3">
            <a:extLst>
              <a:ext uri="{FF2B5EF4-FFF2-40B4-BE49-F238E27FC236}">
                <a16:creationId xmlns:a16="http://schemas.microsoft.com/office/drawing/2014/main" id="{E3C1A239-39A5-B21B-49BF-448905D40F30}"/>
              </a:ext>
            </a:extLst>
          </p:cNvPr>
          <p:cNvSpPr/>
          <p:nvPr/>
        </p:nvSpPr>
        <p:spPr>
          <a:xfrm>
            <a:off x="311700" y="1434791"/>
            <a:ext cx="973873" cy="1211766"/>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89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DA31A-4A3B-9F13-A209-5B554B1A13E0}"/>
              </a:ext>
            </a:extLst>
          </p:cNvPr>
          <p:cNvSpPr>
            <a:spLocks noGrp="1"/>
          </p:cNvSpPr>
          <p:nvPr>
            <p:ph type="title"/>
          </p:nvPr>
        </p:nvSpPr>
        <p:spPr>
          <a:xfrm>
            <a:off x="311700" y="171841"/>
            <a:ext cx="8520600" cy="572700"/>
          </a:xfrm>
        </p:spPr>
        <p:txBody>
          <a:bodyPr>
            <a:normAutofit fontScale="90000"/>
          </a:bodyPr>
          <a:lstStyle/>
          <a:p>
            <a:r>
              <a:rPr lang="en-US" dirty="0"/>
              <a:t>Designing a RTW Ecosystem Flowchart or Map </a:t>
            </a:r>
            <a:br>
              <a:rPr lang="en-US" dirty="0"/>
            </a:br>
            <a:r>
              <a:rPr lang="en-US" dirty="0"/>
              <a:t>for Your Region</a:t>
            </a:r>
            <a:br>
              <a:rPr lang="en-US" dirty="0"/>
            </a:br>
            <a:endParaRPr lang="en-US" dirty="0"/>
          </a:p>
        </p:txBody>
      </p:sp>
      <p:sp>
        <p:nvSpPr>
          <p:cNvPr id="4" name="Text Placeholder 3">
            <a:extLst>
              <a:ext uri="{FF2B5EF4-FFF2-40B4-BE49-F238E27FC236}">
                <a16:creationId xmlns:a16="http://schemas.microsoft.com/office/drawing/2014/main" id="{904B49D0-9CB0-F8F5-9D52-C6CF6DBCF1BA}"/>
              </a:ext>
            </a:extLst>
          </p:cNvPr>
          <p:cNvSpPr>
            <a:spLocks noGrp="1"/>
          </p:cNvSpPr>
          <p:nvPr>
            <p:ph type="body" idx="1"/>
          </p:nvPr>
        </p:nvSpPr>
        <p:spPr>
          <a:xfrm>
            <a:off x="311700" y="1127452"/>
            <a:ext cx="8520600" cy="3844207"/>
          </a:xfrm>
        </p:spPr>
        <p:txBody>
          <a:bodyPr>
            <a:normAutofit fontScale="92500"/>
          </a:bodyPr>
          <a:lstStyle/>
          <a:p>
            <a:r>
              <a:rPr lang="en-US" dirty="0"/>
              <a:t>Map the “individual in recovery side” of the flowchart. Refer to previous examples for formatting ideas.</a:t>
            </a:r>
          </a:p>
          <a:p>
            <a:pPr lvl="1"/>
            <a:r>
              <a:rPr lang="en-US" b="1" dirty="0"/>
              <a:t>Intake</a:t>
            </a:r>
            <a:r>
              <a:rPr lang="en-US" dirty="0"/>
              <a:t>: </a:t>
            </a:r>
          </a:p>
          <a:p>
            <a:pPr lvl="2"/>
            <a:r>
              <a:rPr lang="en-US" dirty="0"/>
              <a:t>How are individuals in recovery identified? </a:t>
            </a:r>
          </a:p>
          <a:p>
            <a:pPr lvl="2"/>
            <a:r>
              <a:rPr lang="en-US" dirty="0"/>
              <a:t>What are all the sources of referrals? </a:t>
            </a:r>
          </a:p>
          <a:p>
            <a:pPr lvl="1"/>
            <a:r>
              <a:rPr lang="en-US" b="1" dirty="0"/>
              <a:t>Assessment</a:t>
            </a:r>
            <a:r>
              <a:rPr lang="en-US" dirty="0"/>
              <a:t>: </a:t>
            </a:r>
          </a:p>
          <a:p>
            <a:pPr lvl="2"/>
            <a:r>
              <a:rPr lang="en-US" dirty="0"/>
              <a:t>Who does an intake assessment to determine immediate needs? </a:t>
            </a:r>
          </a:p>
          <a:p>
            <a:pPr lvl="2"/>
            <a:r>
              <a:rPr lang="en-US" dirty="0"/>
              <a:t>Is there a standard intake assessment to identify and triage needs? </a:t>
            </a:r>
          </a:p>
          <a:p>
            <a:pPr lvl="2"/>
            <a:r>
              <a:rPr lang="en-US" dirty="0"/>
              <a:t>Is there a standard skills assessment?</a:t>
            </a:r>
          </a:p>
          <a:p>
            <a:pPr lvl="1"/>
            <a:r>
              <a:rPr lang="en-US" b="1" dirty="0"/>
              <a:t>Navigation</a:t>
            </a:r>
            <a:r>
              <a:rPr lang="en-US" dirty="0"/>
              <a:t>: </a:t>
            </a:r>
          </a:p>
          <a:p>
            <a:pPr lvl="2"/>
            <a:r>
              <a:rPr lang="en-US" dirty="0"/>
              <a:t>Who helps an individual navigate between steps and connect to the service providers that can support specific needs (workforce training, transportation, housing, childcare, </a:t>
            </a:r>
            <a:r>
              <a:rPr lang="en-US" dirty="0" err="1"/>
              <a:t>etc</a:t>
            </a:r>
            <a:r>
              <a:rPr lang="en-US" dirty="0"/>
              <a:t>)?</a:t>
            </a:r>
          </a:p>
          <a:p>
            <a:pPr lvl="1"/>
            <a:r>
              <a:rPr lang="en-US" b="1" dirty="0"/>
              <a:t>Formalization</a:t>
            </a:r>
            <a:r>
              <a:rPr lang="en-US" dirty="0"/>
              <a:t>: </a:t>
            </a:r>
          </a:p>
          <a:p>
            <a:pPr lvl="2"/>
            <a:r>
              <a:rPr lang="en-US" dirty="0"/>
              <a:t>Are there formal relationships (MOUs, data sharing agreements) in place? </a:t>
            </a:r>
          </a:p>
          <a:p>
            <a:pPr lvl="2"/>
            <a:r>
              <a:rPr lang="en-US" dirty="0"/>
              <a:t>Where are new partnerships needed?  </a:t>
            </a:r>
          </a:p>
          <a:p>
            <a:pPr lvl="1"/>
            <a:endParaRPr lang="en-US" dirty="0"/>
          </a:p>
        </p:txBody>
      </p:sp>
    </p:spTree>
    <p:extLst>
      <p:ext uri="{BB962C8B-B14F-4D97-AF65-F5344CB8AC3E}">
        <p14:creationId xmlns:p14="http://schemas.microsoft.com/office/powerpoint/2010/main" val="208124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DA31A-4A3B-9F13-A209-5B554B1A13E0}"/>
              </a:ext>
            </a:extLst>
          </p:cNvPr>
          <p:cNvSpPr>
            <a:spLocks noGrp="1"/>
          </p:cNvSpPr>
          <p:nvPr>
            <p:ph type="title"/>
          </p:nvPr>
        </p:nvSpPr>
        <p:spPr/>
        <p:txBody>
          <a:bodyPr>
            <a:normAutofit fontScale="90000"/>
          </a:bodyPr>
          <a:lstStyle/>
          <a:p>
            <a:r>
              <a:rPr lang="en-US" dirty="0"/>
              <a:t>Designing a RTW Ecosystem Flowchart or Map </a:t>
            </a:r>
            <a:br>
              <a:rPr lang="en-US" dirty="0"/>
            </a:br>
            <a:r>
              <a:rPr lang="en-US" dirty="0"/>
              <a:t>for Your Region</a:t>
            </a:r>
            <a:br>
              <a:rPr lang="en-US" dirty="0"/>
            </a:br>
            <a:endParaRPr lang="en-US" dirty="0"/>
          </a:p>
        </p:txBody>
      </p:sp>
      <p:sp>
        <p:nvSpPr>
          <p:cNvPr id="4" name="Text Placeholder 3">
            <a:extLst>
              <a:ext uri="{FF2B5EF4-FFF2-40B4-BE49-F238E27FC236}">
                <a16:creationId xmlns:a16="http://schemas.microsoft.com/office/drawing/2014/main" id="{904B49D0-9CB0-F8F5-9D52-C6CF6DBCF1BA}"/>
              </a:ext>
            </a:extLst>
          </p:cNvPr>
          <p:cNvSpPr>
            <a:spLocks noGrp="1"/>
          </p:cNvSpPr>
          <p:nvPr>
            <p:ph type="body" idx="1"/>
          </p:nvPr>
        </p:nvSpPr>
        <p:spPr>
          <a:xfrm>
            <a:off x="311700" y="1505404"/>
            <a:ext cx="8520600" cy="3844207"/>
          </a:xfrm>
        </p:spPr>
        <p:txBody>
          <a:bodyPr>
            <a:normAutofit/>
          </a:bodyPr>
          <a:lstStyle/>
          <a:p>
            <a:r>
              <a:rPr lang="en-US" dirty="0"/>
              <a:t>Map the “business side” of the flowchart.</a:t>
            </a:r>
          </a:p>
          <a:p>
            <a:pPr lvl="1"/>
            <a:r>
              <a:rPr lang="en-US" b="1" dirty="0"/>
              <a:t>Intake</a:t>
            </a:r>
            <a:r>
              <a:rPr lang="en-US" dirty="0"/>
              <a:t>:</a:t>
            </a:r>
          </a:p>
          <a:p>
            <a:pPr lvl="2"/>
            <a:r>
              <a:rPr lang="en-US" dirty="0"/>
              <a:t>How are recovery friendly businesses identified? </a:t>
            </a:r>
          </a:p>
          <a:p>
            <a:pPr lvl="2"/>
            <a:r>
              <a:rPr lang="en-US" dirty="0"/>
              <a:t>Which business-facing organizations will regularly recruit businesses to hire people in recovery through providing materials, hosting events, and conducting targeted outreach?</a:t>
            </a:r>
          </a:p>
          <a:p>
            <a:pPr lvl="1"/>
            <a:r>
              <a:rPr lang="en-US" b="1" dirty="0"/>
              <a:t>Navigation</a:t>
            </a:r>
            <a:r>
              <a:rPr lang="en-US" dirty="0"/>
              <a:t>: </a:t>
            </a:r>
          </a:p>
          <a:p>
            <a:pPr lvl="2"/>
            <a:r>
              <a:rPr lang="en-US" dirty="0"/>
              <a:t>Which organizations will help businesses develop the internal policies and procedures they need in place to be “recovery friendly”?</a:t>
            </a:r>
          </a:p>
          <a:p>
            <a:pPr lvl="1"/>
            <a:r>
              <a:rPr lang="en-US" b="1" dirty="0"/>
              <a:t>Formalization</a:t>
            </a:r>
            <a:r>
              <a:rPr lang="en-US" dirty="0"/>
              <a:t>:</a:t>
            </a:r>
          </a:p>
          <a:p>
            <a:pPr lvl="2"/>
            <a:r>
              <a:rPr lang="en-US" dirty="0"/>
              <a:t>What ongoing support is in place for businesses? </a:t>
            </a:r>
          </a:p>
          <a:p>
            <a:pPr lvl="2"/>
            <a:r>
              <a:rPr lang="en-US" dirty="0"/>
              <a:t>What other formal partnerships are needed?</a:t>
            </a:r>
          </a:p>
          <a:p>
            <a:pPr lvl="1"/>
            <a:endParaRPr lang="en-US" dirty="0"/>
          </a:p>
        </p:txBody>
      </p:sp>
    </p:spTree>
    <p:extLst>
      <p:ext uri="{BB962C8B-B14F-4D97-AF65-F5344CB8AC3E}">
        <p14:creationId xmlns:p14="http://schemas.microsoft.com/office/powerpoint/2010/main" val="9814604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440</Words>
  <Application>Microsoft Office PowerPoint</Application>
  <PresentationFormat>On-screen Show (16:9)</PresentationFormat>
  <Paragraphs>41</Paragraphs>
  <Slides>9</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Mapping Recovery-to-Work Ecosystem Roles and Relationships</vt:lpstr>
      <vt:lpstr>Agenda </vt:lpstr>
      <vt:lpstr>PowerPoint Presentation</vt:lpstr>
      <vt:lpstr>PowerPoint Presentation</vt:lpstr>
      <vt:lpstr>PowerPoint Presentation</vt:lpstr>
      <vt:lpstr>PowerPoint Presentation</vt:lpstr>
      <vt:lpstr>How Can a RTW Ecosystem Support Businesses?</vt:lpstr>
      <vt:lpstr>Designing a RTW Ecosystem Flowchart or Map  for Your Region </vt:lpstr>
      <vt:lpstr>Designing a RTW Ecosystem Flowchart or Map  for Your Region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Buff</dc:creator>
  <cp:lastModifiedBy>Erin Sparks</cp:lastModifiedBy>
  <cp:revision>9</cp:revision>
  <dcterms:modified xsi:type="dcterms:W3CDTF">2023-07-12T15:45:01Z</dcterms:modified>
</cp:coreProperties>
</file>