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Lst>
  <p:notesMasterIdLst>
    <p:notesMasterId r:id="rId39"/>
  </p:notesMasterIdLst>
  <p:sldIdLst>
    <p:sldId id="256" r:id="rId6"/>
    <p:sldId id="269" r:id="rId7"/>
    <p:sldId id="270" r:id="rId8"/>
    <p:sldId id="273" r:id="rId9"/>
    <p:sldId id="271" r:id="rId10"/>
    <p:sldId id="288" r:id="rId11"/>
    <p:sldId id="285" r:id="rId12"/>
    <p:sldId id="286" r:id="rId13"/>
    <p:sldId id="284" r:id="rId14"/>
    <p:sldId id="289" r:id="rId15"/>
    <p:sldId id="272" r:id="rId16"/>
    <p:sldId id="274" r:id="rId17"/>
    <p:sldId id="263" r:id="rId18"/>
    <p:sldId id="290" r:id="rId19"/>
    <p:sldId id="291" r:id="rId20"/>
    <p:sldId id="257" r:id="rId21"/>
    <p:sldId id="275" r:id="rId22"/>
    <p:sldId id="258" r:id="rId23"/>
    <p:sldId id="260" r:id="rId24"/>
    <p:sldId id="261" r:id="rId25"/>
    <p:sldId id="259" r:id="rId26"/>
    <p:sldId id="262" r:id="rId27"/>
    <p:sldId id="268" r:id="rId28"/>
    <p:sldId id="292" r:id="rId29"/>
    <p:sldId id="293" r:id="rId30"/>
    <p:sldId id="264" r:id="rId31"/>
    <p:sldId id="266" r:id="rId32"/>
    <p:sldId id="265" r:id="rId33"/>
    <p:sldId id="267" r:id="rId34"/>
    <p:sldId id="294" r:id="rId35"/>
    <p:sldId id="295" r:id="rId36"/>
    <p:sldId id="296" r:id="rId37"/>
    <p:sldId id="276" r:id="rId38"/>
  </p:sldIdLst>
  <p:sldSz cx="18288000" cy="10287000"/>
  <p:notesSz cx="10287000" cy="1828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1E23"/>
    <a:srgbClr val="071B3C"/>
    <a:srgbClr val="1962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5DAE95-8473-481E-AEF1-C4840B613370}" v="3" dt="2023-08-30T13:17:37.90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6023" autoAdjust="0"/>
  </p:normalViewPr>
  <p:slideViewPr>
    <p:cSldViewPr>
      <p:cViewPr varScale="1">
        <p:scale>
          <a:sx n="43" d="100"/>
          <a:sy n="43" d="100"/>
        </p:scale>
        <p:origin x="666" y="42"/>
      </p:cViewPr>
      <p:guideLst>
        <p:guide orient="horz" pos="2880"/>
        <p:guide pos="2160"/>
      </p:guideLst>
    </p:cSldViewPr>
  </p:slideViewPr>
  <p:notesTextViewPr>
    <p:cViewPr>
      <p:scale>
        <a:sx n="3" d="2"/>
        <a:sy n="3" d="2"/>
      </p:scale>
      <p:origin x="0" y="0"/>
    </p:cViewPr>
  </p:notesTextViewPr>
  <p:sorterViewPr>
    <p:cViewPr varScale="1">
      <p:scale>
        <a:sx n="100" d="100"/>
        <a:sy n="100" d="100"/>
      </p:scale>
      <p:origin x="0" y="-48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Hinzman" userId="68f5b653-9609-42d5-bad7-cbbb801d3ec8" providerId="ADAL" clId="{6DF4ABDA-0A38-4DAD-90C1-915E40D0EA82}"/>
    <pc:docChg chg="custSel addSld delSld modSld sldOrd">
      <pc:chgData name="Julia Hinzman" userId="68f5b653-9609-42d5-bad7-cbbb801d3ec8" providerId="ADAL" clId="{6DF4ABDA-0A38-4DAD-90C1-915E40D0EA82}" dt="2023-08-24T12:25:43.441" v="186" actId="1076"/>
      <pc:docMkLst>
        <pc:docMk/>
      </pc:docMkLst>
      <pc:sldChg chg="addSp delSp modSp mod">
        <pc:chgData name="Julia Hinzman" userId="68f5b653-9609-42d5-bad7-cbbb801d3ec8" providerId="ADAL" clId="{6DF4ABDA-0A38-4DAD-90C1-915E40D0EA82}" dt="2023-08-24T12:25:43.441" v="186" actId="1076"/>
        <pc:sldMkLst>
          <pc:docMk/>
          <pc:sldMk cId="0" sldId="256"/>
        </pc:sldMkLst>
        <pc:spChg chg="del mod">
          <ac:chgData name="Julia Hinzman" userId="68f5b653-9609-42d5-bad7-cbbb801d3ec8" providerId="ADAL" clId="{6DF4ABDA-0A38-4DAD-90C1-915E40D0EA82}" dt="2023-08-24T12:22:04.256" v="176" actId="478"/>
          <ac:spMkLst>
            <pc:docMk/>
            <pc:sldMk cId="0" sldId="256"/>
            <ac:spMk id="2" creationId="{00000000-0000-0000-0000-000000000000}"/>
          </ac:spMkLst>
        </pc:spChg>
        <pc:spChg chg="add mod">
          <ac:chgData name="Julia Hinzman" userId="68f5b653-9609-42d5-bad7-cbbb801d3ec8" providerId="ADAL" clId="{6DF4ABDA-0A38-4DAD-90C1-915E40D0EA82}" dt="2023-08-24T12:25:36.764" v="184" actId="14100"/>
          <ac:spMkLst>
            <pc:docMk/>
            <pc:sldMk cId="0" sldId="256"/>
            <ac:spMk id="5" creationId="{8B726F1E-6165-4085-BA87-D7430FA75F46}"/>
          </ac:spMkLst>
        </pc:spChg>
        <pc:picChg chg="add mod">
          <ac:chgData name="Julia Hinzman" userId="68f5b653-9609-42d5-bad7-cbbb801d3ec8" providerId="ADAL" clId="{6DF4ABDA-0A38-4DAD-90C1-915E40D0EA82}" dt="2023-08-24T12:25:43.441" v="186" actId="1076"/>
          <ac:picMkLst>
            <pc:docMk/>
            <pc:sldMk cId="0" sldId="256"/>
            <ac:picMk id="3" creationId="{120A68B8-90AB-41A9-ADF8-18B47649CF0E}"/>
          </ac:picMkLst>
        </pc:picChg>
      </pc:sldChg>
      <pc:sldChg chg="del">
        <pc:chgData name="Julia Hinzman" userId="68f5b653-9609-42d5-bad7-cbbb801d3ec8" providerId="ADAL" clId="{6DF4ABDA-0A38-4DAD-90C1-915E40D0EA82}" dt="2023-08-24T12:22:31.001" v="182" actId="2696"/>
        <pc:sldMkLst>
          <pc:docMk/>
          <pc:sldMk cId="0" sldId="257"/>
        </pc:sldMkLst>
      </pc:sldChg>
      <pc:sldChg chg="delSp modSp mod">
        <pc:chgData name="Julia Hinzman" userId="68f5b653-9609-42d5-bad7-cbbb801d3ec8" providerId="ADAL" clId="{6DF4ABDA-0A38-4DAD-90C1-915E40D0EA82}" dt="2023-08-23T16:27:29.637" v="3" actId="1076"/>
        <pc:sldMkLst>
          <pc:docMk/>
          <pc:sldMk cId="3959079500" sldId="269"/>
        </pc:sldMkLst>
        <pc:spChg chg="del mod">
          <ac:chgData name="Julia Hinzman" userId="68f5b653-9609-42d5-bad7-cbbb801d3ec8" providerId="ADAL" clId="{6DF4ABDA-0A38-4DAD-90C1-915E40D0EA82}" dt="2023-08-23T16:27:25.584" v="2" actId="478"/>
          <ac:spMkLst>
            <pc:docMk/>
            <pc:sldMk cId="3959079500" sldId="269"/>
            <ac:spMk id="4" creationId="{022AEC0D-BA2D-4221-9780-4DD4E81D4D7B}"/>
          </ac:spMkLst>
        </pc:spChg>
        <pc:picChg chg="mod">
          <ac:chgData name="Julia Hinzman" userId="68f5b653-9609-42d5-bad7-cbbb801d3ec8" providerId="ADAL" clId="{6DF4ABDA-0A38-4DAD-90C1-915E40D0EA82}" dt="2023-08-23T16:27:29.637" v="3" actId="1076"/>
          <ac:picMkLst>
            <pc:docMk/>
            <pc:sldMk cId="3959079500" sldId="269"/>
            <ac:picMk id="5" creationId="{090ED001-F124-4C0A-AAE4-BF2F7088A336}"/>
          </ac:picMkLst>
        </pc:picChg>
      </pc:sldChg>
      <pc:sldChg chg="modSp mod">
        <pc:chgData name="Julia Hinzman" userId="68f5b653-9609-42d5-bad7-cbbb801d3ec8" providerId="ADAL" clId="{6DF4ABDA-0A38-4DAD-90C1-915E40D0EA82}" dt="2023-08-23T16:28:36.306" v="38" actId="5793"/>
        <pc:sldMkLst>
          <pc:docMk/>
          <pc:sldMk cId="1856588832" sldId="271"/>
        </pc:sldMkLst>
        <pc:spChg chg="mod">
          <ac:chgData name="Julia Hinzman" userId="68f5b653-9609-42d5-bad7-cbbb801d3ec8" providerId="ADAL" clId="{6DF4ABDA-0A38-4DAD-90C1-915E40D0EA82}" dt="2023-08-23T16:28:36.306" v="38" actId="5793"/>
          <ac:spMkLst>
            <pc:docMk/>
            <pc:sldMk cId="1856588832" sldId="271"/>
            <ac:spMk id="5" creationId="{18098B92-2B9C-4DD1-A6F3-056DD4FF4BED}"/>
          </ac:spMkLst>
        </pc:spChg>
      </pc:sldChg>
      <pc:sldChg chg="ord">
        <pc:chgData name="Julia Hinzman" userId="68f5b653-9609-42d5-bad7-cbbb801d3ec8" providerId="ADAL" clId="{6DF4ABDA-0A38-4DAD-90C1-915E40D0EA82}" dt="2023-08-23T16:44:04.030" v="112"/>
        <pc:sldMkLst>
          <pc:docMk/>
          <pc:sldMk cId="4192916938" sldId="272"/>
        </pc:sldMkLst>
      </pc:sldChg>
      <pc:sldChg chg="ord">
        <pc:chgData name="Julia Hinzman" userId="68f5b653-9609-42d5-bad7-cbbb801d3ec8" providerId="ADAL" clId="{6DF4ABDA-0A38-4DAD-90C1-915E40D0EA82}" dt="2023-08-23T16:30:32.660" v="74"/>
        <pc:sldMkLst>
          <pc:docMk/>
          <pc:sldMk cId="2243667568" sldId="274"/>
        </pc:sldMkLst>
      </pc:sldChg>
      <pc:sldChg chg="modSp mod">
        <pc:chgData name="Julia Hinzman" userId="68f5b653-9609-42d5-bad7-cbbb801d3ec8" providerId="ADAL" clId="{6DF4ABDA-0A38-4DAD-90C1-915E40D0EA82}" dt="2023-08-23T16:31:53.075" v="108" actId="20577"/>
        <pc:sldMkLst>
          <pc:docMk/>
          <pc:sldMk cId="2250785237" sldId="284"/>
        </pc:sldMkLst>
        <pc:spChg chg="mod">
          <ac:chgData name="Julia Hinzman" userId="68f5b653-9609-42d5-bad7-cbbb801d3ec8" providerId="ADAL" clId="{6DF4ABDA-0A38-4DAD-90C1-915E40D0EA82}" dt="2023-08-23T16:31:53.075" v="108" actId="20577"/>
          <ac:spMkLst>
            <pc:docMk/>
            <pc:sldMk cId="2250785237" sldId="284"/>
            <ac:spMk id="3" creationId="{3126E5E7-0B27-498F-A7DB-E2CBE4B8EDBD}"/>
          </ac:spMkLst>
        </pc:spChg>
      </pc:sldChg>
      <pc:sldChg chg="modSp mod">
        <pc:chgData name="Julia Hinzman" userId="68f5b653-9609-42d5-bad7-cbbb801d3ec8" providerId="ADAL" clId="{6DF4ABDA-0A38-4DAD-90C1-915E40D0EA82}" dt="2023-08-23T16:31:29.800" v="78" actId="1076"/>
        <pc:sldMkLst>
          <pc:docMk/>
          <pc:sldMk cId="2893337399" sldId="286"/>
        </pc:sldMkLst>
        <pc:spChg chg="mod">
          <ac:chgData name="Julia Hinzman" userId="68f5b653-9609-42d5-bad7-cbbb801d3ec8" providerId="ADAL" clId="{6DF4ABDA-0A38-4DAD-90C1-915E40D0EA82}" dt="2023-08-23T16:31:22.875" v="77" actId="1076"/>
          <ac:spMkLst>
            <pc:docMk/>
            <pc:sldMk cId="2893337399" sldId="286"/>
            <ac:spMk id="2" creationId="{4AC43237-D21A-4EAB-82A8-773015AC2BD8}"/>
          </ac:spMkLst>
        </pc:spChg>
        <pc:picChg chg="mod">
          <ac:chgData name="Julia Hinzman" userId="68f5b653-9609-42d5-bad7-cbbb801d3ec8" providerId="ADAL" clId="{6DF4ABDA-0A38-4DAD-90C1-915E40D0EA82}" dt="2023-08-23T16:31:29.800" v="78" actId="1076"/>
          <ac:picMkLst>
            <pc:docMk/>
            <pc:sldMk cId="2893337399" sldId="286"/>
            <ac:picMk id="8" creationId="{01542945-744C-4317-B037-D1E6119CE8AA}"/>
          </ac:picMkLst>
        </pc:picChg>
      </pc:sldChg>
      <pc:sldChg chg="addSp delSp modSp mod">
        <pc:chgData name="Julia Hinzman" userId="68f5b653-9609-42d5-bad7-cbbb801d3ec8" providerId="ADAL" clId="{6DF4ABDA-0A38-4DAD-90C1-915E40D0EA82}" dt="2023-08-24T11:49:44.143" v="115" actId="478"/>
        <pc:sldMkLst>
          <pc:docMk/>
          <pc:sldMk cId="27352525" sldId="288"/>
        </pc:sldMkLst>
        <pc:spChg chg="mod">
          <ac:chgData name="Julia Hinzman" userId="68f5b653-9609-42d5-bad7-cbbb801d3ec8" providerId="ADAL" clId="{6DF4ABDA-0A38-4DAD-90C1-915E40D0EA82}" dt="2023-08-23T16:33:05.038" v="110" actId="20577"/>
          <ac:spMkLst>
            <pc:docMk/>
            <pc:sldMk cId="27352525" sldId="288"/>
            <ac:spMk id="2" creationId="{2E17F559-D8E4-4E94-998E-037689CC936C}"/>
          </ac:spMkLst>
        </pc:spChg>
        <pc:spChg chg="del mod">
          <ac:chgData name="Julia Hinzman" userId="68f5b653-9609-42d5-bad7-cbbb801d3ec8" providerId="ADAL" clId="{6DF4ABDA-0A38-4DAD-90C1-915E40D0EA82}" dt="2023-08-24T11:49:39.608" v="114" actId="478"/>
          <ac:spMkLst>
            <pc:docMk/>
            <pc:sldMk cId="27352525" sldId="288"/>
            <ac:spMk id="3" creationId="{080DFF34-6523-41D5-9651-ABC07F5E7D06}"/>
          </ac:spMkLst>
        </pc:spChg>
        <pc:spChg chg="add del mod">
          <ac:chgData name="Julia Hinzman" userId="68f5b653-9609-42d5-bad7-cbbb801d3ec8" providerId="ADAL" clId="{6DF4ABDA-0A38-4DAD-90C1-915E40D0EA82}" dt="2023-08-24T11:49:44.143" v="115" actId="478"/>
          <ac:spMkLst>
            <pc:docMk/>
            <pc:sldMk cId="27352525" sldId="288"/>
            <ac:spMk id="6" creationId="{BE1F2FDF-C526-4764-BE99-3024C03DAAB6}"/>
          </ac:spMkLst>
        </pc:spChg>
      </pc:sldChg>
      <pc:sldChg chg="addSp delSp modSp new mod">
        <pc:chgData name="Julia Hinzman" userId="68f5b653-9609-42d5-bad7-cbbb801d3ec8" providerId="ADAL" clId="{6DF4ABDA-0A38-4DAD-90C1-915E40D0EA82}" dt="2023-08-24T12:13:42.199" v="167" actId="1076"/>
        <pc:sldMkLst>
          <pc:docMk/>
          <pc:sldMk cId="309119557" sldId="289"/>
        </pc:sldMkLst>
        <pc:spChg chg="mod">
          <ac:chgData name="Julia Hinzman" userId="68f5b653-9609-42d5-bad7-cbbb801d3ec8" providerId="ADAL" clId="{6DF4ABDA-0A38-4DAD-90C1-915E40D0EA82}" dt="2023-08-24T11:58:20.776" v="157" actId="20577"/>
          <ac:spMkLst>
            <pc:docMk/>
            <pc:sldMk cId="309119557" sldId="289"/>
            <ac:spMk id="2" creationId="{53042E27-B38C-4BC6-A1B9-B11D8FA61EB6}"/>
          </ac:spMkLst>
        </pc:spChg>
        <pc:spChg chg="del mod">
          <ac:chgData name="Julia Hinzman" userId="68f5b653-9609-42d5-bad7-cbbb801d3ec8" providerId="ADAL" clId="{6DF4ABDA-0A38-4DAD-90C1-915E40D0EA82}" dt="2023-08-24T12:12:49.825" v="159" actId="478"/>
          <ac:spMkLst>
            <pc:docMk/>
            <pc:sldMk cId="309119557" sldId="289"/>
            <ac:spMk id="3" creationId="{14189D84-7531-41B2-96F9-2BD33A369E5E}"/>
          </ac:spMkLst>
        </pc:spChg>
        <pc:spChg chg="add del mod">
          <ac:chgData name="Julia Hinzman" userId="68f5b653-9609-42d5-bad7-cbbb801d3ec8" providerId="ADAL" clId="{6DF4ABDA-0A38-4DAD-90C1-915E40D0EA82}" dt="2023-08-24T12:12:53.315" v="160" actId="478"/>
          <ac:spMkLst>
            <pc:docMk/>
            <pc:sldMk cId="309119557" sldId="289"/>
            <ac:spMk id="6" creationId="{18046D10-E989-4F1F-AF12-1FC070E7FB39}"/>
          </ac:spMkLst>
        </pc:spChg>
        <pc:picChg chg="add mod">
          <ac:chgData name="Julia Hinzman" userId="68f5b653-9609-42d5-bad7-cbbb801d3ec8" providerId="ADAL" clId="{6DF4ABDA-0A38-4DAD-90C1-915E40D0EA82}" dt="2023-08-24T12:12:56.624" v="161" actId="1076"/>
          <ac:picMkLst>
            <pc:docMk/>
            <pc:sldMk cId="309119557" sldId="289"/>
            <ac:picMk id="5" creationId="{ECFDAAFC-7840-474A-81B1-AC65B737F367}"/>
          </ac:picMkLst>
        </pc:picChg>
        <pc:picChg chg="add mod">
          <ac:chgData name="Julia Hinzman" userId="68f5b653-9609-42d5-bad7-cbbb801d3ec8" providerId="ADAL" clId="{6DF4ABDA-0A38-4DAD-90C1-915E40D0EA82}" dt="2023-08-24T12:13:42.199" v="167" actId="1076"/>
          <ac:picMkLst>
            <pc:docMk/>
            <pc:sldMk cId="309119557" sldId="289"/>
            <ac:picMk id="8" creationId="{466DDB40-588D-4392-8160-6737783B37A0}"/>
          </ac:picMkLst>
        </pc:picChg>
      </pc:sldChg>
    </pc:docChg>
  </pc:docChgLst>
  <pc:docChgLst>
    <pc:chgData name="Leif Olson" userId="17876e4e-2eee-420f-85bd-97572a908a63" providerId="ADAL" clId="{F55DAE95-8473-481E-AEF1-C4840B613370}"/>
    <pc:docChg chg="undo custSel addSld delSld modSld">
      <pc:chgData name="Leif Olson" userId="17876e4e-2eee-420f-85bd-97572a908a63" providerId="ADAL" clId="{F55DAE95-8473-481E-AEF1-C4840B613370}" dt="2023-08-30T13:17:37.909" v="28"/>
      <pc:docMkLst>
        <pc:docMk/>
      </pc:docMkLst>
      <pc:sldChg chg="addSp delSp add del setBg delDesignElem">
        <pc:chgData name="Leif Olson" userId="17876e4e-2eee-420f-85bd-97572a908a63" providerId="ADAL" clId="{F55DAE95-8473-481E-AEF1-C4840B613370}" dt="2023-08-30T13:17:37.909" v="28"/>
        <pc:sldMkLst>
          <pc:docMk/>
          <pc:sldMk cId="3863358061" sldId="257"/>
        </pc:sldMkLst>
        <pc:spChg chg="add del">
          <ac:chgData name="Leif Olson" userId="17876e4e-2eee-420f-85bd-97572a908a63" providerId="ADAL" clId="{F55DAE95-8473-481E-AEF1-C4840B613370}" dt="2023-08-30T13:17:29.953" v="27"/>
          <ac:spMkLst>
            <pc:docMk/>
            <pc:sldMk cId="3863358061" sldId="257"/>
            <ac:spMk id="1037" creationId="{37C89E4B-3C9F-44B9-8B86-D9E3D112D8EC}"/>
          </ac:spMkLst>
        </pc:spChg>
        <pc:cxnChg chg="add del">
          <ac:chgData name="Leif Olson" userId="17876e4e-2eee-420f-85bd-97572a908a63" providerId="ADAL" clId="{F55DAE95-8473-481E-AEF1-C4840B613370}" dt="2023-08-30T13:17:29.953" v="27"/>
          <ac:cxnSpMkLst>
            <pc:docMk/>
            <pc:sldMk cId="3863358061" sldId="257"/>
            <ac:cxnSpMk id="1039" creationId="{AA2EAA10-076F-46BD-8F0F-B9A2FB77A85C}"/>
          </ac:cxnSpMkLst>
        </pc:cxnChg>
        <pc:cxnChg chg="add del">
          <ac:chgData name="Leif Olson" userId="17876e4e-2eee-420f-85bd-97572a908a63" providerId="ADAL" clId="{F55DAE95-8473-481E-AEF1-C4840B613370}" dt="2023-08-30T13:17:29.953" v="27"/>
          <ac:cxnSpMkLst>
            <pc:docMk/>
            <pc:sldMk cId="3863358061" sldId="257"/>
            <ac:cxnSpMk id="1041" creationId="{D891E407-403B-4764-86C9-33A56D3BCAA3}"/>
          </ac:cxnSpMkLst>
        </pc:cxnChg>
      </pc:sldChg>
      <pc:sldChg chg="addSp delSp add del setBg delDesignElem">
        <pc:chgData name="Leif Olson" userId="17876e4e-2eee-420f-85bd-97572a908a63" providerId="ADAL" clId="{F55DAE95-8473-481E-AEF1-C4840B613370}" dt="2023-08-30T13:17:37.909" v="28"/>
        <pc:sldMkLst>
          <pc:docMk/>
          <pc:sldMk cId="1760756665" sldId="258"/>
        </pc:sldMkLst>
        <pc:spChg chg="add del">
          <ac:chgData name="Leif Olson" userId="17876e4e-2eee-420f-85bd-97572a908a63" providerId="ADAL" clId="{F55DAE95-8473-481E-AEF1-C4840B613370}" dt="2023-08-30T13:17:29.953" v="27"/>
          <ac:spMkLst>
            <pc:docMk/>
            <pc:sldMk cId="1760756665" sldId="258"/>
            <ac:spMk id="24" creationId="{BACC6370-2D7E-4714-9D71-7542949D7D5D}"/>
          </ac:spMkLst>
        </pc:spChg>
        <pc:spChg chg="add del">
          <ac:chgData name="Leif Olson" userId="17876e4e-2eee-420f-85bd-97572a908a63" providerId="ADAL" clId="{F55DAE95-8473-481E-AEF1-C4840B613370}" dt="2023-08-30T13:17:29.953" v="27"/>
          <ac:spMkLst>
            <pc:docMk/>
            <pc:sldMk cId="1760756665" sldId="258"/>
            <ac:spMk id="26" creationId="{F68B3F68-107C-434F-AA38-110D5EA91B85}"/>
          </ac:spMkLst>
        </pc:spChg>
        <pc:spChg chg="add del">
          <ac:chgData name="Leif Olson" userId="17876e4e-2eee-420f-85bd-97572a908a63" providerId="ADAL" clId="{F55DAE95-8473-481E-AEF1-C4840B613370}" dt="2023-08-30T13:17:29.953" v="27"/>
          <ac:spMkLst>
            <pc:docMk/>
            <pc:sldMk cId="1760756665" sldId="258"/>
            <ac:spMk id="28" creationId="{AAD0DBB9-1A4B-4391-81D4-CB19F9AB918A}"/>
          </ac:spMkLst>
        </pc:spChg>
        <pc:spChg chg="add del">
          <ac:chgData name="Leif Olson" userId="17876e4e-2eee-420f-85bd-97572a908a63" providerId="ADAL" clId="{F55DAE95-8473-481E-AEF1-C4840B613370}" dt="2023-08-30T13:17:29.953" v="27"/>
          <ac:spMkLst>
            <pc:docMk/>
            <pc:sldMk cId="1760756665" sldId="258"/>
            <ac:spMk id="30" creationId="{063BBA22-50EA-4C4D-BE05-F1CE4E63AA56}"/>
          </ac:spMkLst>
        </pc:spChg>
      </pc:sldChg>
      <pc:sldChg chg="addSp delSp add del setBg delDesignElem">
        <pc:chgData name="Leif Olson" userId="17876e4e-2eee-420f-85bd-97572a908a63" providerId="ADAL" clId="{F55DAE95-8473-481E-AEF1-C4840B613370}" dt="2023-08-30T13:17:37.909" v="28"/>
        <pc:sldMkLst>
          <pc:docMk/>
          <pc:sldMk cId="1554352606" sldId="259"/>
        </pc:sldMkLst>
        <pc:spChg chg="add del">
          <ac:chgData name="Leif Olson" userId="17876e4e-2eee-420f-85bd-97572a908a63" providerId="ADAL" clId="{F55DAE95-8473-481E-AEF1-C4840B613370}" dt="2023-08-30T13:17:29.953" v="27"/>
          <ac:spMkLst>
            <pc:docMk/>
            <pc:sldMk cId="1554352606" sldId="259"/>
            <ac:spMk id="3079" creationId="{3AFE8227-C443-417B-BA91-520EB1EF4559}"/>
          </ac:spMkLst>
        </pc:spChg>
        <pc:spChg chg="add del">
          <ac:chgData name="Leif Olson" userId="17876e4e-2eee-420f-85bd-97572a908a63" providerId="ADAL" clId="{F55DAE95-8473-481E-AEF1-C4840B613370}" dt="2023-08-30T13:17:29.953" v="27"/>
          <ac:spMkLst>
            <pc:docMk/>
            <pc:sldMk cId="1554352606" sldId="259"/>
            <ac:spMk id="3081" creationId="{907741FC-B544-4A6E-B831-6789D042333D}"/>
          </ac:spMkLst>
        </pc:spChg>
        <pc:spChg chg="add del">
          <ac:chgData name="Leif Olson" userId="17876e4e-2eee-420f-85bd-97572a908a63" providerId="ADAL" clId="{F55DAE95-8473-481E-AEF1-C4840B613370}" dt="2023-08-30T13:17:29.953" v="27"/>
          <ac:spMkLst>
            <pc:docMk/>
            <pc:sldMk cId="1554352606" sldId="259"/>
            <ac:spMk id="3083" creationId="{3F0BE7ED-7814-4273-B18A-F26CC0380380}"/>
          </ac:spMkLst>
        </pc:spChg>
      </pc:sldChg>
      <pc:sldChg chg="addSp delSp modSp add del mod setBg delDesignElem">
        <pc:chgData name="Leif Olson" userId="17876e4e-2eee-420f-85bd-97572a908a63" providerId="ADAL" clId="{F55DAE95-8473-481E-AEF1-C4840B613370}" dt="2023-08-30T13:17:37.909" v="28"/>
        <pc:sldMkLst>
          <pc:docMk/>
          <pc:sldMk cId="1251914728" sldId="260"/>
        </pc:sldMkLst>
        <pc:spChg chg="mod">
          <ac:chgData name="Leif Olson" userId="17876e4e-2eee-420f-85bd-97572a908a63" providerId="ADAL" clId="{F55DAE95-8473-481E-AEF1-C4840B613370}" dt="2023-08-30T13:17:29.953" v="27"/>
          <ac:spMkLst>
            <pc:docMk/>
            <pc:sldMk cId="1251914728" sldId="260"/>
            <ac:spMk id="2" creationId="{19F65DC3-F943-51DE-9D9A-5B589A639CEA}"/>
          </ac:spMkLst>
        </pc:spChg>
        <pc:spChg chg="add del">
          <ac:chgData name="Leif Olson" userId="17876e4e-2eee-420f-85bd-97572a908a63" providerId="ADAL" clId="{F55DAE95-8473-481E-AEF1-C4840B613370}" dt="2023-08-30T13:17:29.953" v="27"/>
          <ac:spMkLst>
            <pc:docMk/>
            <pc:sldMk cId="1251914728" sldId="260"/>
            <ac:spMk id="2060" creationId="{257363FD-7E77-4145-9483-331A807ADF0E}"/>
          </ac:spMkLst>
        </pc:spChg>
      </pc:sldChg>
      <pc:sldChg chg="addSp delSp add del setBg delDesignElem">
        <pc:chgData name="Leif Olson" userId="17876e4e-2eee-420f-85bd-97572a908a63" providerId="ADAL" clId="{F55DAE95-8473-481E-AEF1-C4840B613370}" dt="2023-08-30T13:17:37.909" v="28"/>
        <pc:sldMkLst>
          <pc:docMk/>
          <pc:sldMk cId="4148175741" sldId="261"/>
        </pc:sldMkLst>
        <pc:spChg chg="add del">
          <ac:chgData name="Leif Olson" userId="17876e4e-2eee-420f-85bd-97572a908a63" providerId="ADAL" clId="{F55DAE95-8473-481E-AEF1-C4840B613370}" dt="2023-08-30T13:17:29.953" v="27"/>
          <ac:spMkLst>
            <pc:docMk/>
            <pc:sldMk cId="4148175741" sldId="261"/>
            <ac:spMk id="9" creationId="{A4AC5506-6312-4701-8D3C-40187889A947}"/>
          </ac:spMkLst>
        </pc:spChg>
      </pc:sldChg>
      <pc:sldChg chg="addSp delSp add del setBg delDesignElem">
        <pc:chgData name="Leif Olson" userId="17876e4e-2eee-420f-85bd-97572a908a63" providerId="ADAL" clId="{F55DAE95-8473-481E-AEF1-C4840B613370}" dt="2023-08-30T13:17:37.909" v="28"/>
        <pc:sldMkLst>
          <pc:docMk/>
          <pc:sldMk cId="1223243242" sldId="262"/>
        </pc:sldMkLst>
        <pc:spChg chg="add del">
          <ac:chgData name="Leif Olson" userId="17876e4e-2eee-420f-85bd-97572a908a63" providerId="ADAL" clId="{F55DAE95-8473-481E-AEF1-C4840B613370}" dt="2023-08-30T13:17:29.953" v="27"/>
          <ac:spMkLst>
            <pc:docMk/>
            <pc:sldMk cId="1223243242" sldId="262"/>
            <ac:spMk id="4103" creationId="{37C89E4B-3C9F-44B9-8B86-D9E3D112D8EC}"/>
          </ac:spMkLst>
        </pc:spChg>
        <pc:cxnChg chg="add del">
          <ac:chgData name="Leif Olson" userId="17876e4e-2eee-420f-85bd-97572a908a63" providerId="ADAL" clId="{F55DAE95-8473-481E-AEF1-C4840B613370}" dt="2023-08-30T13:17:29.953" v="27"/>
          <ac:cxnSpMkLst>
            <pc:docMk/>
            <pc:sldMk cId="1223243242" sldId="262"/>
            <ac:cxnSpMk id="4105" creationId="{AA2EAA10-076F-46BD-8F0F-B9A2FB77A85C}"/>
          </ac:cxnSpMkLst>
        </pc:cxnChg>
        <pc:cxnChg chg="add del">
          <ac:chgData name="Leif Olson" userId="17876e4e-2eee-420f-85bd-97572a908a63" providerId="ADAL" clId="{F55DAE95-8473-481E-AEF1-C4840B613370}" dt="2023-08-30T13:17:29.953" v="27"/>
          <ac:cxnSpMkLst>
            <pc:docMk/>
            <pc:sldMk cId="1223243242" sldId="262"/>
            <ac:cxnSpMk id="4107" creationId="{D891E407-403B-4764-86C9-33A56D3BCAA3}"/>
          </ac:cxnSpMkLst>
        </pc:cxnChg>
      </pc:sldChg>
      <pc:sldChg chg="addSp delSp modSp add del mod setBg delDesignElem">
        <pc:chgData name="Leif Olson" userId="17876e4e-2eee-420f-85bd-97572a908a63" providerId="ADAL" clId="{F55DAE95-8473-481E-AEF1-C4840B613370}" dt="2023-08-30T13:17:37.909" v="28"/>
        <pc:sldMkLst>
          <pc:docMk/>
          <pc:sldMk cId="3388001784" sldId="264"/>
        </pc:sldMkLst>
        <pc:spChg chg="mod">
          <ac:chgData name="Leif Olson" userId="17876e4e-2eee-420f-85bd-97572a908a63" providerId="ADAL" clId="{F55DAE95-8473-481E-AEF1-C4840B613370}" dt="2023-08-30T13:17:29.953" v="27"/>
          <ac:spMkLst>
            <pc:docMk/>
            <pc:sldMk cId="3388001784" sldId="264"/>
            <ac:spMk id="2" creationId="{8B4D558F-5841-6379-9283-24B31B894EF1}"/>
          </ac:spMkLst>
        </pc:spChg>
        <pc:spChg chg="add del">
          <ac:chgData name="Leif Olson" userId="17876e4e-2eee-420f-85bd-97572a908a63" providerId="ADAL" clId="{F55DAE95-8473-481E-AEF1-C4840B613370}" dt="2023-08-30T13:17:29.953" v="27"/>
          <ac:spMkLst>
            <pc:docMk/>
            <pc:sldMk cId="3388001784" sldId="264"/>
            <ac:spMk id="8203" creationId="{4C3A44BB-E01C-4AA8-B2C8-32FC346D2ED7}"/>
          </ac:spMkLst>
        </pc:spChg>
      </pc:sldChg>
      <pc:sldChg chg="addSp delSp add del setBg delDesignElem">
        <pc:chgData name="Leif Olson" userId="17876e4e-2eee-420f-85bd-97572a908a63" providerId="ADAL" clId="{F55DAE95-8473-481E-AEF1-C4840B613370}" dt="2023-08-30T13:17:37.909" v="28"/>
        <pc:sldMkLst>
          <pc:docMk/>
          <pc:sldMk cId="1800067738" sldId="265"/>
        </pc:sldMkLst>
        <pc:spChg chg="add del">
          <ac:chgData name="Leif Olson" userId="17876e4e-2eee-420f-85bd-97572a908a63" providerId="ADAL" clId="{F55DAE95-8473-481E-AEF1-C4840B613370}" dt="2023-08-30T13:17:29.953" v="27"/>
          <ac:spMkLst>
            <pc:docMk/>
            <pc:sldMk cId="1800067738" sldId="265"/>
            <ac:spMk id="10255" creationId="{D009D6D5-DAC2-4A8B-A17A-E206B9012D09}"/>
          </ac:spMkLst>
        </pc:spChg>
      </pc:sldChg>
      <pc:sldChg chg="addSp delSp add del setBg delDesignElem">
        <pc:chgData name="Leif Olson" userId="17876e4e-2eee-420f-85bd-97572a908a63" providerId="ADAL" clId="{F55DAE95-8473-481E-AEF1-C4840B613370}" dt="2023-08-30T13:17:37.909" v="28"/>
        <pc:sldMkLst>
          <pc:docMk/>
          <pc:sldMk cId="827984566" sldId="266"/>
        </pc:sldMkLst>
        <pc:spChg chg="add del">
          <ac:chgData name="Leif Olson" userId="17876e4e-2eee-420f-85bd-97572a908a63" providerId="ADAL" clId="{F55DAE95-8473-481E-AEF1-C4840B613370}" dt="2023-08-30T13:17:29.953" v="27"/>
          <ac:spMkLst>
            <pc:docMk/>
            <pc:sldMk cId="827984566" sldId="266"/>
            <ac:spMk id="9225" creationId="{231BF440-39FA-4087-84CC-2EEC0BBDAF29}"/>
          </ac:spMkLst>
        </pc:spChg>
        <pc:spChg chg="add del">
          <ac:chgData name="Leif Olson" userId="17876e4e-2eee-420f-85bd-97572a908a63" providerId="ADAL" clId="{F55DAE95-8473-481E-AEF1-C4840B613370}" dt="2023-08-30T13:17:29.953" v="27"/>
          <ac:spMkLst>
            <pc:docMk/>
            <pc:sldMk cId="827984566" sldId="266"/>
            <ac:spMk id="9227" creationId="{F04E4CBA-303B-48BD-8451-C2701CB0EEBF}"/>
          </ac:spMkLst>
        </pc:spChg>
        <pc:spChg chg="add del">
          <ac:chgData name="Leif Olson" userId="17876e4e-2eee-420f-85bd-97572a908a63" providerId="ADAL" clId="{F55DAE95-8473-481E-AEF1-C4840B613370}" dt="2023-08-30T13:17:29.953" v="27"/>
          <ac:spMkLst>
            <pc:docMk/>
            <pc:sldMk cId="827984566" sldId="266"/>
            <ac:spMk id="9229" creationId="{F6CA58B3-AFCC-4A40-9882-50D5080879B0}"/>
          </ac:spMkLst>
        </pc:spChg>
        <pc:spChg chg="add del">
          <ac:chgData name="Leif Olson" userId="17876e4e-2eee-420f-85bd-97572a908a63" providerId="ADAL" clId="{F55DAE95-8473-481E-AEF1-C4840B613370}" dt="2023-08-30T13:17:29.953" v="27"/>
          <ac:spMkLst>
            <pc:docMk/>
            <pc:sldMk cId="827984566" sldId="266"/>
            <ac:spMk id="9231" creationId="{75C56826-D4E5-42ED-8529-079651CB3005}"/>
          </ac:spMkLst>
        </pc:spChg>
        <pc:spChg chg="add del">
          <ac:chgData name="Leif Olson" userId="17876e4e-2eee-420f-85bd-97572a908a63" providerId="ADAL" clId="{F55DAE95-8473-481E-AEF1-C4840B613370}" dt="2023-08-30T13:17:29.953" v="27"/>
          <ac:spMkLst>
            <pc:docMk/>
            <pc:sldMk cId="827984566" sldId="266"/>
            <ac:spMk id="9233" creationId="{82095FCE-EF05-4443-B97A-85DEE3A5CA17}"/>
          </ac:spMkLst>
        </pc:spChg>
        <pc:spChg chg="add del">
          <ac:chgData name="Leif Olson" userId="17876e4e-2eee-420f-85bd-97572a908a63" providerId="ADAL" clId="{F55DAE95-8473-481E-AEF1-C4840B613370}" dt="2023-08-30T13:17:29.953" v="27"/>
          <ac:spMkLst>
            <pc:docMk/>
            <pc:sldMk cId="827984566" sldId="266"/>
            <ac:spMk id="9235" creationId="{CA00AE6B-AA30-4CF8-BA6F-339B780AD76C}"/>
          </ac:spMkLst>
        </pc:spChg>
      </pc:sldChg>
      <pc:sldChg chg="addSp delSp add del setBg delDesignElem">
        <pc:chgData name="Leif Olson" userId="17876e4e-2eee-420f-85bd-97572a908a63" providerId="ADAL" clId="{F55DAE95-8473-481E-AEF1-C4840B613370}" dt="2023-08-30T13:17:37.909" v="28"/>
        <pc:sldMkLst>
          <pc:docMk/>
          <pc:sldMk cId="2803866885" sldId="267"/>
        </pc:sldMkLst>
        <pc:spChg chg="add del">
          <ac:chgData name="Leif Olson" userId="17876e4e-2eee-420f-85bd-97572a908a63" providerId="ADAL" clId="{F55DAE95-8473-481E-AEF1-C4840B613370}" dt="2023-08-30T13:17:29.953" v="27"/>
          <ac:spMkLst>
            <pc:docMk/>
            <pc:sldMk cId="2803866885" sldId="267"/>
            <ac:spMk id="11271" creationId="{37C89E4B-3C9F-44B9-8B86-D9E3D112D8EC}"/>
          </ac:spMkLst>
        </pc:spChg>
        <pc:cxnChg chg="add del">
          <ac:chgData name="Leif Olson" userId="17876e4e-2eee-420f-85bd-97572a908a63" providerId="ADAL" clId="{F55DAE95-8473-481E-AEF1-C4840B613370}" dt="2023-08-30T13:17:29.953" v="27"/>
          <ac:cxnSpMkLst>
            <pc:docMk/>
            <pc:sldMk cId="2803866885" sldId="267"/>
            <ac:cxnSpMk id="11273" creationId="{AA2EAA10-076F-46BD-8F0F-B9A2FB77A85C}"/>
          </ac:cxnSpMkLst>
        </pc:cxnChg>
        <pc:cxnChg chg="add del">
          <ac:chgData name="Leif Olson" userId="17876e4e-2eee-420f-85bd-97572a908a63" providerId="ADAL" clId="{F55DAE95-8473-481E-AEF1-C4840B613370}" dt="2023-08-30T13:17:29.953" v="27"/>
          <ac:cxnSpMkLst>
            <pc:docMk/>
            <pc:sldMk cId="2803866885" sldId="267"/>
            <ac:cxnSpMk id="11275" creationId="{D891E407-403B-4764-86C9-33A56D3BCAA3}"/>
          </ac:cxnSpMkLst>
        </pc:cxnChg>
      </pc:sldChg>
      <pc:sldChg chg="addSp delSp add del setBg delDesignElem">
        <pc:chgData name="Leif Olson" userId="17876e4e-2eee-420f-85bd-97572a908a63" providerId="ADAL" clId="{F55DAE95-8473-481E-AEF1-C4840B613370}" dt="2023-08-30T13:17:37.909" v="28"/>
        <pc:sldMkLst>
          <pc:docMk/>
          <pc:sldMk cId="3655712837" sldId="268"/>
        </pc:sldMkLst>
        <pc:spChg chg="add del">
          <ac:chgData name="Leif Olson" userId="17876e4e-2eee-420f-85bd-97572a908a63" providerId="ADAL" clId="{F55DAE95-8473-481E-AEF1-C4840B613370}" dt="2023-08-30T13:17:29.953" v="27"/>
          <ac:spMkLst>
            <pc:docMk/>
            <pc:sldMk cId="3655712837" sldId="268"/>
            <ac:spMk id="6153" creationId="{231BF440-39FA-4087-84CC-2EEC0BBDAF29}"/>
          </ac:spMkLst>
        </pc:spChg>
        <pc:spChg chg="add del">
          <ac:chgData name="Leif Olson" userId="17876e4e-2eee-420f-85bd-97572a908a63" providerId="ADAL" clId="{F55DAE95-8473-481E-AEF1-C4840B613370}" dt="2023-08-30T13:17:29.953" v="27"/>
          <ac:spMkLst>
            <pc:docMk/>
            <pc:sldMk cId="3655712837" sldId="268"/>
            <ac:spMk id="6155" creationId="{F04E4CBA-303B-48BD-8451-C2701CB0EEBF}"/>
          </ac:spMkLst>
        </pc:spChg>
        <pc:spChg chg="add del">
          <ac:chgData name="Leif Olson" userId="17876e4e-2eee-420f-85bd-97572a908a63" providerId="ADAL" clId="{F55DAE95-8473-481E-AEF1-C4840B613370}" dt="2023-08-30T13:17:29.953" v="27"/>
          <ac:spMkLst>
            <pc:docMk/>
            <pc:sldMk cId="3655712837" sldId="268"/>
            <ac:spMk id="6157" creationId="{F6CA58B3-AFCC-4A40-9882-50D5080879B0}"/>
          </ac:spMkLst>
        </pc:spChg>
        <pc:spChg chg="add del">
          <ac:chgData name="Leif Olson" userId="17876e4e-2eee-420f-85bd-97572a908a63" providerId="ADAL" clId="{F55DAE95-8473-481E-AEF1-C4840B613370}" dt="2023-08-30T13:17:29.953" v="27"/>
          <ac:spMkLst>
            <pc:docMk/>
            <pc:sldMk cId="3655712837" sldId="268"/>
            <ac:spMk id="6159" creationId="{75C56826-D4E5-42ED-8529-079651CB3005}"/>
          </ac:spMkLst>
        </pc:spChg>
        <pc:spChg chg="add del">
          <ac:chgData name="Leif Olson" userId="17876e4e-2eee-420f-85bd-97572a908a63" providerId="ADAL" clId="{F55DAE95-8473-481E-AEF1-C4840B613370}" dt="2023-08-30T13:17:29.953" v="27"/>
          <ac:spMkLst>
            <pc:docMk/>
            <pc:sldMk cId="3655712837" sldId="268"/>
            <ac:spMk id="6161" creationId="{82095FCE-EF05-4443-B97A-85DEE3A5CA17}"/>
          </ac:spMkLst>
        </pc:spChg>
        <pc:spChg chg="add del">
          <ac:chgData name="Leif Olson" userId="17876e4e-2eee-420f-85bd-97572a908a63" providerId="ADAL" clId="{F55DAE95-8473-481E-AEF1-C4840B613370}" dt="2023-08-30T13:17:29.953" v="27"/>
          <ac:spMkLst>
            <pc:docMk/>
            <pc:sldMk cId="3655712837" sldId="268"/>
            <ac:spMk id="6163" creationId="{CA00AE6B-AA30-4CF8-BA6F-339B780AD76C}"/>
          </ac:spMkLst>
        </pc:spChg>
      </pc:sldChg>
      <pc:sldChg chg="addSp delSp modSp add del mod setBg delDesignElem">
        <pc:chgData name="Leif Olson" userId="17876e4e-2eee-420f-85bd-97572a908a63" providerId="ADAL" clId="{F55DAE95-8473-481E-AEF1-C4840B613370}" dt="2023-08-30T13:17:37.909" v="28"/>
        <pc:sldMkLst>
          <pc:docMk/>
          <pc:sldMk cId="2611379511" sldId="275"/>
        </pc:sldMkLst>
        <pc:spChg chg="mod">
          <ac:chgData name="Leif Olson" userId="17876e4e-2eee-420f-85bd-97572a908a63" providerId="ADAL" clId="{F55DAE95-8473-481E-AEF1-C4840B613370}" dt="2023-08-30T13:17:29.953" v="27"/>
          <ac:spMkLst>
            <pc:docMk/>
            <pc:sldMk cId="2611379511" sldId="275"/>
            <ac:spMk id="2" creationId="{6D41C0FA-3922-5C6B-5401-9D2B9230C078}"/>
          </ac:spMkLst>
        </pc:spChg>
        <pc:spChg chg="add del">
          <ac:chgData name="Leif Olson" userId="17876e4e-2eee-420f-85bd-97572a908a63" providerId="ADAL" clId="{F55DAE95-8473-481E-AEF1-C4840B613370}" dt="2023-08-30T13:17:29.953" v="27"/>
          <ac:spMkLst>
            <pc:docMk/>
            <pc:sldMk cId="2611379511" sldId="275"/>
            <ac:spMk id="5147" creationId="{70155189-D96C-4527-B0EC-654B946BE615}"/>
          </ac:spMkLst>
        </pc:spChg>
      </pc:sldChg>
      <pc:sldChg chg="addSp delSp add del setBg delDesignElem">
        <pc:chgData name="Leif Olson" userId="17876e4e-2eee-420f-85bd-97572a908a63" providerId="ADAL" clId="{F55DAE95-8473-481E-AEF1-C4840B613370}" dt="2023-08-30T13:17:37.909" v="28"/>
        <pc:sldMkLst>
          <pc:docMk/>
          <pc:sldMk cId="4242950926" sldId="276"/>
        </pc:sldMkLst>
        <pc:spChg chg="add del">
          <ac:chgData name="Leif Olson" userId="17876e4e-2eee-420f-85bd-97572a908a63" providerId="ADAL" clId="{F55DAE95-8473-481E-AEF1-C4840B613370}" dt="2023-08-30T13:17:29.953" v="27"/>
          <ac:spMkLst>
            <pc:docMk/>
            <pc:sldMk cId="4242950926" sldId="276"/>
            <ac:spMk id="13333" creationId="{79BB35BC-D5C2-4C8B-A22A-A71E6191913B}"/>
          </ac:spMkLst>
        </pc:spChg>
      </pc:sldChg>
      <pc:sldChg chg="new">
        <pc:chgData name="Leif Olson" userId="17876e4e-2eee-420f-85bd-97572a908a63" providerId="ADAL" clId="{F55DAE95-8473-481E-AEF1-C4840B613370}" dt="2023-08-30T13:15:56.847" v="0" actId="680"/>
        <pc:sldMkLst>
          <pc:docMk/>
          <pc:sldMk cId="2037171208" sldId="290"/>
        </pc:sldMkLst>
      </pc:sldChg>
      <pc:sldChg chg="addSp delSp modSp add del mod setBg delDesignElem">
        <pc:chgData name="Leif Olson" userId="17876e4e-2eee-420f-85bd-97572a908a63" providerId="ADAL" clId="{F55DAE95-8473-481E-AEF1-C4840B613370}" dt="2023-08-30T13:17:37.909" v="28"/>
        <pc:sldMkLst>
          <pc:docMk/>
          <pc:sldMk cId="3677412155" sldId="291"/>
        </pc:sldMkLst>
        <pc:spChg chg="mod">
          <ac:chgData name="Leif Olson" userId="17876e4e-2eee-420f-85bd-97572a908a63" providerId="ADAL" clId="{F55DAE95-8473-481E-AEF1-C4840B613370}" dt="2023-08-30T13:17:29.953" v="27"/>
          <ac:spMkLst>
            <pc:docMk/>
            <pc:sldMk cId="3677412155" sldId="291"/>
            <ac:spMk id="2" creationId="{035BD9F0-DB45-10D3-268D-6C0F3BAE3A7A}"/>
          </ac:spMkLst>
        </pc:spChg>
        <pc:spChg chg="add del">
          <ac:chgData name="Leif Olson" userId="17876e4e-2eee-420f-85bd-97572a908a63" providerId="ADAL" clId="{F55DAE95-8473-481E-AEF1-C4840B613370}" dt="2023-08-30T13:17:29.953" v="27"/>
          <ac:spMkLst>
            <pc:docMk/>
            <pc:sldMk cId="3677412155" sldId="291"/>
            <ac:spMk id="10" creationId="{C59AB4C8-9178-4F7A-8404-6890510B5917}"/>
          </ac:spMkLst>
        </pc:spChg>
        <pc:spChg chg="add del">
          <ac:chgData name="Leif Olson" userId="17876e4e-2eee-420f-85bd-97572a908a63" providerId="ADAL" clId="{F55DAE95-8473-481E-AEF1-C4840B613370}" dt="2023-08-30T13:17:29.953" v="27"/>
          <ac:spMkLst>
            <pc:docMk/>
            <pc:sldMk cId="3677412155" sldId="291"/>
            <ac:spMk id="12" creationId="{4CFDFB37-4BC7-42C6-915D-A6609139BFE7}"/>
          </ac:spMkLst>
        </pc:spChg>
      </pc:sldChg>
      <pc:sldChg chg="addSp delSp modSp add del mod setBg delDesignElem">
        <pc:chgData name="Leif Olson" userId="17876e4e-2eee-420f-85bd-97572a908a63" providerId="ADAL" clId="{F55DAE95-8473-481E-AEF1-C4840B613370}" dt="2023-08-30T13:17:37.909" v="28"/>
        <pc:sldMkLst>
          <pc:docMk/>
          <pc:sldMk cId="3738824035" sldId="292"/>
        </pc:sldMkLst>
        <pc:spChg chg="mod">
          <ac:chgData name="Leif Olson" userId="17876e4e-2eee-420f-85bd-97572a908a63" providerId="ADAL" clId="{F55DAE95-8473-481E-AEF1-C4840B613370}" dt="2023-08-30T13:17:29.953" v="27"/>
          <ac:spMkLst>
            <pc:docMk/>
            <pc:sldMk cId="3738824035" sldId="292"/>
            <ac:spMk id="2" creationId="{DD03F98E-D227-313E-02C5-902F84870167}"/>
          </ac:spMkLst>
        </pc:spChg>
        <pc:spChg chg="add del">
          <ac:chgData name="Leif Olson" userId="17876e4e-2eee-420f-85bd-97572a908a63" providerId="ADAL" clId="{F55DAE95-8473-481E-AEF1-C4840B613370}" dt="2023-08-30T13:17:29.953" v="27"/>
          <ac:spMkLst>
            <pc:docMk/>
            <pc:sldMk cId="3738824035" sldId="292"/>
            <ac:spMk id="7194" creationId="{848F64AA-5BE2-4280-BEFA-DC288118FCCE}"/>
          </ac:spMkLst>
        </pc:spChg>
      </pc:sldChg>
      <pc:sldChg chg="addSp delSp add del setBg delDesignElem">
        <pc:chgData name="Leif Olson" userId="17876e4e-2eee-420f-85bd-97572a908a63" providerId="ADAL" clId="{F55DAE95-8473-481E-AEF1-C4840B613370}" dt="2023-08-30T13:17:37.909" v="28"/>
        <pc:sldMkLst>
          <pc:docMk/>
          <pc:sldMk cId="2964777551" sldId="293"/>
        </pc:sldMkLst>
        <pc:spChg chg="add del">
          <ac:chgData name="Leif Olson" userId="17876e4e-2eee-420f-85bd-97572a908a63" providerId="ADAL" clId="{F55DAE95-8473-481E-AEF1-C4840B613370}" dt="2023-08-30T13:17:29.953" v="27"/>
          <ac:spMkLst>
            <pc:docMk/>
            <pc:sldMk cId="2964777551" sldId="293"/>
            <ac:spMk id="9" creationId="{7517A47C-B2E5-4B79-8061-D74B1311AF6E}"/>
          </ac:spMkLst>
        </pc:spChg>
        <pc:spChg chg="add del">
          <ac:chgData name="Leif Olson" userId="17876e4e-2eee-420f-85bd-97572a908a63" providerId="ADAL" clId="{F55DAE95-8473-481E-AEF1-C4840B613370}" dt="2023-08-30T13:17:29.953" v="27"/>
          <ac:spMkLst>
            <pc:docMk/>
            <pc:sldMk cId="2964777551" sldId="293"/>
            <ac:spMk id="11" creationId="{C505E780-2083-4CB5-A42A-5E0E2908ECC3}"/>
          </ac:spMkLst>
        </pc:spChg>
        <pc:spChg chg="add del">
          <ac:chgData name="Leif Olson" userId="17876e4e-2eee-420f-85bd-97572a908a63" providerId="ADAL" clId="{F55DAE95-8473-481E-AEF1-C4840B613370}" dt="2023-08-30T13:17:29.953" v="27"/>
          <ac:spMkLst>
            <pc:docMk/>
            <pc:sldMk cId="2964777551" sldId="293"/>
            <ac:spMk id="13" creationId="{D2C0AE1C-0118-41AE-8A10-7CDCBF10E96F}"/>
          </ac:spMkLst>
        </pc:spChg>
        <pc:spChg chg="add del">
          <ac:chgData name="Leif Olson" userId="17876e4e-2eee-420f-85bd-97572a908a63" providerId="ADAL" clId="{F55DAE95-8473-481E-AEF1-C4840B613370}" dt="2023-08-30T13:17:29.953" v="27"/>
          <ac:spMkLst>
            <pc:docMk/>
            <pc:sldMk cId="2964777551" sldId="293"/>
            <ac:spMk id="15" creationId="{463EEC44-1BA3-44ED-81FC-A644B04B2A44}"/>
          </ac:spMkLst>
        </pc:spChg>
      </pc:sldChg>
      <pc:sldChg chg="addSp delSp add del setBg delDesignElem">
        <pc:chgData name="Leif Olson" userId="17876e4e-2eee-420f-85bd-97572a908a63" providerId="ADAL" clId="{F55DAE95-8473-481E-AEF1-C4840B613370}" dt="2023-08-30T13:17:37.909" v="28"/>
        <pc:sldMkLst>
          <pc:docMk/>
          <pc:sldMk cId="639344752" sldId="294"/>
        </pc:sldMkLst>
        <pc:spChg chg="add del">
          <ac:chgData name="Leif Olson" userId="17876e4e-2eee-420f-85bd-97572a908a63" providerId="ADAL" clId="{F55DAE95-8473-481E-AEF1-C4840B613370}" dt="2023-08-30T13:17:29.953" v="27"/>
          <ac:spMkLst>
            <pc:docMk/>
            <pc:sldMk cId="639344752" sldId="294"/>
            <ac:spMk id="22" creationId="{32BC26D8-82FB-445E-AA49-62A77D7C1EE0}"/>
          </ac:spMkLst>
        </pc:spChg>
        <pc:spChg chg="add del">
          <ac:chgData name="Leif Olson" userId="17876e4e-2eee-420f-85bd-97572a908a63" providerId="ADAL" clId="{F55DAE95-8473-481E-AEF1-C4840B613370}" dt="2023-08-30T13:17:29.953" v="27"/>
          <ac:spMkLst>
            <pc:docMk/>
            <pc:sldMk cId="639344752" sldId="294"/>
            <ac:spMk id="24" creationId="{CB44330D-EA18-4254-AA95-EB49948539B8}"/>
          </ac:spMkLst>
        </pc:spChg>
      </pc:sldChg>
      <pc:sldChg chg="add del">
        <pc:chgData name="Leif Olson" userId="17876e4e-2eee-420f-85bd-97572a908a63" providerId="ADAL" clId="{F55DAE95-8473-481E-AEF1-C4840B613370}" dt="2023-08-30T13:17:37.909" v="28"/>
        <pc:sldMkLst>
          <pc:docMk/>
          <pc:sldMk cId="3783886465" sldId="295"/>
        </pc:sldMkLst>
      </pc:sldChg>
      <pc:sldChg chg="addSp delSp modSp add del mod setBg delDesignElem">
        <pc:chgData name="Leif Olson" userId="17876e4e-2eee-420f-85bd-97572a908a63" providerId="ADAL" clId="{F55DAE95-8473-481E-AEF1-C4840B613370}" dt="2023-08-30T13:17:37.909" v="28"/>
        <pc:sldMkLst>
          <pc:docMk/>
          <pc:sldMk cId="3970852540" sldId="296"/>
        </pc:sldMkLst>
        <pc:spChg chg="mod">
          <ac:chgData name="Leif Olson" userId="17876e4e-2eee-420f-85bd-97572a908a63" providerId="ADAL" clId="{F55DAE95-8473-481E-AEF1-C4840B613370}" dt="2023-08-30T13:17:29.953" v="27"/>
          <ac:spMkLst>
            <pc:docMk/>
            <pc:sldMk cId="3970852540" sldId="296"/>
            <ac:spMk id="2" creationId="{352AA6BC-6A8B-B1BD-2C1F-B3A736F7BF4A}"/>
          </ac:spMkLst>
        </pc:spChg>
        <pc:spChg chg="add del">
          <ac:chgData name="Leif Olson" userId="17876e4e-2eee-420f-85bd-97572a908a63" providerId="ADAL" clId="{F55DAE95-8473-481E-AEF1-C4840B613370}" dt="2023-08-30T13:17:29.953" v="27"/>
          <ac:spMkLst>
            <pc:docMk/>
            <pc:sldMk cId="3970852540" sldId="296"/>
            <ac:spMk id="12295" creationId="{04812C46-200A-4DEB-A05E-3ED6C68C2387}"/>
          </ac:spMkLst>
        </pc:spChg>
        <pc:spChg chg="add del">
          <ac:chgData name="Leif Olson" userId="17876e4e-2eee-420f-85bd-97572a908a63" providerId="ADAL" clId="{F55DAE95-8473-481E-AEF1-C4840B613370}" dt="2023-08-30T13:17:29.953" v="27"/>
          <ac:spMkLst>
            <pc:docMk/>
            <pc:sldMk cId="3970852540" sldId="296"/>
            <ac:spMk id="12297" creationId="{D1EA859B-E555-4109-94F3-6700E046E00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Percent of Operators who Access Funding by Source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Partnership with County Board</c:v>
                </c:pt>
                <c:pt idx="1">
                  <c:v>State Opioid Response </c:v>
                </c:pt>
                <c:pt idx="2">
                  <c:v>Resident Fees</c:v>
                </c:pt>
                <c:pt idx="3">
                  <c:v>Fundraising</c:v>
                </c:pt>
              </c:strCache>
            </c:strRef>
          </c:cat>
          <c:val>
            <c:numRef>
              <c:f>Sheet1!$B$2:$B$5</c:f>
              <c:numCache>
                <c:formatCode>0%</c:formatCode>
                <c:ptCount val="4"/>
                <c:pt idx="0">
                  <c:v>0.63</c:v>
                </c:pt>
                <c:pt idx="1">
                  <c:v>0.43</c:v>
                </c:pt>
                <c:pt idx="2">
                  <c:v>0.84</c:v>
                </c:pt>
                <c:pt idx="3">
                  <c:v>0.47299999999999998</c:v>
                </c:pt>
              </c:numCache>
            </c:numRef>
          </c:val>
          <c:extLst>
            <c:ext xmlns:c16="http://schemas.microsoft.com/office/drawing/2014/chart" uri="{C3380CC4-5D6E-409C-BE32-E72D297353CC}">
              <c16:uniqueId val="{00000000-40A2-4D7C-AF04-3D955D629F26}"/>
            </c:ext>
          </c:extLst>
        </c:ser>
        <c:dLbls>
          <c:dLblPos val="outEnd"/>
          <c:showLegendKey val="0"/>
          <c:showVal val="1"/>
          <c:showCatName val="0"/>
          <c:showSerName val="0"/>
          <c:showPercent val="0"/>
          <c:showBubbleSize val="0"/>
        </c:dLbls>
        <c:gapWidth val="219"/>
        <c:overlap val="-27"/>
        <c:axId val="1051427056"/>
        <c:axId val="1161233360"/>
      </c:barChart>
      <c:catAx>
        <c:axId val="1051427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61233360"/>
        <c:crosses val="autoZero"/>
        <c:auto val="1"/>
        <c:lblAlgn val="ctr"/>
        <c:lblOffset val="100"/>
        <c:noMultiLvlLbl val="0"/>
      </c:catAx>
      <c:valAx>
        <c:axId val="11612333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1427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35ADA163-3630-47D9-AA5A-707E93256CFD}" type="doc">
      <dgm:prSet loTypeId="urn:microsoft.com/office/officeart/2005/8/layout/hList1" loCatId="list" qsTypeId="urn:microsoft.com/office/officeart/2005/8/quickstyle/simple1" qsCatId="simple" csTypeId="urn:microsoft.com/office/officeart/2005/8/colors/colorful2" csCatId="colorful"/>
      <dgm:spPr/>
      <dgm:t>
        <a:bodyPr/>
        <a:lstStyle/>
        <a:p>
          <a:endParaRPr lang="en-US"/>
        </a:p>
      </dgm:t>
    </dgm:pt>
    <dgm:pt modelId="{F367E8E8-1A5D-41C5-A531-E5873B3514F9}">
      <dgm:prSet/>
      <dgm:spPr/>
      <dgm:t>
        <a:bodyPr/>
        <a:lstStyle/>
        <a:p>
          <a:r>
            <a:rPr lang="en-US"/>
            <a:t>Federal Dollars</a:t>
          </a:r>
        </a:p>
      </dgm:t>
    </dgm:pt>
    <dgm:pt modelId="{5FD96148-C383-4194-B0E6-4BCE6275F980}" type="parTrans" cxnId="{6ECD7968-ECBF-464F-A47A-A217802CD1D5}">
      <dgm:prSet/>
      <dgm:spPr/>
      <dgm:t>
        <a:bodyPr/>
        <a:lstStyle/>
        <a:p>
          <a:endParaRPr lang="en-US"/>
        </a:p>
      </dgm:t>
    </dgm:pt>
    <dgm:pt modelId="{E93BEEE7-BEFC-44D4-BE82-D5A55433627A}" type="sibTrans" cxnId="{6ECD7968-ECBF-464F-A47A-A217802CD1D5}">
      <dgm:prSet/>
      <dgm:spPr/>
      <dgm:t>
        <a:bodyPr/>
        <a:lstStyle/>
        <a:p>
          <a:endParaRPr lang="en-US"/>
        </a:p>
      </dgm:t>
    </dgm:pt>
    <dgm:pt modelId="{F9E81A06-CB81-4E08-A887-D4DA9DCD8CA9}">
      <dgm:prSet/>
      <dgm:spPr/>
      <dgm:t>
        <a:bodyPr/>
        <a:lstStyle/>
        <a:p>
          <a:r>
            <a:rPr lang="en-US"/>
            <a:t>State Opioid Response Grants – Ohio invested $6 million of these in housing for persons with substance use disorder, some of these went to recovery housing</a:t>
          </a:r>
        </a:p>
      </dgm:t>
    </dgm:pt>
    <dgm:pt modelId="{7F8880A7-861D-4FB5-9369-9D7D7C35CEB4}" type="parTrans" cxnId="{0F3FA037-D8D6-4FEE-B337-D054B675B2D7}">
      <dgm:prSet/>
      <dgm:spPr/>
      <dgm:t>
        <a:bodyPr/>
        <a:lstStyle/>
        <a:p>
          <a:endParaRPr lang="en-US"/>
        </a:p>
      </dgm:t>
    </dgm:pt>
    <dgm:pt modelId="{B6AB4D23-5F23-4AAE-B8EE-F08A334BC634}" type="sibTrans" cxnId="{0F3FA037-D8D6-4FEE-B337-D054B675B2D7}">
      <dgm:prSet/>
      <dgm:spPr/>
      <dgm:t>
        <a:bodyPr/>
        <a:lstStyle/>
        <a:p>
          <a:endParaRPr lang="en-US"/>
        </a:p>
      </dgm:t>
    </dgm:pt>
    <dgm:pt modelId="{19A25565-485B-4AEB-9DFE-9D29BE46D3FC}">
      <dgm:prSet/>
      <dgm:spPr/>
      <dgm:t>
        <a:bodyPr/>
        <a:lstStyle/>
        <a:p>
          <a:r>
            <a:rPr lang="en-US"/>
            <a:t>HUD SUPPORT Act - $2 million in capital dollars and $240,000 for minor repairs for specific providers</a:t>
          </a:r>
        </a:p>
      </dgm:t>
    </dgm:pt>
    <dgm:pt modelId="{12B5137B-3302-4183-BBD6-0D79A4865BB1}" type="parTrans" cxnId="{01C1C49A-7D88-47A2-996C-281094A6ECAB}">
      <dgm:prSet/>
      <dgm:spPr/>
      <dgm:t>
        <a:bodyPr/>
        <a:lstStyle/>
        <a:p>
          <a:endParaRPr lang="en-US"/>
        </a:p>
      </dgm:t>
    </dgm:pt>
    <dgm:pt modelId="{C39C312E-4E3E-46CD-89EE-EC500EA683E4}" type="sibTrans" cxnId="{01C1C49A-7D88-47A2-996C-281094A6ECAB}">
      <dgm:prSet/>
      <dgm:spPr/>
      <dgm:t>
        <a:bodyPr/>
        <a:lstStyle/>
        <a:p>
          <a:endParaRPr lang="en-US"/>
        </a:p>
      </dgm:t>
    </dgm:pt>
    <dgm:pt modelId="{69DABED5-80B7-4561-A569-15BDAA612333}">
      <dgm:prSet/>
      <dgm:spPr/>
      <dgm:t>
        <a:bodyPr/>
        <a:lstStyle/>
        <a:p>
          <a:r>
            <a:rPr lang="en-US"/>
            <a:t>State Dollars</a:t>
          </a:r>
        </a:p>
      </dgm:t>
    </dgm:pt>
    <dgm:pt modelId="{F0FE8E6D-4EBD-4365-A1C2-076CFCE51CCE}" type="parTrans" cxnId="{3417262B-4ACB-4181-AA5F-44566A98851F}">
      <dgm:prSet/>
      <dgm:spPr/>
      <dgm:t>
        <a:bodyPr/>
        <a:lstStyle/>
        <a:p>
          <a:endParaRPr lang="en-US"/>
        </a:p>
      </dgm:t>
    </dgm:pt>
    <dgm:pt modelId="{35C6C1CC-060E-4152-909E-C313E21F29A6}" type="sibTrans" cxnId="{3417262B-4ACB-4181-AA5F-44566A98851F}">
      <dgm:prSet/>
      <dgm:spPr/>
      <dgm:t>
        <a:bodyPr/>
        <a:lstStyle/>
        <a:p>
          <a:endParaRPr lang="en-US"/>
        </a:p>
      </dgm:t>
    </dgm:pt>
    <dgm:pt modelId="{590DAA14-054F-4ED1-9080-502A3038F7CA}">
      <dgm:prSet/>
      <dgm:spPr/>
      <dgm:t>
        <a:bodyPr/>
        <a:lstStyle/>
        <a:p>
          <a:r>
            <a:rPr lang="en-US"/>
            <a:t>General Revenue fund $3 million in operating expenses distributed through county boards</a:t>
          </a:r>
        </a:p>
      </dgm:t>
    </dgm:pt>
    <dgm:pt modelId="{F2B8FEA6-651E-4E06-90B6-DEF0FB3D11D3}" type="parTrans" cxnId="{E7CCBE06-EC84-457F-883B-F17AE0404A83}">
      <dgm:prSet/>
      <dgm:spPr/>
      <dgm:t>
        <a:bodyPr/>
        <a:lstStyle/>
        <a:p>
          <a:endParaRPr lang="en-US"/>
        </a:p>
      </dgm:t>
    </dgm:pt>
    <dgm:pt modelId="{5619EE42-55A3-4394-809E-8C50E838FEE4}" type="sibTrans" cxnId="{E7CCBE06-EC84-457F-883B-F17AE0404A83}">
      <dgm:prSet/>
      <dgm:spPr/>
      <dgm:t>
        <a:bodyPr/>
        <a:lstStyle/>
        <a:p>
          <a:endParaRPr lang="en-US"/>
        </a:p>
      </dgm:t>
    </dgm:pt>
    <dgm:pt modelId="{00041C0A-3EB0-4808-9EF5-43340EC1C64F}">
      <dgm:prSet/>
      <dgm:spPr/>
      <dgm:t>
        <a:bodyPr/>
        <a:lstStyle/>
        <a:p>
          <a:r>
            <a:rPr lang="en-US"/>
            <a:t>Local Dollars </a:t>
          </a:r>
        </a:p>
      </dgm:t>
    </dgm:pt>
    <dgm:pt modelId="{8B7B21EB-EADB-4686-AFD0-9853DD6E6471}" type="parTrans" cxnId="{8C5EFB43-2570-43FB-85B0-29295C901E6F}">
      <dgm:prSet/>
      <dgm:spPr/>
      <dgm:t>
        <a:bodyPr/>
        <a:lstStyle/>
        <a:p>
          <a:endParaRPr lang="en-US"/>
        </a:p>
      </dgm:t>
    </dgm:pt>
    <dgm:pt modelId="{6ED4F91D-9278-4175-B76B-C775105FDBEB}" type="sibTrans" cxnId="{8C5EFB43-2570-43FB-85B0-29295C901E6F}">
      <dgm:prSet/>
      <dgm:spPr/>
      <dgm:t>
        <a:bodyPr/>
        <a:lstStyle/>
        <a:p>
          <a:endParaRPr lang="en-US"/>
        </a:p>
      </dgm:t>
    </dgm:pt>
    <dgm:pt modelId="{B6CCF6D7-4DC7-4311-9681-062A7C537050}">
      <dgm:prSet/>
      <dgm:spPr/>
      <dgm:t>
        <a:bodyPr/>
        <a:lstStyle/>
        <a:p>
          <a:r>
            <a:rPr lang="en-US"/>
            <a:t>Some counties invest local levy funds (if available) or invest their allocations from SOR, Block Grant or other dollars</a:t>
          </a:r>
        </a:p>
      </dgm:t>
    </dgm:pt>
    <dgm:pt modelId="{30D592FB-6C6C-4E0B-BE7C-D7E76E9F23FC}" type="parTrans" cxnId="{AC80AA90-6777-474C-A26D-6D0BF05E6B24}">
      <dgm:prSet/>
      <dgm:spPr/>
      <dgm:t>
        <a:bodyPr/>
        <a:lstStyle/>
        <a:p>
          <a:endParaRPr lang="en-US"/>
        </a:p>
      </dgm:t>
    </dgm:pt>
    <dgm:pt modelId="{519D3CB0-A17C-46F8-9154-D4A7D7CA19E6}" type="sibTrans" cxnId="{AC80AA90-6777-474C-A26D-6D0BF05E6B24}">
      <dgm:prSet/>
      <dgm:spPr/>
      <dgm:t>
        <a:bodyPr/>
        <a:lstStyle/>
        <a:p>
          <a:endParaRPr lang="en-US"/>
        </a:p>
      </dgm:t>
    </dgm:pt>
    <dgm:pt modelId="{9243B688-8C27-490A-A78F-4E169A6235A9}" type="pres">
      <dgm:prSet presAssocID="{35ADA163-3630-47D9-AA5A-707E93256CFD}" presName="Name0" presStyleCnt="0">
        <dgm:presLayoutVars>
          <dgm:dir/>
          <dgm:animLvl val="lvl"/>
          <dgm:resizeHandles val="exact"/>
        </dgm:presLayoutVars>
      </dgm:prSet>
      <dgm:spPr/>
    </dgm:pt>
    <dgm:pt modelId="{895B870F-3D1F-4E3A-AF9D-7D796E3A4756}" type="pres">
      <dgm:prSet presAssocID="{F367E8E8-1A5D-41C5-A531-E5873B3514F9}" presName="composite" presStyleCnt="0"/>
      <dgm:spPr/>
    </dgm:pt>
    <dgm:pt modelId="{553F2833-4D7E-4A5E-A7AA-2335A7FDD963}" type="pres">
      <dgm:prSet presAssocID="{F367E8E8-1A5D-41C5-A531-E5873B3514F9}" presName="parTx" presStyleLbl="alignNode1" presStyleIdx="0" presStyleCnt="3">
        <dgm:presLayoutVars>
          <dgm:chMax val="0"/>
          <dgm:chPref val="0"/>
          <dgm:bulletEnabled val="1"/>
        </dgm:presLayoutVars>
      </dgm:prSet>
      <dgm:spPr/>
    </dgm:pt>
    <dgm:pt modelId="{1BCB870A-FAB2-463B-B484-E6C5A18FAF65}" type="pres">
      <dgm:prSet presAssocID="{F367E8E8-1A5D-41C5-A531-E5873B3514F9}" presName="desTx" presStyleLbl="alignAccFollowNode1" presStyleIdx="0" presStyleCnt="3">
        <dgm:presLayoutVars>
          <dgm:bulletEnabled val="1"/>
        </dgm:presLayoutVars>
      </dgm:prSet>
      <dgm:spPr/>
    </dgm:pt>
    <dgm:pt modelId="{EC82E38D-7B4B-44BC-A94B-F836F273436D}" type="pres">
      <dgm:prSet presAssocID="{E93BEEE7-BEFC-44D4-BE82-D5A55433627A}" presName="space" presStyleCnt="0"/>
      <dgm:spPr/>
    </dgm:pt>
    <dgm:pt modelId="{C6A60B1C-D224-44A6-8028-B47A6CB912B6}" type="pres">
      <dgm:prSet presAssocID="{69DABED5-80B7-4561-A569-15BDAA612333}" presName="composite" presStyleCnt="0"/>
      <dgm:spPr/>
    </dgm:pt>
    <dgm:pt modelId="{5E6B21B1-FA27-4BF9-814F-542A15664A02}" type="pres">
      <dgm:prSet presAssocID="{69DABED5-80B7-4561-A569-15BDAA612333}" presName="parTx" presStyleLbl="alignNode1" presStyleIdx="1" presStyleCnt="3">
        <dgm:presLayoutVars>
          <dgm:chMax val="0"/>
          <dgm:chPref val="0"/>
          <dgm:bulletEnabled val="1"/>
        </dgm:presLayoutVars>
      </dgm:prSet>
      <dgm:spPr/>
    </dgm:pt>
    <dgm:pt modelId="{3886673E-2802-44CE-B368-905A75F72A1C}" type="pres">
      <dgm:prSet presAssocID="{69DABED5-80B7-4561-A569-15BDAA612333}" presName="desTx" presStyleLbl="alignAccFollowNode1" presStyleIdx="1" presStyleCnt="3">
        <dgm:presLayoutVars>
          <dgm:bulletEnabled val="1"/>
        </dgm:presLayoutVars>
      </dgm:prSet>
      <dgm:spPr/>
    </dgm:pt>
    <dgm:pt modelId="{F5D51F46-2B92-420C-8458-71D28CE7EEE1}" type="pres">
      <dgm:prSet presAssocID="{35C6C1CC-060E-4152-909E-C313E21F29A6}" presName="space" presStyleCnt="0"/>
      <dgm:spPr/>
    </dgm:pt>
    <dgm:pt modelId="{7906D996-8BC6-4367-B30F-36B5AF99CDF6}" type="pres">
      <dgm:prSet presAssocID="{00041C0A-3EB0-4808-9EF5-43340EC1C64F}" presName="composite" presStyleCnt="0"/>
      <dgm:spPr/>
    </dgm:pt>
    <dgm:pt modelId="{985AE99A-B12F-4209-AD7C-E00136C4C820}" type="pres">
      <dgm:prSet presAssocID="{00041C0A-3EB0-4808-9EF5-43340EC1C64F}" presName="parTx" presStyleLbl="alignNode1" presStyleIdx="2" presStyleCnt="3">
        <dgm:presLayoutVars>
          <dgm:chMax val="0"/>
          <dgm:chPref val="0"/>
          <dgm:bulletEnabled val="1"/>
        </dgm:presLayoutVars>
      </dgm:prSet>
      <dgm:spPr/>
    </dgm:pt>
    <dgm:pt modelId="{47CBCA04-51BE-4737-8C98-16D6C6876ECE}" type="pres">
      <dgm:prSet presAssocID="{00041C0A-3EB0-4808-9EF5-43340EC1C64F}" presName="desTx" presStyleLbl="alignAccFollowNode1" presStyleIdx="2" presStyleCnt="3">
        <dgm:presLayoutVars>
          <dgm:bulletEnabled val="1"/>
        </dgm:presLayoutVars>
      </dgm:prSet>
      <dgm:spPr/>
    </dgm:pt>
  </dgm:ptLst>
  <dgm:cxnLst>
    <dgm:cxn modelId="{E7CCBE06-EC84-457F-883B-F17AE0404A83}" srcId="{69DABED5-80B7-4561-A569-15BDAA612333}" destId="{590DAA14-054F-4ED1-9080-502A3038F7CA}" srcOrd="0" destOrd="0" parTransId="{F2B8FEA6-651E-4E06-90B6-DEF0FB3D11D3}" sibTransId="{5619EE42-55A3-4394-809E-8C50E838FEE4}"/>
    <dgm:cxn modelId="{3417262B-4ACB-4181-AA5F-44566A98851F}" srcId="{35ADA163-3630-47D9-AA5A-707E93256CFD}" destId="{69DABED5-80B7-4561-A569-15BDAA612333}" srcOrd="1" destOrd="0" parTransId="{F0FE8E6D-4EBD-4365-A1C2-076CFCE51CCE}" sibTransId="{35C6C1CC-060E-4152-909E-C313E21F29A6}"/>
    <dgm:cxn modelId="{0F3FA037-D8D6-4FEE-B337-D054B675B2D7}" srcId="{F367E8E8-1A5D-41C5-A531-E5873B3514F9}" destId="{F9E81A06-CB81-4E08-A887-D4DA9DCD8CA9}" srcOrd="0" destOrd="0" parTransId="{7F8880A7-861D-4FB5-9369-9D7D7C35CEB4}" sibTransId="{B6AB4D23-5F23-4AAE-B8EE-F08A334BC634}"/>
    <dgm:cxn modelId="{5D0C3563-48D1-4B09-8793-7E05D3D903EA}" type="presOf" srcId="{19A25565-485B-4AEB-9DFE-9D29BE46D3FC}" destId="{1BCB870A-FAB2-463B-B484-E6C5A18FAF65}" srcOrd="0" destOrd="1" presId="urn:microsoft.com/office/officeart/2005/8/layout/hList1"/>
    <dgm:cxn modelId="{8C5EFB43-2570-43FB-85B0-29295C901E6F}" srcId="{35ADA163-3630-47D9-AA5A-707E93256CFD}" destId="{00041C0A-3EB0-4808-9EF5-43340EC1C64F}" srcOrd="2" destOrd="0" parTransId="{8B7B21EB-EADB-4686-AFD0-9853DD6E6471}" sibTransId="{6ED4F91D-9278-4175-B76B-C775105FDBEB}"/>
    <dgm:cxn modelId="{6ECD7968-ECBF-464F-A47A-A217802CD1D5}" srcId="{35ADA163-3630-47D9-AA5A-707E93256CFD}" destId="{F367E8E8-1A5D-41C5-A531-E5873B3514F9}" srcOrd="0" destOrd="0" parTransId="{5FD96148-C383-4194-B0E6-4BCE6275F980}" sibTransId="{E93BEEE7-BEFC-44D4-BE82-D5A55433627A}"/>
    <dgm:cxn modelId="{6178B348-0633-4E85-8853-11536CBFE216}" type="presOf" srcId="{F367E8E8-1A5D-41C5-A531-E5873B3514F9}" destId="{553F2833-4D7E-4A5E-A7AA-2335A7FDD963}" srcOrd="0" destOrd="0" presId="urn:microsoft.com/office/officeart/2005/8/layout/hList1"/>
    <dgm:cxn modelId="{C14BB050-1273-458B-821D-CCA4267941AF}" type="presOf" srcId="{69DABED5-80B7-4561-A569-15BDAA612333}" destId="{5E6B21B1-FA27-4BF9-814F-542A15664A02}" srcOrd="0" destOrd="0" presId="urn:microsoft.com/office/officeart/2005/8/layout/hList1"/>
    <dgm:cxn modelId="{1068107A-A6F9-4D7B-9F98-3EB075B5C171}" type="presOf" srcId="{F9E81A06-CB81-4E08-A887-D4DA9DCD8CA9}" destId="{1BCB870A-FAB2-463B-B484-E6C5A18FAF65}" srcOrd="0" destOrd="0" presId="urn:microsoft.com/office/officeart/2005/8/layout/hList1"/>
    <dgm:cxn modelId="{AC80AA90-6777-474C-A26D-6D0BF05E6B24}" srcId="{00041C0A-3EB0-4808-9EF5-43340EC1C64F}" destId="{B6CCF6D7-4DC7-4311-9681-062A7C537050}" srcOrd="0" destOrd="0" parTransId="{30D592FB-6C6C-4E0B-BE7C-D7E76E9F23FC}" sibTransId="{519D3CB0-A17C-46F8-9154-D4A7D7CA19E6}"/>
    <dgm:cxn modelId="{01C1C49A-7D88-47A2-996C-281094A6ECAB}" srcId="{F367E8E8-1A5D-41C5-A531-E5873B3514F9}" destId="{19A25565-485B-4AEB-9DFE-9D29BE46D3FC}" srcOrd="1" destOrd="0" parTransId="{12B5137B-3302-4183-BBD6-0D79A4865BB1}" sibTransId="{C39C312E-4E3E-46CD-89EE-EC500EA683E4}"/>
    <dgm:cxn modelId="{399F01AC-F336-4E22-B3DE-F4D19195C3DC}" type="presOf" srcId="{590DAA14-054F-4ED1-9080-502A3038F7CA}" destId="{3886673E-2802-44CE-B368-905A75F72A1C}" srcOrd="0" destOrd="0" presId="urn:microsoft.com/office/officeart/2005/8/layout/hList1"/>
    <dgm:cxn modelId="{71309DD6-37EB-4055-87D3-2A36AE84C3E3}" type="presOf" srcId="{35ADA163-3630-47D9-AA5A-707E93256CFD}" destId="{9243B688-8C27-490A-A78F-4E169A6235A9}" srcOrd="0" destOrd="0" presId="urn:microsoft.com/office/officeart/2005/8/layout/hList1"/>
    <dgm:cxn modelId="{0136BDDB-ECF5-4E06-B2C5-924664776A33}" type="presOf" srcId="{B6CCF6D7-4DC7-4311-9681-062A7C537050}" destId="{47CBCA04-51BE-4737-8C98-16D6C6876ECE}" srcOrd="0" destOrd="0" presId="urn:microsoft.com/office/officeart/2005/8/layout/hList1"/>
    <dgm:cxn modelId="{936749E8-22B6-482D-B8C3-FA7E5E55E6EB}" type="presOf" srcId="{00041C0A-3EB0-4808-9EF5-43340EC1C64F}" destId="{985AE99A-B12F-4209-AD7C-E00136C4C820}" srcOrd="0" destOrd="0" presId="urn:microsoft.com/office/officeart/2005/8/layout/hList1"/>
    <dgm:cxn modelId="{50B709FA-D46F-4DCE-868E-6D77740D6211}" type="presParOf" srcId="{9243B688-8C27-490A-A78F-4E169A6235A9}" destId="{895B870F-3D1F-4E3A-AF9D-7D796E3A4756}" srcOrd="0" destOrd="0" presId="urn:microsoft.com/office/officeart/2005/8/layout/hList1"/>
    <dgm:cxn modelId="{EA019333-4821-4492-9AE0-9E6F4E96D2C2}" type="presParOf" srcId="{895B870F-3D1F-4E3A-AF9D-7D796E3A4756}" destId="{553F2833-4D7E-4A5E-A7AA-2335A7FDD963}" srcOrd="0" destOrd="0" presId="urn:microsoft.com/office/officeart/2005/8/layout/hList1"/>
    <dgm:cxn modelId="{73FC8C6E-1E03-4366-9D3C-50A1F77669D6}" type="presParOf" srcId="{895B870F-3D1F-4E3A-AF9D-7D796E3A4756}" destId="{1BCB870A-FAB2-463B-B484-E6C5A18FAF65}" srcOrd="1" destOrd="0" presId="urn:microsoft.com/office/officeart/2005/8/layout/hList1"/>
    <dgm:cxn modelId="{AC032470-25D4-4E71-AC2E-B347E147EEFD}" type="presParOf" srcId="{9243B688-8C27-490A-A78F-4E169A6235A9}" destId="{EC82E38D-7B4B-44BC-A94B-F836F273436D}" srcOrd="1" destOrd="0" presId="urn:microsoft.com/office/officeart/2005/8/layout/hList1"/>
    <dgm:cxn modelId="{7FB76140-8438-4BC7-97D4-332906DB2919}" type="presParOf" srcId="{9243B688-8C27-490A-A78F-4E169A6235A9}" destId="{C6A60B1C-D224-44A6-8028-B47A6CB912B6}" srcOrd="2" destOrd="0" presId="urn:microsoft.com/office/officeart/2005/8/layout/hList1"/>
    <dgm:cxn modelId="{E047A228-5379-41BA-B5CB-4669F3DE09D8}" type="presParOf" srcId="{C6A60B1C-D224-44A6-8028-B47A6CB912B6}" destId="{5E6B21B1-FA27-4BF9-814F-542A15664A02}" srcOrd="0" destOrd="0" presId="urn:microsoft.com/office/officeart/2005/8/layout/hList1"/>
    <dgm:cxn modelId="{1F774B06-D72E-49A9-9467-9AB7B0F329C6}" type="presParOf" srcId="{C6A60B1C-D224-44A6-8028-B47A6CB912B6}" destId="{3886673E-2802-44CE-B368-905A75F72A1C}" srcOrd="1" destOrd="0" presId="urn:microsoft.com/office/officeart/2005/8/layout/hList1"/>
    <dgm:cxn modelId="{DFFF2CB4-F6EF-4C9C-9F54-2FF8567D8CC1}" type="presParOf" srcId="{9243B688-8C27-490A-A78F-4E169A6235A9}" destId="{F5D51F46-2B92-420C-8458-71D28CE7EEE1}" srcOrd="3" destOrd="0" presId="urn:microsoft.com/office/officeart/2005/8/layout/hList1"/>
    <dgm:cxn modelId="{C658FD90-E60E-474F-8912-4F4452649945}" type="presParOf" srcId="{9243B688-8C27-490A-A78F-4E169A6235A9}" destId="{7906D996-8BC6-4367-B30F-36B5AF99CDF6}" srcOrd="4" destOrd="0" presId="urn:microsoft.com/office/officeart/2005/8/layout/hList1"/>
    <dgm:cxn modelId="{7D70CF1F-8E91-45CB-AC63-080EF0687323}" type="presParOf" srcId="{7906D996-8BC6-4367-B30F-36B5AF99CDF6}" destId="{985AE99A-B12F-4209-AD7C-E00136C4C820}" srcOrd="0" destOrd="0" presId="urn:microsoft.com/office/officeart/2005/8/layout/hList1"/>
    <dgm:cxn modelId="{08FF0A24-48AA-45A5-8538-C620E9A58AD2}" type="presParOf" srcId="{7906D996-8BC6-4367-B30F-36B5AF99CDF6}" destId="{47CBCA04-51BE-4737-8C98-16D6C6876EC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5F7D6C-D952-4AC3-B7EA-459EBC33F03D}" type="doc">
      <dgm:prSet loTypeId="urn:microsoft.com/office/officeart/2018/2/layout/IconCircleList" loCatId="icon" qsTypeId="urn:microsoft.com/office/officeart/2005/8/quickstyle/simple1" qsCatId="simple" csTypeId="urn:microsoft.com/office/officeart/2018/5/colors/Iconchunking_coloredtext_accent2_2" csCatId="accent2" phldr="1"/>
      <dgm:spPr/>
      <dgm:t>
        <a:bodyPr/>
        <a:lstStyle/>
        <a:p>
          <a:endParaRPr lang="en-US"/>
        </a:p>
      </dgm:t>
    </dgm:pt>
    <dgm:pt modelId="{0AC9E6D1-57AA-4A35-BA65-D3EDEA2310F6}">
      <dgm:prSet/>
      <dgm:spPr/>
      <dgm:t>
        <a:bodyPr/>
        <a:lstStyle/>
        <a:p>
          <a:r>
            <a:rPr lang="en-US"/>
            <a:t>resident rent payments </a:t>
          </a:r>
        </a:p>
      </dgm:t>
    </dgm:pt>
    <dgm:pt modelId="{8F7CAE1D-36FF-429A-A538-2AF94F9D00CE}" type="parTrans" cxnId="{1DC5E326-EDAB-4A4A-BD6B-52B8123D4B2F}">
      <dgm:prSet/>
      <dgm:spPr/>
      <dgm:t>
        <a:bodyPr/>
        <a:lstStyle/>
        <a:p>
          <a:endParaRPr lang="en-US"/>
        </a:p>
      </dgm:t>
    </dgm:pt>
    <dgm:pt modelId="{CAF2C474-E935-462E-BE70-7B1113F140B2}" type="sibTrans" cxnId="{1DC5E326-EDAB-4A4A-BD6B-52B8123D4B2F}">
      <dgm:prSet/>
      <dgm:spPr/>
      <dgm:t>
        <a:bodyPr/>
        <a:lstStyle/>
        <a:p>
          <a:endParaRPr lang="en-US"/>
        </a:p>
      </dgm:t>
    </dgm:pt>
    <dgm:pt modelId="{E0ABFCA6-BCF7-4FEC-8D66-236A90760A5A}">
      <dgm:prSet/>
      <dgm:spPr/>
      <dgm:t>
        <a:bodyPr/>
        <a:lstStyle/>
        <a:p>
          <a:r>
            <a:rPr lang="en-US"/>
            <a:t>private foundation dollars</a:t>
          </a:r>
        </a:p>
      </dgm:t>
    </dgm:pt>
    <dgm:pt modelId="{F016632C-A253-4E15-9B23-10EF85CC086F}" type="parTrans" cxnId="{F7DD517B-B421-4596-A35A-0376D13D2D3C}">
      <dgm:prSet/>
      <dgm:spPr/>
      <dgm:t>
        <a:bodyPr/>
        <a:lstStyle/>
        <a:p>
          <a:endParaRPr lang="en-US"/>
        </a:p>
      </dgm:t>
    </dgm:pt>
    <dgm:pt modelId="{825E0162-1AFC-4811-9D16-DC96039AF214}" type="sibTrans" cxnId="{F7DD517B-B421-4596-A35A-0376D13D2D3C}">
      <dgm:prSet/>
      <dgm:spPr/>
      <dgm:t>
        <a:bodyPr/>
        <a:lstStyle/>
        <a:p>
          <a:endParaRPr lang="en-US"/>
        </a:p>
      </dgm:t>
    </dgm:pt>
    <dgm:pt modelId="{25FF3C05-9E42-4C16-AEE6-F57B50C9656E}">
      <dgm:prSet/>
      <dgm:spPr/>
      <dgm:t>
        <a:bodyPr/>
        <a:lstStyle/>
        <a:p>
          <a:r>
            <a:rPr lang="en-US" dirty="0"/>
            <a:t>Fundraising</a:t>
          </a:r>
        </a:p>
      </dgm:t>
    </dgm:pt>
    <dgm:pt modelId="{01AC2E5E-8543-40D7-BEF4-E94956C6F8EF}" type="parTrans" cxnId="{3B67081F-6829-4E95-91AC-0BD802CD2C3F}">
      <dgm:prSet/>
      <dgm:spPr/>
      <dgm:t>
        <a:bodyPr/>
        <a:lstStyle/>
        <a:p>
          <a:endParaRPr lang="en-US"/>
        </a:p>
      </dgm:t>
    </dgm:pt>
    <dgm:pt modelId="{E3AD7282-7EC9-4854-8EEA-7EA46D29C61E}" type="sibTrans" cxnId="{3B67081F-6829-4E95-91AC-0BD802CD2C3F}">
      <dgm:prSet/>
      <dgm:spPr/>
      <dgm:t>
        <a:bodyPr/>
        <a:lstStyle/>
        <a:p>
          <a:endParaRPr lang="en-US"/>
        </a:p>
      </dgm:t>
    </dgm:pt>
    <dgm:pt modelId="{9185F3DE-1CF4-45AB-B932-93A41DDE7705}" type="pres">
      <dgm:prSet presAssocID="{D45F7D6C-D952-4AC3-B7EA-459EBC33F03D}" presName="root" presStyleCnt="0">
        <dgm:presLayoutVars>
          <dgm:dir/>
          <dgm:resizeHandles val="exact"/>
        </dgm:presLayoutVars>
      </dgm:prSet>
      <dgm:spPr/>
    </dgm:pt>
    <dgm:pt modelId="{B5D727F9-CAC0-4E18-872F-DF7321AAC5CA}" type="pres">
      <dgm:prSet presAssocID="{D45F7D6C-D952-4AC3-B7EA-459EBC33F03D}" presName="container" presStyleCnt="0">
        <dgm:presLayoutVars>
          <dgm:dir/>
          <dgm:resizeHandles val="exact"/>
        </dgm:presLayoutVars>
      </dgm:prSet>
      <dgm:spPr/>
    </dgm:pt>
    <dgm:pt modelId="{620BB509-2689-457C-8E08-B2368E882078}" type="pres">
      <dgm:prSet presAssocID="{0AC9E6D1-57AA-4A35-BA65-D3EDEA2310F6}" presName="compNode" presStyleCnt="0"/>
      <dgm:spPr/>
    </dgm:pt>
    <dgm:pt modelId="{A18E8A83-4C61-470B-98A8-76E728A213B5}" type="pres">
      <dgm:prSet presAssocID="{0AC9E6D1-57AA-4A35-BA65-D3EDEA2310F6}" presName="iconBgRect" presStyleLbl="bgShp" presStyleIdx="0" presStyleCnt="3"/>
      <dgm:spPr/>
    </dgm:pt>
    <dgm:pt modelId="{F8E595B1-9157-4EA9-B045-DD28E4D7B076}" type="pres">
      <dgm:prSet presAssocID="{0AC9E6D1-57AA-4A35-BA65-D3EDEA2310F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use"/>
        </a:ext>
      </dgm:extLst>
    </dgm:pt>
    <dgm:pt modelId="{4A8320BA-DCB6-4AC5-A94E-AC2E49DEEA0D}" type="pres">
      <dgm:prSet presAssocID="{0AC9E6D1-57AA-4A35-BA65-D3EDEA2310F6}" presName="spaceRect" presStyleCnt="0"/>
      <dgm:spPr/>
    </dgm:pt>
    <dgm:pt modelId="{9C6FDB55-778A-467D-BC59-CA6BEAF12032}" type="pres">
      <dgm:prSet presAssocID="{0AC9E6D1-57AA-4A35-BA65-D3EDEA2310F6}" presName="textRect" presStyleLbl="revTx" presStyleIdx="0" presStyleCnt="3">
        <dgm:presLayoutVars>
          <dgm:chMax val="1"/>
          <dgm:chPref val="1"/>
        </dgm:presLayoutVars>
      </dgm:prSet>
      <dgm:spPr/>
    </dgm:pt>
    <dgm:pt modelId="{28183457-520F-45DC-A3A4-14ACA0AF55D2}" type="pres">
      <dgm:prSet presAssocID="{CAF2C474-E935-462E-BE70-7B1113F140B2}" presName="sibTrans" presStyleLbl="sibTrans2D1" presStyleIdx="0" presStyleCnt="0"/>
      <dgm:spPr/>
    </dgm:pt>
    <dgm:pt modelId="{938E8BE0-9FFA-4CBD-A39D-CC420E0914E5}" type="pres">
      <dgm:prSet presAssocID="{E0ABFCA6-BCF7-4FEC-8D66-236A90760A5A}" presName="compNode" presStyleCnt="0"/>
      <dgm:spPr/>
    </dgm:pt>
    <dgm:pt modelId="{9EFAA976-B9A2-4664-89DE-5C16CF851743}" type="pres">
      <dgm:prSet presAssocID="{E0ABFCA6-BCF7-4FEC-8D66-236A90760A5A}" presName="iconBgRect" presStyleLbl="bgShp" presStyleIdx="1" presStyleCnt="3"/>
      <dgm:spPr/>
    </dgm:pt>
    <dgm:pt modelId="{700E4803-3511-4143-AEC2-3FD69D6671C3}" type="pres">
      <dgm:prSet presAssocID="{E0ABFCA6-BCF7-4FEC-8D66-236A90760A5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D5765A16-F7C0-4DCE-8F0C-21957A3C025D}" type="pres">
      <dgm:prSet presAssocID="{E0ABFCA6-BCF7-4FEC-8D66-236A90760A5A}" presName="spaceRect" presStyleCnt="0"/>
      <dgm:spPr/>
    </dgm:pt>
    <dgm:pt modelId="{35E7D3FF-43A5-44E6-95A8-D0D0F7D9D943}" type="pres">
      <dgm:prSet presAssocID="{E0ABFCA6-BCF7-4FEC-8D66-236A90760A5A}" presName="textRect" presStyleLbl="revTx" presStyleIdx="1" presStyleCnt="3">
        <dgm:presLayoutVars>
          <dgm:chMax val="1"/>
          <dgm:chPref val="1"/>
        </dgm:presLayoutVars>
      </dgm:prSet>
      <dgm:spPr/>
    </dgm:pt>
    <dgm:pt modelId="{80D6E3DC-31C2-4BA1-8D2B-3FD2616BE8D2}" type="pres">
      <dgm:prSet presAssocID="{825E0162-1AFC-4811-9D16-DC96039AF214}" presName="sibTrans" presStyleLbl="sibTrans2D1" presStyleIdx="0" presStyleCnt="0"/>
      <dgm:spPr/>
    </dgm:pt>
    <dgm:pt modelId="{328AB2C1-9AAD-4AD5-A16A-385577AB0773}" type="pres">
      <dgm:prSet presAssocID="{25FF3C05-9E42-4C16-AEE6-F57B50C9656E}" presName="compNode" presStyleCnt="0"/>
      <dgm:spPr/>
    </dgm:pt>
    <dgm:pt modelId="{37843DC8-D44E-4BFF-A403-C3F907077CD1}" type="pres">
      <dgm:prSet presAssocID="{25FF3C05-9E42-4C16-AEE6-F57B50C9656E}" presName="iconBgRect" presStyleLbl="bgShp" presStyleIdx="2" presStyleCnt="3"/>
      <dgm:spPr/>
    </dgm:pt>
    <dgm:pt modelId="{0E8871B0-FADE-4B96-B021-440E0A31C65D}" type="pres">
      <dgm:prSet presAssocID="{25FF3C05-9E42-4C16-AEE6-F57B50C9656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Handshake outline"/>
        </a:ext>
      </dgm:extLst>
    </dgm:pt>
    <dgm:pt modelId="{4D1919AB-E3B5-4697-BC18-6DE510E2EF03}" type="pres">
      <dgm:prSet presAssocID="{25FF3C05-9E42-4C16-AEE6-F57B50C9656E}" presName="spaceRect" presStyleCnt="0"/>
      <dgm:spPr/>
    </dgm:pt>
    <dgm:pt modelId="{D99F9336-F2B7-47B4-B75F-6A592453845F}" type="pres">
      <dgm:prSet presAssocID="{25FF3C05-9E42-4C16-AEE6-F57B50C9656E}" presName="textRect" presStyleLbl="revTx" presStyleIdx="2" presStyleCnt="3">
        <dgm:presLayoutVars>
          <dgm:chMax val="1"/>
          <dgm:chPref val="1"/>
        </dgm:presLayoutVars>
      </dgm:prSet>
      <dgm:spPr/>
    </dgm:pt>
  </dgm:ptLst>
  <dgm:cxnLst>
    <dgm:cxn modelId="{9B6B9311-7A46-47CC-9570-8B1CFF59C1B1}" type="presOf" srcId="{25FF3C05-9E42-4C16-AEE6-F57B50C9656E}" destId="{D99F9336-F2B7-47B4-B75F-6A592453845F}" srcOrd="0" destOrd="0" presId="urn:microsoft.com/office/officeart/2018/2/layout/IconCircleList"/>
    <dgm:cxn modelId="{3B67081F-6829-4E95-91AC-0BD802CD2C3F}" srcId="{D45F7D6C-D952-4AC3-B7EA-459EBC33F03D}" destId="{25FF3C05-9E42-4C16-AEE6-F57B50C9656E}" srcOrd="2" destOrd="0" parTransId="{01AC2E5E-8543-40D7-BEF4-E94956C6F8EF}" sibTransId="{E3AD7282-7EC9-4854-8EEA-7EA46D29C61E}"/>
    <dgm:cxn modelId="{1DC5E326-EDAB-4A4A-BD6B-52B8123D4B2F}" srcId="{D45F7D6C-D952-4AC3-B7EA-459EBC33F03D}" destId="{0AC9E6D1-57AA-4A35-BA65-D3EDEA2310F6}" srcOrd="0" destOrd="0" parTransId="{8F7CAE1D-36FF-429A-A538-2AF94F9D00CE}" sibTransId="{CAF2C474-E935-462E-BE70-7B1113F140B2}"/>
    <dgm:cxn modelId="{3FE88D3C-0317-458E-B610-40A9EF8DCD61}" type="presOf" srcId="{0AC9E6D1-57AA-4A35-BA65-D3EDEA2310F6}" destId="{9C6FDB55-778A-467D-BC59-CA6BEAF12032}" srcOrd="0" destOrd="0" presId="urn:microsoft.com/office/officeart/2018/2/layout/IconCircleList"/>
    <dgm:cxn modelId="{3E60115E-42D1-4800-AC76-5116A2720FA4}" type="presOf" srcId="{D45F7D6C-D952-4AC3-B7EA-459EBC33F03D}" destId="{9185F3DE-1CF4-45AB-B932-93A41DDE7705}" srcOrd="0" destOrd="0" presId="urn:microsoft.com/office/officeart/2018/2/layout/IconCircleList"/>
    <dgm:cxn modelId="{F7DD517B-B421-4596-A35A-0376D13D2D3C}" srcId="{D45F7D6C-D952-4AC3-B7EA-459EBC33F03D}" destId="{E0ABFCA6-BCF7-4FEC-8D66-236A90760A5A}" srcOrd="1" destOrd="0" parTransId="{F016632C-A253-4E15-9B23-10EF85CC086F}" sibTransId="{825E0162-1AFC-4811-9D16-DC96039AF214}"/>
    <dgm:cxn modelId="{9FE4E392-E493-40DE-B56C-CDB1245C987D}" type="presOf" srcId="{E0ABFCA6-BCF7-4FEC-8D66-236A90760A5A}" destId="{35E7D3FF-43A5-44E6-95A8-D0D0F7D9D943}" srcOrd="0" destOrd="0" presId="urn:microsoft.com/office/officeart/2018/2/layout/IconCircleList"/>
    <dgm:cxn modelId="{98AA2393-5397-4067-BC7D-AAFAD2974610}" type="presOf" srcId="{825E0162-1AFC-4811-9D16-DC96039AF214}" destId="{80D6E3DC-31C2-4BA1-8D2B-3FD2616BE8D2}" srcOrd="0" destOrd="0" presId="urn:microsoft.com/office/officeart/2018/2/layout/IconCircleList"/>
    <dgm:cxn modelId="{699FBD9B-DA7E-4E44-96F8-AD11C8590370}" type="presOf" srcId="{CAF2C474-E935-462E-BE70-7B1113F140B2}" destId="{28183457-520F-45DC-A3A4-14ACA0AF55D2}" srcOrd="0" destOrd="0" presId="urn:microsoft.com/office/officeart/2018/2/layout/IconCircleList"/>
    <dgm:cxn modelId="{F3CEA809-9CF7-4A15-9FFE-16559CD61014}" type="presParOf" srcId="{9185F3DE-1CF4-45AB-B932-93A41DDE7705}" destId="{B5D727F9-CAC0-4E18-872F-DF7321AAC5CA}" srcOrd="0" destOrd="0" presId="urn:microsoft.com/office/officeart/2018/2/layout/IconCircleList"/>
    <dgm:cxn modelId="{AD3A50C2-6C35-4A23-9FDB-03C73463152B}" type="presParOf" srcId="{B5D727F9-CAC0-4E18-872F-DF7321AAC5CA}" destId="{620BB509-2689-457C-8E08-B2368E882078}" srcOrd="0" destOrd="0" presId="urn:microsoft.com/office/officeart/2018/2/layout/IconCircleList"/>
    <dgm:cxn modelId="{246ADD74-DD48-435F-AD26-F59F0D296783}" type="presParOf" srcId="{620BB509-2689-457C-8E08-B2368E882078}" destId="{A18E8A83-4C61-470B-98A8-76E728A213B5}" srcOrd="0" destOrd="0" presId="urn:microsoft.com/office/officeart/2018/2/layout/IconCircleList"/>
    <dgm:cxn modelId="{2A0DFDC8-DE71-402F-B17F-77D33E41E6B4}" type="presParOf" srcId="{620BB509-2689-457C-8E08-B2368E882078}" destId="{F8E595B1-9157-4EA9-B045-DD28E4D7B076}" srcOrd="1" destOrd="0" presId="urn:microsoft.com/office/officeart/2018/2/layout/IconCircleList"/>
    <dgm:cxn modelId="{6BEE939F-C827-4BB0-88CD-2CCCB51A3A63}" type="presParOf" srcId="{620BB509-2689-457C-8E08-B2368E882078}" destId="{4A8320BA-DCB6-4AC5-A94E-AC2E49DEEA0D}" srcOrd="2" destOrd="0" presId="urn:microsoft.com/office/officeart/2018/2/layout/IconCircleList"/>
    <dgm:cxn modelId="{31BDAA02-250F-4271-A1A5-61A632DA6602}" type="presParOf" srcId="{620BB509-2689-457C-8E08-B2368E882078}" destId="{9C6FDB55-778A-467D-BC59-CA6BEAF12032}" srcOrd="3" destOrd="0" presId="urn:microsoft.com/office/officeart/2018/2/layout/IconCircleList"/>
    <dgm:cxn modelId="{54ACE3EC-04D3-47C9-A225-37079CE66DFA}" type="presParOf" srcId="{B5D727F9-CAC0-4E18-872F-DF7321AAC5CA}" destId="{28183457-520F-45DC-A3A4-14ACA0AF55D2}" srcOrd="1" destOrd="0" presId="urn:microsoft.com/office/officeart/2018/2/layout/IconCircleList"/>
    <dgm:cxn modelId="{0192FA55-666D-4F78-AFE5-D9BF1087083F}" type="presParOf" srcId="{B5D727F9-CAC0-4E18-872F-DF7321AAC5CA}" destId="{938E8BE0-9FFA-4CBD-A39D-CC420E0914E5}" srcOrd="2" destOrd="0" presId="urn:microsoft.com/office/officeart/2018/2/layout/IconCircleList"/>
    <dgm:cxn modelId="{88245058-8E47-460A-8762-EFF01414D0CE}" type="presParOf" srcId="{938E8BE0-9FFA-4CBD-A39D-CC420E0914E5}" destId="{9EFAA976-B9A2-4664-89DE-5C16CF851743}" srcOrd="0" destOrd="0" presId="urn:microsoft.com/office/officeart/2018/2/layout/IconCircleList"/>
    <dgm:cxn modelId="{51043724-39C5-43A5-AFC7-B74FD94BAFBB}" type="presParOf" srcId="{938E8BE0-9FFA-4CBD-A39D-CC420E0914E5}" destId="{700E4803-3511-4143-AEC2-3FD69D6671C3}" srcOrd="1" destOrd="0" presId="urn:microsoft.com/office/officeart/2018/2/layout/IconCircleList"/>
    <dgm:cxn modelId="{318CBAF1-9E24-4B68-A91F-A5D99F143680}" type="presParOf" srcId="{938E8BE0-9FFA-4CBD-A39D-CC420E0914E5}" destId="{D5765A16-F7C0-4DCE-8F0C-21957A3C025D}" srcOrd="2" destOrd="0" presId="urn:microsoft.com/office/officeart/2018/2/layout/IconCircleList"/>
    <dgm:cxn modelId="{C73D8FEE-91D0-4CE5-B175-57880DEDAC95}" type="presParOf" srcId="{938E8BE0-9FFA-4CBD-A39D-CC420E0914E5}" destId="{35E7D3FF-43A5-44E6-95A8-D0D0F7D9D943}" srcOrd="3" destOrd="0" presId="urn:microsoft.com/office/officeart/2018/2/layout/IconCircleList"/>
    <dgm:cxn modelId="{366D5A02-33B8-4CB7-8465-D400E3DDAA9A}" type="presParOf" srcId="{B5D727F9-CAC0-4E18-872F-DF7321AAC5CA}" destId="{80D6E3DC-31C2-4BA1-8D2B-3FD2616BE8D2}" srcOrd="3" destOrd="0" presId="urn:microsoft.com/office/officeart/2018/2/layout/IconCircleList"/>
    <dgm:cxn modelId="{DADC94A1-E2BC-4668-BF13-356403D90311}" type="presParOf" srcId="{B5D727F9-CAC0-4E18-872F-DF7321AAC5CA}" destId="{328AB2C1-9AAD-4AD5-A16A-385577AB0773}" srcOrd="4" destOrd="0" presId="urn:microsoft.com/office/officeart/2018/2/layout/IconCircleList"/>
    <dgm:cxn modelId="{373D9506-5A6C-47CE-8263-91BECD9CCC7F}" type="presParOf" srcId="{328AB2C1-9AAD-4AD5-A16A-385577AB0773}" destId="{37843DC8-D44E-4BFF-A403-C3F907077CD1}" srcOrd="0" destOrd="0" presId="urn:microsoft.com/office/officeart/2018/2/layout/IconCircleList"/>
    <dgm:cxn modelId="{056360F6-1F23-48A6-85D1-A242022F65C3}" type="presParOf" srcId="{328AB2C1-9AAD-4AD5-A16A-385577AB0773}" destId="{0E8871B0-FADE-4B96-B021-440E0A31C65D}" srcOrd="1" destOrd="0" presId="urn:microsoft.com/office/officeart/2018/2/layout/IconCircleList"/>
    <dgm:cxn modelId="{49489E6F-234C-419B-BEDD-74FC27C4E503}" type="presParOf" srcId="{328AB2C1-9AAD-4AD5-A16A-385577AB0773}" destId="{4D1919AB-E3B5-4697-BC18-6DE510E2EF03}" srcOrd="2" destOrd="0" presId="urn:microsoft.com/office/officeart/2018/2/layout/IconCircleList"/>
    <dgm:cxn modelId="{343F5CFD-7267-4706-A595-ACBCF8D2CBB1}" type="presParOf" srcId="{328AB2C1-9AAD-4AD5-A16A-385577AB0773}" destId="{D99F9336-F2B7-47B4-B75F-6A592453845F}"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C9539C-8115-4054-908A-6C1394DE323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714451F-B22E-4CF1-9164-41DD874376EE}">
      <dgm:prSet/>
      <dgm:spPr/>
      <dgm:t>
        <a:bodyPr/>
        <a:lstStyle/>
        <a:p>
          <a:r>
            <a:rPr lang="en-US"/>
            <a:t>Residents who are very early in recovery may need to focus on completing treatment programs</a:t>
          </a:r>
        </a:p>
      </dgm:t>
    </dgm:pt>
    <dgm:pt modelId="{950EF2E7-8E46-4BC7-8B93-CCCFF4C8F117}" type="parTrans" cxnId="{B6E651AE-6213-4A3D-90B8-C76C31509A61}">
      <dgm:prSet/>
      <dgm:spPr/>
      <dgm:t>
        <a:bodyPr/>
        <a:lstStyle/>
        <a:p>
          <a:endParaRPr lang="en-US"/>
        </a:p>
      </dgm:t>
    </dgm:pt>
    <dgm:pt modelId="{D5908090-7351-4619-AB21-E5A3EF987222}" type="sibTrans" cxnId="{B6E651AE-6213-4A3D-90B8-C76C31509A61}">
      <dgm:prSet/>
      <dgm:spPr/>
      <dgm:t>
        <a:bodyPr/>
        <a:lstStyle/>
        <a:p>
          <a:endParaRPr lang="en-US"/>
        </a:p>
      </dgm:t>
    </dgm:pt>
    <dgm:pt modelId="{BA219812-7A30-40EA-ABC7-C325D2841543}">
      <dgm:prSet/>
      <dgm:spPr/>
      <dgm:t>
        <a:bodyPr/>
        <a:lstStyle/>
        <a:p>
          <a:r>
            <a:rPr lang="en-US"/>
            <a:t>Level II recovery homes focus on assisting residents with establishing skills after treatment</a:t>
          </a:r>
        </a:p>
      </dgm:t>
    </dgm:pt>
    <dgm:pt modelId="{25A204A8-BF80-4C2C-B9A8-9662A097657D}" type="parTrans" cxnId="{785B9E93-35D7-4AD3-B7FA-25A0EC724459}">
      <dgm:prSet/>
      <dgm:spPr/>
      <dgm:t>
        <a:bodyPr/>
        <a:lstStyle/>
        <a:p>
          <a:endParaRPr lang="en-US"/>
        </a:p>
      </dgm:t>
    </dgm:pt>
    <dgm:pt modelId="{754DC289-9B64-46E6-A628-50C50F4D06B0}" type="sibTrans" cxnId="{785B9E93-35D7-4AD3-B7FA-25A0EC724459}">
      <dgm:prSet/>
      <dgm:spPr/>
      <dgm:t>
        <a:bodyPr/>
        <a:lstStyle/>
        <a:p>
          <a:endParaRPr lang="en-US"/>
        </a:p>
      </dgm:t>
    </dgm:pt>
    <dgm:pt modelId="{C0543643-F6B3-46F1-916F-D54BB8D1AFA3}">
      <dgm:prSet/>
      <dgm:spPr/>
      <dgm:t>
        <a:bodyPr/>
        <a:lstStyle/>
        <a:p>
          <a:r>
            <a:rPr lang="en-US"/>
            <a:t>Help residents with basics like maintaining a schedule</a:t>
          </a:r>
        </a:p>
      </dgm:t>
    </dgm:pt>
    <dgm:pt modelId="{DEEF68C7-63F4-4E34-B42F-737A8073E76A}" type="parTrans" cxnId="{558934A7-6FF7-497B-BF6D-8D0B6A8B2B5B}">
      <dgm:prSet/>
      <dgm:spPr/>
      <dgm:t>
        <a:bodyPr/>
        <a:lstStyle/>
        <a:p>
          <a:endParaRPr lang="en-US"/>
        </a:p>
      </dgm:t>
    </dgm:pt>
    <dgm:pt modelId="{D64E3AB8-3301-42E6-BB3B-DA86641F1AF2}" type="sibTrans" cxnId="{558934A7-6FF7-497B-BF6D-8D0B6A8B2B5B}">
      <dgm:prSet/>
      <dgm:spPr/>
      <dgm:t>
        <a:bodyPr/>
        <a:lstStyle/>
        <a:p>
          <a:endParaRPr lang="en-US"/>
        </a:p>
      </dgm:t>
    </dgm:pt>
    <dgm:pt modelId="{7A1660C0-453C-40EE-A42B-E7B5D0F331D9}" type="pres">
      <dgm:prSet presAssocID="{8FC9539C-8115-4054-908A-6C1394DE3236}" presName="root" presStyleCnt="0">
        <dgm:presLayoutVars>
          <dgm:dir/>
          <dgm:resizeHandles val="exact"/>
        </dgm:presLayoutVars>
      </dgm:prSet>
      <dgm:spPr/>
    </dgm:pt>
    <dgm:pt modelId="{05CCBA13-76FE-48E6-8612-1B1780939C2C}" type="pres">
      <dgm:prSet presAssocID="{E714451F-B22E-4CF1-9164-41DD874376EE}" presName="compNode" presStyleCnt="0"/>
      <dgm:spPr/>
    </dgm:pt>
    <dgm:pt modelId="{818FEE5A-B717-4EBA-AFE2-B4983CEF5575}" type="pres">
      <dgm:prSet presAssocID="{E714451F-B22E-4CF1-9164-41DD874376EE}" presName="bgRect" presStyleLbl="bgShp" presStyleIdx="0" presStyleCnt="3"/>
      <dgm:spPr/>
    </dgm:pt>
    <dgm:pt modelId="{9C0B7D2A-E966-4853-82DB-50A6A5F48961}" type="pres">
      <dgm:prSet presAssocID="{E714451F-B22E-4CF1-9164-41DD874376E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00FE4534-5D32-4B4B-B09E-139C80E5571E}" type="pres">
      <dgm:prSet presAssocID="{E714451F-B22E-4CF1-9164-41DD874376EE}" presName="spaceRect" presStyleCnt="0"/>
      <dgm:spPr/>
    </dgm:pt>
    <dgm:pt modelId="{D752B47E-EC19-48B2-864B-4D893C49603F}" type="pres">
      <dgm:prSet presAssocID="{E714451F-B22E-4CF1-9164-41DD874376EE}" presName="parTx" presStyleLbl="revTx" presStyleIdx="0" presStyleCnt="3">
        <dgm:presLayoutVars>
          <dgm:chMax val="0"/>
          <dgm:chPref val="0"/>
        </dgm:presLayoutVars>
      </dgm:prSet>
      <dgm:spPr/>
    </dgm:pt>
    <dgm:pt modelId="{9A38699D-4B5B-4AA0-85BC-C9401BE8D645}" type="pres">
      <dgm:prSet presAssocID="{D5908090-7351-4619-AB21-E5A3EF987222}" presName="sibTrans" presStyleCnt="0"/>
      <dgm:spPr/>
    </dgm:pt>
    <dgm:pt modelId="{2CE3ACF4-ABA9-490E-9CAB-FECB50E3F854}" type="pres">
      <dgm:prSet presAssocID="{BA219812-7A30-40EA-ABC7-C325D2841543}" presName="compNode" presStyleCnt="0"/>
      <dgm:spPr/>
    </dgm:pt>
    <dgm:pt modelId="{059C7FDF-BFEB-4AF9-A03D-C3B1127D0B49}" type="pres">
      <dgm:prSet presAssocID="{BA219812-7A30-40EA-ABC7-C325D2841543}" presName="bgRect" presStyleLbl="bgShp" presStyleIdx="1" presStyleCnt="3"/>
      <dgm:spPr/>
    </dgm:pt>
    <dgm:pt modelId="{7C793431-EDCE-4B32-874B-0815DEFC5D8C}" type="pres">
      <dgm:prSet presAssocID="{BA219812-7A30-40EA-ABC7-C325D284154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F00FC1E3-8284-494D-8982-4761EB68F3BC}" type="pres">
      <dgm:prSet presAssocID="{BA219812-7A30-40EA-ABC7-C325D2841543}" presName="spaceRect" presStyleCnt="0"/>
      <dgm:spPr/>
    </dgm:pt>
    <dgm:pt modelId="{68F29538-F954-4A45-A200-A260012A6FE5}" type="pres">
      <dgm:prSet presAssocID="{BA219812-7A30-40EA-ABC7-C325D2841543}" presName="parTx" presStyleLbl="revTx" presStyleIdx="1" presStyleCnt="3">
        <dgm:presLayoutVars>
          <dgm:chMax val="0"/>
          <dgm:chPref val="0"/>
        </dgm:presLayoutVars>
      </dgm:prSet>
      <dgm:spPr/>
    </dgm:pt>
    <dgm:pt modelId="{2E7575E8-D1B6-4D89-83B9-590A617F2406}" type="pres">
      <dgm:prSet presAssocID="{754DC289-9B64-46E6-A628-50C50F4D06B0}" presName="sibTrans" presStyleCnt="0"/>
      <dgm:spPr/>
    </dgm:pt>
    <dgm:pt modelId="{16B3C1C3-B7CD-479F-A8E3-07E565C943B5}" type="pres">
      <dgm:prSet presAssocID="{C0543643-F6B3-46F1-916F-D54BB8D1AFA3}" presName="compNode" presStyleCnt="0"/>
      <dgm:spPr/>
    </dgm:pt>
    <dgm:pt modelId="{ED04D353-BACB-4EB0-93C8-B85C172BA2CD}" type="pres">
      <dgm:prSet presAssocID="{C0543643-F6B3-46F1-916F-D54BB8D1AFA3}" presName="bgRect" presStyleLbl="bgShp" presStyleIdx="2" presStyleCnt="3"/>
      <dgm:spPr/>
    </dgm:pt>
    <dgm:pt modelId="{245676A4-8782-407A-9C93-4F7331B6E063}" type="pres">
      <dgm:prSet presAssocID="{C0543643-F6B3-46F1-916F-D54BB8D1AFA3}"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lipboard Checked with solid fill"/>
        </a:ext>
      </dgm:extLst>
    </dgm:pt>
    <dgm:pt modelId="{BE3628AA-187B-4658-92E4-18E80746E24B}" type="pres">
      <dgm:prSet presAssocID="{C0543643-F6B3-46F1-916F-D54BB8D1AFA3}" presName="spaceRect" presStyleCnt="0"/>
      <dgm:spPr/>
    </dgm:pt>
    <dgm:pt modelId="{2EA9CE48-8211-430D-BEAD-505722FD8633}" type="pres">
      <dgm:prSet presAssocID="{C0543643-F6B3-46F1-916F-D54BB8D1AFA3}" presName="parTx" presStyleLbl="revTx" presStyleIdx="2" presStyleCnt="3">
        <dgm:presLayoutVars>
          <dgm:chMax val="0"/>
          <dgm:chPref val="0"/>
        </dgm:presLayoutVars>
      </dgm:prSet>
      <dgm:spPr/>
    </dgm:pt>
  </dgm:ptLst>
  <dgm:cxnLst>
    <dgm:cxn modelId="{C9211952-6225-4C4E-897C-36FB5387A485}" type="presOf" srcId="{C0543643-F6B3-46F1-916F-D54BB8D1AFA3}" destId="{2EA9CE48-8211-430D-BEAD-505722FD8633}" srcOrd="0" destOrd="0" presId="urn:microsoft.com/office/officeart/2018/2/layout/IconVerticalSolidList"/>
    <dgm:cxn modelId="{785B9E93-35D7-4AD3-B7FA-25A0EC724459}" srcId="{8FC9539C-8115-4054-908A-6C1394DE3236}" destId="{BA219812-7A30-40EA-ABC7-C325D2841543}" srcOrd="1" destOrd="0" parTransId="{25A204A8-BF80-4C2C-B9A8-9662A097657D}" sibTransId="{754DC289-9B64-46E6-A628-50C50F4D06B0}"/>
    <dgm:cxn modelId="{245B4F9A-C386-4991-9BFA-B07C7933446A}" type="presOf" srcId="{BA219812-7A30-40EA-ABC7-C325D2841543}" destId="{68F29538-F954-4A45-A200-A260012A6FE5}" srcOrd="0" destOrd="0" presId="urn:microsoft.com/office/officeart/2018/2/layout/IconVerticalSolidList"/>
    <dgm:cxn modelId="{558934A7-6FF7-497B-BF6D-8D0B6A8B2B5B}" srcId="{8FC9539C-8115-4054-908A-6C1394DE3236}" destId="{C0543643-F6B3-46F1-916F-D54BB8D1AFA3}" srcOrd="2" destOrd="0" parTransId="{DEEF68C7-63F4-4E34-B42F-737A8073E76A}" sibTransId="{D64E3AB8-3301-42E6-BB3B-DA86641F1AF2}"/>
    <dgm:cxn modelId="{BA5DBBA7-C2A6-469D-88F9-36D3727EC668}" type="presOf" srcId="{8FC9539C-8115-4054-908A-6C1394DE3236}" destId="{7A1660C0-453C-40EE-A42B-E7B5D0F331D9}" srcOrd="0" destOrd="0" presId="urn:microsoft.com/office/officeart/2018/2/layout/IconVerticalSolidList"/>
    <dgm:cxn modelId="{B6E651AE-6213-4A3D-90B8-C76C31509A61}" srcId="{8FC9539C-8115-4054-908A-6C1394DE3236}" destId="{E714451F-B22E-4CF1-9164-41DD874376EE}" srcOrd="0" destOrd="0" parTransId="{950EF2E7-8E46-4BC7-8B93-CCCFF4C8F117}" sibTransId="{D5908090-7351-4619-AB21-E5A3EF987222}"/>
    <dgm:cxn modelId="{24C1CCEE-448C-4670-978B-BDAACD4EF7C8}" type="presOf" srcId="{E714451F-B22E-4CF1-9164-41DD874376EE}" destId="{D752B47E-EC19-48B2-864B-4D893C49603F}" srcOrd="0" destOrd="0" presId="urn:microsoft.com/office/officeart/2018/2/layout/IconVerticalSolidList"/>
    <dgm:cxn modelId="{AB9C9EFA-BB66-4340-9D2E-F213AFF9F434}" type="presParOf" srcId="{7A1660C0-453C-40EE-A42B-E7B5D0F331D9}" destId="{05CCBA13-76FE-48E6-8612-1B1780939C2C}" srcOrd="0" destOrd="0" presId="urn:microsoft.com/office/officeart/2018/2/layout/IconVerticalSolidList"/>
    <dgm:cxn modelId="{A280B704-7BCB-4E10-9309-E7CC1EACDACB}" type="presParOf" srcId="{05CCBA13-76FE-48E6-8612-1B1780939C2C}" destId="{818FEE5A-B717-4EBA-AFE2-B4983CEF5575}" srcOrd="0" destOrd="0" presId="urn:microsoft.com/office/officeart/2018/2/layout/IconVerticalSolidList"/>
    <dgm:cxn modelId="{9CB17703-7C2B-4664-933C-294DC80ABCA6}" type="presParOf" srcId="{05CCBA13-76FE-48E6-8612-1B1780939C2C}" destId="{9C0B7D2A-E966-4853-82DB-50A6A5F48961}" srcOrd="1" destOrd="0" presId="urn:microsoft.com/office/officeart/2018/2/layout/IconVerticalSolidList"/>
    <dgm:cxn modelId="{0B53A929-4893-46A4-80DB-CFFF218F11A0}" type="presParOf" srcId="{05CCBA13-76FE-48E6-8612-1B1780939C2C}" destId="{00FE4534-5D32-4B4B-B09E-139C80E5571E}" srcOrd="2" destOrd="0" presId="urn:microsoft.com/office/officeart/2018/2/layout/IconVerticalSolidList"/>
    <dgm:cxn modelId="{72D6981C-B244-4B2C-A04E-C02B28A984CE}" type="presParOf" srcId="{05CCBA13-76FE-48E6-8612-1B1780939C2C}" destId="{D752B47E-EC19-48B2-864B-4D893C49603F}" srcOrd="3" destOrd="0" presId="urn:microsoft.com/office/officeart/2018/2/layout/IconVerticalSolidList"/>
    <dgm:cxn modelId="{0D300332-1460-482B-8C12-B32F38853A0C}" type="presParOf" srcId="{7A1660C0-453C-40EE-A42B-E7B5D0F331D9}" destId="{9A38699D-4B5B-4AA0-85BC-C9401BE8D645}" srcOrd="1" destOrd="0" presId="urn:microsoft.com/office/officeart/2018/2/layout/IconVerticalSolidList"/>
    <dgm:cxn modelId="{713B6A53-4CAA-43C9-BBF3-C304603C5EFD}" type="presParOf" srcId="{7A1660C0-453C-40EE-A42B-E7B5D0F331D9}" destId="{2CE3ACF4-ABA9-490E-9CAB-FECB50E3F854}" srcOrd="2" destOrd="0" presId="urn:microsoft.com/office/officeart/2018/2/layout/IconVerticalSolidList"/>
    <dgm:cxn modelId="{AF13E1E8-4ECA-4E11-8384-7E3ACBACD418}" type="presParOf" srcId="{2CE3ACF4-ABA9-490E-9CAB-FECB50E3F854}" destId="{059C7FDF-BFEB-4AF9-A03D-C3B1127D0B49}" srcOrd="0" destOrd="0" presId="urn:microsoft.com/office/officeart/2018/2/layout/IconVerticalSolidList"/>
    <dgm:cxn modelId="{9B1C34F0-51EA-463B-8915-710E6A4CD8EB}" type="presParOf" srcId="{2CE3ACF4-ABA9-490E-9CAB-FECB50E3F854}" destId="{7C793431-EDCE-4B32-874B-0815DEFC5D8C}" srcOrd="1" destOrd="0" presId="urn:microsoft.com/office/officeart/2018/2/layout/IconVerticalSolidList"/>
    <dgm:cxn modelId="{37FA8F70-4CF9-45CC-9127-859030CAC9A7}" type="presParOf" srcId="{2CE3ACF4-ABA9-490E-9CAB-FECB50E3F854}" destId="{F00FC1E3-8284-494D-8982-4761EB68F3BC}" srcOrd="2" destOrd="0" presId="urn:microsoft.com/office/officeart/2018/2/layout/IconVerticalSolidList"/>
    <dgm:cxn modelId="{49349326-EB19-4037-9AA7-0120C1F86F00}" type="presParOf" srcId="{2CE3ACF4-ABA9-490E-9CAB-FECB50E3F854}" destId="{68F29538-F954-4A45-A200-A260012A6FE5}" srcOrd="3" destOrd="0" presId="urn:microsoft.com/office/officeart/2018/2/layout/IconVerticalSolidList"/>
    <dgm:cxn modelId="{B71B00F3-FD40-41D6-8363-34656B577AB6}" type="presParOf" srcId="{7A1660C0-453C-40EE-A42B-E7B5D0F331D9}" destId="{2E7575E8-D1B6-4D89-83B9-590A617F2406}" srcOrd="3" destOrd="0" presId="urn:microsoft.com/office/officeart/2018/2/layout/IconVerticalSolidList"/>
    <dgm:cxn modelId="{D48DA9BC-E655-4834-8FAF-15D13668ACC7}" type="presParOf" srcId="{7A1660C0-453C-40EE-A42B-E7B5D0F331D9}" destId="{16B3C1C3-B7CD-479F-A8E3-07E565C943B5}" srcOrd="4" destOrd="0" presId="urn:microsoft.com/office/officeart/2018/2/layout/IconVerticalSolidList"/>
    <dgm:cxn modelId="{D3A8D1EF-34CF-4748-AB86-84ABAB962EEE}" type="presParOf" srcId="{16B3C1C3-B7CD-479F-A8E3-07E565C943B5}" destId="{ED04D353-BACB-4EB0-93C8-B85C172BA2CD}" srcOrd="0" destOrd="0" presId="urn:microsoft.com/office/officeart/2018/2/layout/IconVerticalSolidList"/>
    <dgm:cxn modelId="{E0C8700A-C0A6-46F2-B9E8-EBB10B46C5C5}" type="presParOf" srcId="{16B3C1C3-B7CD-479F-A8E3-07E565C943B5}" destId="{245676A4-8782-407A-9C93-4F7331B6E063}" srcOrd="1" destOrd="0" presId="urn:microsoft.com/office/officeart/2018/2/layout/IconVerticalSolidList"/>
    <dgm:cxn modelId="{297A58C6-3717-4D84-BA4D-422EE2279815}" type="presParOf" srcId="{16B3C1C3-B7CD-479F-A8E3-07E565C943B5}" destId="{BE3628AA-187B-4658-92E4-18E80746E24B}" srcOrd="2" destOrd="0" presId="urn:microsoft.com/office/officeart/2018/2/layout/IconVerticalSolidList"/>
    <dgm:cxn modelId="{4B65C1F5-1E1D-4145-8A8E-51D7D5FBD2BB}" type="presParOf" srcId="{16B3C1C3-B7CD-479F-A8E3-07E565C943B5}" destId="{2EA9CE48-8211-430D-BEAD-505722FD863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F2833-4D7E-4A5E-A7AA-2335A7FDD963}">
      <dsp:nvSpPr>
        <dsp:cNvPr id="0" name=""/>
        <dsp:cNvSpPr/>
      </dsp:nvSpPr>
      <dsp:spPr>
        <a:xfrm>
          <a:off x="5122" y="365628"/>
          <a:ext cx="4994359" cy="864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a:t>Federal Dollars</a:t>
          </a:r>
        </a:p>
      </dsp:txBody>
      <dsp:txXfrm>
        <a:off x="5122" y="365628"/>
        <a:ext cx="4994359" cy="864000"/>
      </dsp:txXfrm>
    </dsp:sp>
    <dsp:sp modelId="{1BCB870A-FAB2-463B-B484-E6C5A18FAF65}">
      <dsp:nvSpPr>
        <dsp:cNvPr id="0" name=""/>
        <dsp:cNvSpPr/>
      </dsp:nvSpPr>
      <dsp:spPr>
        <a:xfrm>
          <a:off x="5122" y="1229628"/>
          <a:ext cx="4994359" cy="469395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a:t>State Opioid Response Grants – Ohio invested $6 million of these in housing for persons with substance use disorder, some of these went to recovery housing</a:t>
          </a:r>
        </a:p>
        <a:p>
          <a:pPr marL="285750" lvl="1" indent="-285750" algn="l" defTabSz="1333500">
            <a:lnSpc>
              <a:spcPct val="90000"/>
            </a:lnSpc>
            <a:spcBef>
              <a:spcPct val="0"/>
            </a:spcBef>
            <a:spcAft>
              <a:spcPct val="15000"/>
            </a:spcAft>
            <a:buChar char="•"/>
          </a:pPr>
          <a:r>
            <a:rPr lang="en-US" sz="3000" kern="1200"/>
            <a:t>HUD SUPPORT Act - $2 million in capital dollars and $240,000 for minor repairs for specific providers</a:t>
          </a:r>
        </a:p>
      </dsp:txBody>
      <dsp:txXfrm>
        <a:off x="5122" y="1229628"/>
        <a:ext cx="4994359" cy="4693950"/>
      </dsp:txXfrm>
    </dsp:sp>
    <dsp:sp modelId="{5E6B21B1-FA27-4BF9-814F-542A15664A02}">
      <dsp:nvSpPr>
        <dsp:cNvPr id="0" name=""/>
        <dsp:cNvSpPr/>
      </dsp:nvSpPr>
      <dsp:spPr>
        <a:xfrm>
          <a:off x="5698692" y="365628"/>
          <a:ext cx="4994359" cy="864000"/>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a:t>State Dollars</a:t>
          </a:r>
        </a:p>
      </dsp:txBody>
      <dsp:txXfrm>
        <a:off x="5698692" y="365628"/>
        <a:ext cx="4994359" cy="864000"/>
      </dsp:txXfrm>
    </dsp:sp>
    <dsp:sp modelId="{3886673E-2802-44CE-B368-905A75F72A1C}">
      <dsp:nvSpPr>
        <dsp:cNvPr id="0" name=""/>
        <dsp:cNvSpPr/>
      </dsp:nvSpPr>
      <dsp:spPr>
        <a:xfrm>
          <a:off x="5698692" y="1229628"/>
          <a:ext cx="4994359" cy="4693950"/>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a:t>General Revenue fund $3 million in operating expenses distributed through county boards</a:t>
          </a:r>
        </a:p>
      </dsp:txBody>
      <dsp:txXfrm>
        <a:off x="5698692" y="1229628"/>
        <a:ext cx="4994359" cy="4693950"/>
      </dsp:txXfrm>
    </dsp:sp>
    <dsp:sp modelId="{985AE99A-B12F-4209-AD7C-E00136C4C820}">
      <dsp:nvSpPr>
        <dsp:cNvPr id="0" name=""/>
        <dsp:cNvSpPr/>
      </dsp:nvSpPr>
      <dsp:spPr>
        <a:xfrm>
          <a:off x="11392262" y="365628"/>
          <a:ext cx="4994359" cy="8640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a:t>Local Dollars </a:t>
          </a:r>
        </a:p>
      </dsp:txBody>
      <dsp:txXfrm>
        <a:off x="11392262" y="365628"/>
        <a:ext cx="4994359" cy="864000"/>
      </dsp:txXfrm>
    </dsp:sp>
    <dsp:sp modelId="{47CBCA04-51BE-4737-8C98-16D6C6876ECE}">
      <dsp:nvSpPr>
        <dsp:cNvPr id="0" name=""/>
        <dsp:cNvSpPr/>
      </dsp:nvSpPr>
      <dsp:spPr>
        <a:xfrm>
          <a:off x="11392262" y="1229628"/>
          <a:ext cx="4994359" cy="469395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a:t>Some counties invest local levy funds (if available) or invest their allocations from SOR, Block Grant or other dollars</a:t>
          </a:r>
        </a:p>
      </dsp:txBody>
      <dsp:txXfrm>
        <a:off x="11392262" y="1229628"/>
        <a:ext cx="4994359" cy="4693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E8A83-4C61-470B-98A8-76E728A213B5}">
      <dsp:nvSpPr>
        <dsp:cNvPr id="0" name=""/>
        <dsp:cNvSpPr/>
      </dsp:nvSpPr>
      <dsp:spPr>
        <a:xfrm>
          <a:off x="275992" y="2603751"/>
          <a:ext cx="1319503" cy="131950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E595B1-9157-4EA9-B045-DD28E4D7B076}">
      <dsp:nvSpPr>
        <dsp:cNvPr id="0" name=""/>
        <dsp:cNvSpPr/>
      </dsp:nvSpPr>
      <dsp:spPr>
        <a:xfrm>
          <a:off x="553088" y="2880847"/>
          <a:ext cx="765312" cy="765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6FDB55-778A-467D-BC59-CA6BEAF12032}">
      <dsp:nvSpPr>
        <dsp:cNvPr id="0" name=""/>
        <dsp:cNvSpPr/>
      </dsp:nvSpPr>
      <dsp:spPr>
        <a:xfrm>
          <a:off x="1878246" y="2603751"/>
          <a:ext cx="3110258" cy="131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resident rent payments </a:t>
          </a:r>
        </a:p>
      </dsp:txBody>
      <dsp:txXfrm>
        <a:off x="1878246" y="2603751"/>
        <a:ext cx="3110258" cy="1319503"/>
      </dsp:txXfrm>
    </dsp:sp>
    <dsp:sp modelId="{9EFAA976-B9A2-4664-89DE-5C16CF851743}">
      <dsp:nvSpPr>
        <dsp:cNvPr id="0" name=""/>
        <dsp:cNvSpPr/>
      </dsp:nvSpPr>
      <dsp:spPr>
        <a:xfrm>
          <a:off x="5530443" y="2603751"/>
          <a:ext cx="1319503" cy="131950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0E4803-3511-4143-AEC2-3FD69D6671C3}">
      <dsp:nvSpPr>
        <dsp:cNvPr id="0" name=""/>
        <dsp:cNvSpPr/>
      </dsp:nvSpPr>
      <dsp:spPr>
        <a:xfrm>
          <a:off x="5807539" y="2880847"/>
          <a:ext cx="765312" cy="765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E7D3FF-43A5-44E6-95A8-D0D0F7D9D943}">
      <dsp:nvSpPr>
        <dsp:cNvPr id="0" name=""/>
        <dsp:cNvSpPr/>
      </dsp:nvSpPr>
      <dsp:spPr>
        <a:xfrm>
          <a:off x="7132698" y="2603751"/>
          <a:ext cx="3110258" cy="131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private foundation dollars</a:t>
          </a:r>
        </a:p>
      </dsp:txBody>
      <dsp:txXfrm>
        <a:off x="7132698" y="2603751"/>
        <a:ext cx="3110258" cy="1319503"/>
      </dsp:txXfrm>
    </dsp:sp>
    <dsp:sp modelId="{37843DC8-D44E-4BFF-A403-C3F907077CD1}">
      <dsp:nvSpPr>
        <dsp:cNvPr id="0" name=""/>
        <dsp:cNvSpPr/>
      </dsp:nvSpPr>
      <dsp:spPr>
        <a:xfrm>
          <a:off x="10784895" y="2603751"/>
          <a:ext cx="1319503" cy="131950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8871B0-FADE-4B96-B021-440E0A31C65D}">
      <dsp:nvSpPr>
        <dsp:cNvPr id="0" name=""/>
        <dsp:cNvSpPr/>
      </dsp:nvSpPr>
      <dsp:spPr>
        <a:xfrm>
          <a:off x="11061990" y="2880847"/>
          <a:ext cx="765312" cy="7653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9F9336-F2B7-47B4-B75F-6A592453845F}">
      <dsp:nvSpPr>
        <dsp:cNvPr id="0" name=""/>
        <dsp:cNvSpPr/>
      </dsp:nvSpPr>
      <dsp:spPr>
        <a:xfrm>
          <a:off x="12387149" y="2603751"/>
          <a:ext cx="3110258" cy="131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Fundraising</a:t>
          </a:r>
        </a:p>
      </dsp:txBody>
      <dsp:txXfrm>
        <a:off x="12387149" y="2603751"/>
        <a:ext cx="3110258" cy="13195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FEE5A-B717-4EBA-AFE2-B4983CEF5575}">
      <dsp:nvSpPr>
        <dsp:cNvPr id="0" name=""/>
        <dsp:cNvSpPr/>
      </dsp:nvSpPr>
      <dsp:spPr>
        <a:xfrm>
          <a:off x="0" y="1009"/>
          <a:ext cx="9546336" cy="236249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0B7D2A-E966-4853-82DB-50A6A5F48961}">
      <dsp:nvSpPr>
        <dsp:cNvPr id="0" name=""/>
        <dsp:cNvSpPr/>
      </dsp:nvSpPr>
      <dsp:spPr>
        <a:xfrm>
          <a:off x="714654" y="532570"/>
          <a:ext cx="1299371" cy="12993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52B47E-EC19-48B2-864B-4D893C49603F}">
      <dsp:nvSpPr>
        <dsp:cNvPr id="0" name=""/>
        <dsp:cNvSpPr/>
      </dsp:nvSpPr>
      <dsp:spPr>
        <a:xfrm>
          <a:off x="2728680" y="1009"/>
          <a:ext cx="6817655" cy="2362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031" tIns="250031" rIns="250031" bIns="250031" numCol="1" spcCol="1270" anchor="ctr" anchorCtr="0">
          <a:noAutofit/>
        </a:bodyPr>
        <a:lstStyle/>
        <a:p>
          <a:pPr marL="0" lvl="0" indent="0" algn="l" defTabSz="1111250">
            <a:lnSpc>
              <a:spcPct val="90000"/>
            </a:lnSpc>
            <a:spcBef>
              <a:spcPct val="0"/>
            </a:spcBef>
            <a:spcAft>
              <a:spcPct val="35000"/>
            </a:spcAft>
            <a:buNone/>
          </a:pPr>
          <a:r>
            <a:rPr lang="en-US" sz="2500" kern="1200"/>
            <a:t>Residents who are very early in recovery may need to focus on completing treatment programs</a:t>
          </a:r>
        </a:p>
      </dsp:txBody>
      <dsp:txXfrm>
        <a:off x="2728680" y="1009"/>
        <a:ext cx="6817655" cy="2362493"/>
      </dsp:txXfrm>
    </dsp:sp>
    <dsp:sp modelId="{059C7FDF-BFEB-4AF9-A03D-C3B1127D0B49}">
      <dsp:nvSpPr>
        <dsp:cNvPr id="0" name=""/>
        <dsp:cNvSpPr/>
      </dsp:nvSpPr>
      <dsp:spPr>
        <a:xfrm>
          <a:off x="0" y="2954127"/>
          <a:ext cx="9546336" cy="236249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793431-EDCE-4B32-874B-0815DEFC5D8C}">
      <dsp:nvSpPr>
        <dsp:cNvPr id="0" name=""/>
        <dsp:cNvSpPr/>
      </dsp:nvSpPr>
      <dsp:spPr>
        <a:xfrm>
          <a:off x="714654" y="3485688"/>
          <a:ext cx="1299371" cy="12993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F29538-F954-4A45-A200-A260012A6FE5}">
      <dsp:nvSpPr>
        <dsp:cNvPr id="0" name=""/>
        <dsp:cNvSpPr/>
      </dsp:nvSpPr>
      <dsp:spPr>
        <a:xfrm>
          <a:off x="2728680" y="2954127"/>
          <a:ext cx="6817655" cy="2362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031" tIns="250031" rIns="250031" bIns="250031" numCol="1" spcCol="1270" anchor="ctr" anchorCtr="0">
          <a:noAutofit/>
        </a:bodyPr>
        <a:lstStyle/>
        <a:p>
          <a:pPr marL="0" lvl="0" indent="0" algn="l" defTabSz="1111250">
            <a:lnSpc>
              <a:spcPct val="90000"/>
            </a:lnSpc>
            <a:spcBef>
              <a:spcPct val="0"/>
            </a:spcBef>
            <a:spcAft>
              <a:spcPct val="35000"/>
            </a:spcAft>
            <a:buNone/>
          </a:pPr>
          <a:r>
            <a:rPr lang="en-US" sz="2500" kern="1200"/>
            <a:t>Level II recovery homes focus on assisting residents with establishing skills after treatment</a:t>
          </a:r>
        </a:p>
      </dsp:txBody>
      <dsp:txXfrm>
        <a:off x="2728680" y="2954127"/>
        <a:ext cx="6817655" cy="2362493"/>
      </dsp:txXfrm>
    </dsp:sp>
    <dsp:sp modelId="{ED04D353-BACB-4EB0-93C8-B85C172BA2CD}">
      <dsp:nvSpPr>
        <dsp:cNvPr id="0" name=""/>
        <dsp:cNvSpPr/>
      </dsp:nvSpPr>
      <dsp:spPr>
        <a:xfrm>
          <a:off x="0" y="5907244"/>
          <a:ext cx="9546336" cy="236249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5676A4-8782-407A-9C93-4F7331B6E063}">
      <dsp:nvSpPr>
        <dsp:cNvPr id="0" name=""/>
        <dsp:cNvSpPr/>
      </dsp:nvSpPr>
      <dsp:spPr>
        <a:xfrm>
          <a:off x="714654" y="6438805"/>
          <a:ext cx="1299371" cy="129937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A9CE48-8211-430D-BEAD-505722FD8633}">
      <dsp:nvSpPr>
        <dsp:cNvPr id="0" name=""/>
        <dsp:cNvSpPr/>
      </dsp:nvSpPr>
      <dsp:spPr>
        <a:xfrm>
          <a:off x="2728680" y="5907244"/>
          <a:ext cx="6817655" cy="2362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031" tIns="250031" rIns="250031" bIns="250031" numCol="1" spcCol="1270" anchor="ctr" anchorCtr="0">
          <a:noAutofit/>
        </a:bodyPr>
        <a:lstStyle/>
        <a:p>
          <a:pPr marL="0" lvl="0" indent="0" algn="l" defTabSz="1111250">
            <a:lnSpc>
              <a:spcPct val="90000"/>
            </a:lnSpc>
            <a:spcBef>
              <a:spcPct val="0"/>
            </a:spcBef>
            <a:spcAft>
              <a:spcPct val="35000"/>
            </a:spcAft>
            <a:buNone/>
          </a:pPr>
          <a:r>
            <a:rPr lang="en-US" sz="2500" kern="1200"/>
            <a:t>Help residents with basics like maintaining a schedule</a:t>
          </a:r>
        </a:p>
      </dsp:txBody>
      <dsp:txXfrm>
        <a:off x="2728680" y="5907244"/>
        <a:ext cx="6817655" cy="236249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57700" cy="91722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826621" y="0"/>
            <a:ext cx="4457700" cy="917223"/>
          </a:xfrm>
          <a:prstGeom prst="rect">
            <a:avLst/>
          </a:prstGeom>
        </p:spPr>
        <p:txBody>
          <a:bodyPr vert="horz" lIns="91440" tIns="45720" rIns="91440" bIns="45720" rtlCol="0"/>
          <a:lstStyle>
            <a:lvl1pPr algn="r">
              <a:defRPr sz="1200"/>
            </a:lvl1pPr>
          </a:lstStyle>
          <a:p>
            <a:fld id="{827CCD25-C792-4BDF-9385-A13B2568A82F}" type="datetimeFigureOut">
              <a:rPr lang="en-US" smtClean="0"/>
              <a:t>8/30/2023</a:t>
            </a:fld>
            <a:endParaRPr lang="en-US"/>
          </a:p>
        </p:txBody>
      </p:sp>
      <p:sp>
        <p:nvSpPr>
          <p:cNvPr id="4" name="Slide Image Placeholder 3"/>
          <p:cNvSpPr>
            <a:spLocks noGrp="1" noRot="1" noChangeAspect="1"/>
          </p:cNvSpPr>
          <p:nvPr>
            <p:ph type="sldImg" idx="2"/>
          </p:nvPr>
        </p:nvSpPr>
        <p:spPr>
          <a:xfrm>
            <a:off x="-341313" y="2286000"/>
            <a:ext cx="10971213" cy="61722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28700" y="8802512"/>
            <a:ext cx="8229600" cy="71994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7370780"/>
            <a:ext cx="4457700" cy="91722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826621" y="17370780"/>
            <a:ext cx="4457700" cy="917221"/>
          </a:xfrm>
          <a:prstGeom prst="rect">
            <a:avLst/>
          </a:prstGeom>
        </p:spPr>
        <p:txBody>
          <a:bodyPr vert="horz" lIns="91440" tIns="45720" rIns="91440" bIns="45720" rtlCol="0" anchor="b"/>
          <a:lstStyle>
            <a:lvl1pPr algn="r">
              <a:defRPr sz="1200"/>
            </a:lvl1pPr>
          </a:lstStyle>
          <a:p>
            <a:fld id="{7667E1D9-C69C-489A-B3EB-306B481CF27B}" type="slidenum">
              <a:rPr lang="en-US" smtClean="0"/>
              <a:t>‹#›</a:t>
            </a:fld>
            <a:endParaRPr lang="en-US"/>
          </a:p>
        </p:txBody>
      </p:sp>
    </p:spTree>
    <p:extLst>
      <p:ext uri="{BB962C8B-B14F-4D97-AF65-F5344CB8AC3E}">
        <p14:creationId xmlns:p14="http://schemas.microsoft.com/office/powerpoint/2010/main" val="2397675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67E1D9-C69C-489A-B3EB-306B481CF27B}" type="slidenum">
              <a:rPr lang="en-US" smtClean="0"/>
              <a:t>1</a:t>
            </a:fld>
            <a:endParaRPr lang="en-US"/>
          </a:p>
        </p:txBody>
      </p:sp>
    </p:spTree>
    <p:extLst>
      <p:ext uri="{BB962C8B-B14F-4D97-AF65-F5344CB8AC3E}">
        <p14:creationId xmlns:p14="http://schemas.microsoft.com/office/powerpoint/2010/main" val="3382786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see wide variation of availability by region.  Some areas in the state have higher concentration of recovery residences and this imbalance is contributing to an inequitable distribution of resources and widening the gap.  </a:t>
            </a:r>
          </a:p>
          <a:p>
            <a:endParaRPr lang="en-US" dirty="0"/>
          </a:p>
          <a:p>
            <a:r>
              <a:rPr lang="en-US" dirty="0"/>
              <a:t>We need there to be choices for people in recovery.  Some people may need to stay closer to their family of </a:t>
            </a:r>
            <a:r>
              <a:rPr lang="en-US" dirty="0" err="1"/>
              <a:t>orgin</a:t>
            </a:r>
            <a:r>
              <a:rPr lang="en-US" dirty="0"/>
              <a:t>, supportive friends, and others in order to assist them on their recovery journey.  Others may need to leave their community and establish themselves in a new community where they do not have the same lived experiences.  When recovery housing is all concentrated in one area, that areas resources to serve everyone are tapped out, causing local strain and a rise in NIMBY issues.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BE441C-B478-4C96-8CED-CCB7E17AEA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4974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we want to take the time to explain what a MM is and what we do in our communities. </a:t>
            </a:r>
          </a:p>
        </p:txBody>
      </p:sp>
      <p:sp>
        <p:nvSpPr>
          <p:cNvPr id="4" name="Slide Number Placeholder 3"/>
          <p:cNvSpPr>
            <a:spLocks noGrp="1"/>
          </p:cNvSpPr>
          <p:nvPr>
            <p:ph type="sldNum" sz="quarter" idx="5"/>
          </p:nvPr>
        </p:nvSpPr>
        <p:spPr/>
        <p:txBody>
          <a:bodyPr/>
          <a:lstStyle/>
          <a:p>
            <a:fld id="{7667E1D9-C69C-489A-B3EB-306B481CF27B}" type="slidenum">
              <a:rPr lang="en-US" smtClean="0"/>
              <a:t>2</a:t>
            </a:fld>
            <a:endParaRPr lang="en-US"/>
          </a:p>
        </p:txBody>
      </p:sp>
    </p:spTree>
    <p:extLst>
      <p:ext uri="{BB962C8B-B14F-4D97-AF65-F5344CB8AC3E}">
        <p14:creationId xmlns:p14="http://schemas.microsoft.com/office/powerpoint/2010/main" val="3682520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bg1"/>
                </a:solidFill>
                <a:effectLst/>
                <a:latin typeface="Source Sans Pro" panose="020B0503030403020204" pitchFamily="34" charset="0"/>
              </a:rPr>
              <a:t>While this is our main scope, each community is different and may have other needs and goals that the Mobility Manager works to identify.  Making recommendations and referrals to appropriate agencies within the counties. </a:t>
            </a:r>
            <a:endParaRPr lang="en-US" sz="1200"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7667E1D9-C69C-489A-B3EB-306B481CF27B}" type="slidenum">
              <a:rPr lang="en-US" smtClean="0"/>
              <a:t>3</a:t>
            </a:fld>
            <a:endParaRPr lang="en-US"/>
          </a:p>
        </p:txBody>
      </p:sp>
    </p:spTree>
    <p:extLst>
      <p:ext uri="{BB962C8B-B14F-4D97-AF65-F5344CB8AC3E}">
        <p14:creationId xmlns:p14="http://schemas.microsoft.com/office/powerpoint/2010/main" val="2228986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program goals align with the goals provided from ODOT.   </a:t>
            </a:r>
          </a:p>
          <a:p>
            <a:pPr marL="228600" indent="-228600">
              <a:buAutoNum type="arabicPeriod"/>
            </a:pPr>
            <a:r>
              <a:rPr lang="en-US" dirty="0"/>
              <a:t>Increase understanding and awareness of community transportation needs. (Surveys in community)</a:t>
            </a:r>
          </a:p>
          <a:p>
            <a:pPr marL="228600" indent="-228600">
              <a:buAutoNum type="arabicPeriod"/>
            </a:pPr>
            <a:r>
              <a:rPr lang="en-US" dirty="0"/>
              <a:t>Increase awareness of current community transportation options and programs. (Community visits and advertisement)</a:t>
            </a:r>
          </a:p>
          <a:p>
            <a:pPr marL="228600" indent="-228600">
              <a:buAutoNum type="arabicPeriod"/>
            </a:pPr>
            <a:r>
              <a:rPr lang="en-US" dirty="0"/>
              <a:t>Ensure that transportation considerations are included in local and regional planning activities. (Coordination Transportation plans are developed)</a:t>
            </a:r>
          </a:p>
          <a:p>
            <a:pPr marL="228600" indent="-228600">
              <a:buAutoNum type="arabicPeriod"/>
            </a:pPr>
            <a:r>
              <a:rPr lang="en-US" dirty="0"/>
              <a:t>Increase local capacity for transportation services  (Filling the gaps where there is no transportation)</a:t>
            </a:r>
          </a:p>
          <a:p>
            <a:pPr marL="228600" indent="-228600">
              <a:buAutoNum type="arabicPeriod"/>
            </a:pPr>
            <a:r>
              <a:rPr lang="en-US" dirty="0"/>
              <a:t>Assist individuals with accessing all community transportation options.  (800-331-2644 Ext. 6)</a:t>
            </a:r>
          </a:p>
        </p:txBody>
      </p:sp>
      <p:sp>
        <p:nvSpPr>
          <p:cNvPr id="4" name="Slide Number Placeholder 3"/>
          <p:cNvSpPr>
            <a:spLocks noGrp="1"/>
          </p:cNvSpPr>
          <p:nvPr>
            <p:ph type="sldNum" sz="quarter" idx="5"/>
          </p:nvPr>
        </p:nvSpPr>
        <p:spPr/>
        <p:txBody>
          <a:bodyPr/>
          <a:lstStyle/>
          <a:p>
            <a:fld id="{7667E1D9-C69C-489A-B3EB-306B481CF27B}" type="slidenum">
              <a:rPr lang="en-US" smtClean="0"/>
              <a:t>4</a:t>
            </a:fld>
            <a:endParaRPr lang="en-US"/>
          </a:p>
        </p:txBody>
      </p:sp>
    </p:spTree>
    <p:extLst>
      <p:ext uri="{BB962C8B-B14F-4D97-AF65-F5344CB8AC3E}">
        <p14:creationId xmlns:p14="http://schemas.microsoft.com/office/powerpoint/2010/main" val="1329222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does this mean? This means that the Ohio Department of Transportation (ODOT) saw a growing need in transportation options in Ohio among Seniors, Individuals with Disabilities and low-income individuals. Individuals were needing transportation to medical appointments, grocery stores, school and even work but was finding gaps in the transportation needs.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7667E1D9-C69C-489A-B3EB-306B481CF27B}" type="slidenum">
              <a:rPr lang="en-US" smtClean="0"/>
              <a:t>5</a:t>
            </a:fld>
            <a:endParaRPr lang="en-US"/>
          </a:p>
        </p:txBody>
      </p:sp>
    </p:spTree>
    <p:extLst>
      <p:ext uri="{BB962C8B-B14F-4D97-AF65-F5344CB8AC3E}">
        <p14:creationId xmlns:p14="http://schemas.microsoft.com/office/powerpoint/2010/main" val="3944060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Mobility Manager helps to fill these gaps and needs in transportation. How? We assist in the development of a County Coordinated Transportation Plan. This plan is required by ODOT for small urban and rural areas of Ohio to be eligible for funding.  A County Coordinated Transportation plan is a locally developed plan that identifies community’s transportation resources, understand gaps and unmet needs within those resources and determines the approach to addressing these gaps and unmet need. This plan is developed and approved through a process that includes participation by seniors, individuals with disabilities, representative of public, transportation providers, human service providers and members of the general public.  If you would like to be part of this process please reach out to your Mobility Manager, your help would be greatly appreciated.</a:t>
            </a:r>
          </a:p>
          <a:p>
            <a:endParaRPr lang="en-US" dirty="0"/>
          </a:p>
        </p:txBody>
      </p:sp>
      <p:sp>
        <p:nvSpPr>
          <p:cNvPr id="4" name="Slide Number Placeholder 3"/>
          <p:cNvSpPr>
            <a:spLocks noGrp="1"/>
          </p:cNvSpPr>
          <p:nvPr>
            <p:ph type="sldNum" sz="quarter" idx="5"/>
          </p:nvPr>
        </p:nvSpPr>
        <p:spPr/>
        <p:txBody>
          <a:bodyPr/>
          <a:lstStyle/>
          <a:p>
            <a:fld id="{7667E1D9-C69C-489A-B3EB-306B481CF27B}" type="slidenum">
              <a:rPr lang="en-US" smtClean="0"/>
              <a:t>11</a:t>
            </a:fld>
            <a:endParaRPr lang="en-US"/>
          </a:p>
        </p:txBody>
      </p:sp>
    </p:spTree>
    <p:extLst>
      <p:ext uri="{BB962C8B-B14F-4D97-AF65-F5344CB8AC3E}">
        <p14:creationId xmlns:p14="http://schemas.microsoft.com/office/powerpoint/2010/main" val="867267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667E1D9-C69C-489A-B3EB-306B481CF27B}" type="slidenum">
              <a:rPr lang="en-US" smtClean="0"/>
              <a:t>13</a:t>
            </a:fld>
            <a:endParaRPr lang="en-US"/>
          </a:p>
        </p:txBody>
      </p:sp>
    </p:spTree>
    <p:extLst>
      <p:ext uri="{BB962C8B-B14F-4D97-AF65-F5344CB8AC3E}">
        <p14:creationId xmlns:p14="http://schemas.microsoft.com/office/powerpoint/2010/main" val="2909893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BE441C-B478-4C96-8CED-CCB7E17AEA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815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Ohio is only meeting about 31% of total need statewide.  That is a large gap.  </a:t>
            </a:r>
          </a:p>
          <a:p>
            <a:endParaRPr lang="en-US" dirty="0"/>
          </a:p>
          <a:p>
            <a:r>
              <a:rPr lang="en-US" dirty="0"/>
              <a:t>The largest area of need is for Level I housing.</a:t>
            </a:r>
          </a:p>
          <a:p>
            <a:endParaRPr lang="en-US" dirty="0"/>
          </a:p>
          <a:p>
            <a:r>
              <a:rPr lang="en-US" dirty="0"/>
              <a:t>Even for Level III housing, where Ohio appears do be doing better – capacity does not meet access.  Many Level III recovery homes in this analysis require that residents participate in other services or programming in order to maintain housing.  So, a person is not eligible for those programs, or is not interested in those programs, they are not going to be allowed to have the same access to the housing option.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BE441C-B478-4C96-8CED-CCB7E17AEA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7275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AF1D23"/>
          </a:solidFill>
        </p:spPr>
        <p:txBody>
          <a:bodyPr wrap="square" lIns="0" tIns="0" rIns="0" bIns="0" rtlCol="0"/>
          <a:lstStyle/>
          <a:p>
            <a:endParaRPr/>
          </a:p>
        </p:txBody>
      </p:sp>
      <p:sp>
        <p:nvSpPr>
          <p:cNvPr id="17" name="bg object 17"/>
          <p:cNvSpPr/>
          <p:nvPr/>
        </p:nvSpPr>
        <p:spPr>
          <a:xfrm>
            <a:off x="304706" y="273102"/>
            <a:ext cx="17710150" cy="9760585"/>
          </a:xfrm>
          <a:custGeom>
            <a:avLst/>
            <a:gdLst/>
            <a:ahLst/>
            <a:cxnLst/>
            <a:rect l="l" t="t" r="r" b="b"/>
            <a:pathLst>
              <a:path w="17710150" h="9760585">
                <a:moveTo>
                  <a:pt x="17709991" y="9760189"/>
                </a:moveTo>
                <a:lnTo>
                  <a:pt x="0" y="9760189"/>
                </a:lnTo>
                <a:lnTo>
                  <a:pt x="0" y="0"/>
                </a:lnTo>
                <a:lnTo>
                  <a:pt x="17709991" y="0"/>
                </a:lnTo>
                <a:lnTo>
                  <a:pt x="17709991" y="9760189"/>
                </a:lnTo>
                <a:close/>
              </a:path>
            </a:pathLst>
          </a:custGeom>
          <a:solidFill>
            <a:srgbClr val="071B3C"/>
          </a:solidFill>
        </p:spPr>
        <p:txBody>
          <a:bodyPr wrap="square" lIns="0" tIns="0" rIns="0" bIns="0" rtlCol="0"/>
          <a:lstStyle/>
          <a:p>
            <a:endParaRPr/>
          </a:p>
        </p:txBody>
      </p:sp>
      <p:sp>
        <p:nvSpPr>
          <p:cNvPr id="2" name="Holder 2"/>
          <p:cNvSpPr>
            <a:spLocks noGrp="1"/>
          </p:cNvSpPr>
          <p:nvPr>
            <p:ph type="ctrTitle"/>
          </p:nvPr>
        </p:nvSpPr>
        <p:spPr>
          <a:xfrm>
            <a:off x="5219182" y="1211227"/>
            <a:ext cx="7849634" cy="1891664"/>
          </a:xfrm>
          <a:prstGeom prst="rect">
            <a:avLst/>
          </a:prstGeom>
        </p:spPr>
        <p:txBody>
          <a:bodyPr wrap="square" lIns="0" tIns="0" rIns="0" bIns="0">
            <a:spAutoFit/>
          </a:bodyPr>
          <a:lstStyle>
            <a:lvl1pPr>
              <a:defRPr sz="12250" b="1" i="0">
                <a:solidFill>
                  <a:schemeClr val="bg1"/>
                </a:solidFill>
                <a:latin typeface="Roboto"/>
                <a:cs typeface="Roboto"/>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08A4B-4D4A-B8BF-F248-899D3530D50D}"/>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6AC2A0-EEC3-B551-820E-7782D42B91E6}"/>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0590CEBF-15CF-03B0-9168-AD4B2E3CFAB1}"/>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BC6F18-60D9-92E4-8723-F895A0930D64}"/>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07A6705F-D89B-7B96-A3F4-024D5845519A}"/>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3A8C22-EA5A-3BC3-681C-FC9681B8A818}"/>
              </a:ext>
            </a:extLst>
          </p:cNvPr>
          <p:cNvSpPr>
            <a:spLocks noGrp="1"/>
          </p:cNvSpPr>
          <p:nvPr>
            <p:ph type="dt" sz="half" idx="10"/>
          </p:nvPr>
        </p:nvSpPr>
        <p:spPr/>
        <p:txBody>
          <a:bodyPr/>
          <a:lstStyle/>
          <a:p>
            <a:fld id="{3CC90ECC-6E50-45F0-98EA-2AB13EEF078D}" type="datetimeFigureOut">
              <a:rPr lang="en-US" smtClean="0"/>
              <a:t>8/30/2023</a:t>
            </a:fld>
            <a:endParaRPr lang="en-US"/>
          </a:p>
        </p:txBody>
      </p:sp>
      <p:sp>
        <p:nvSpPr>
          <p:cNvPr id="8" name="Footer Placeholder 7">
            <a:extLst>
              <a:ext uri="{FF2B5EF4-FFF2-40B4-BE49-F238E27FC236}">
                <a16:creationId xmlns:a16="http://schemas.microsoft.com/office/drawing/2014/main" id="{D95B1E18-B588-AC45-EF1F-29203C4855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09C56C-3938-7A4D-4482-D6F129E7B4DF}"/>
              </a:ext>
            </a:extLst>
          </p:cNvPr>
          <p:cNvSpPr>
            <a:spLocks noGrp="1"/>
          </p:cNvSpPr>
          <p:nvPr>
            <p:ph type="sldNum" sz="quarter" idx="12"/>
          </p:nvPr>
        </p:nvSpPr>
        <p:spPr/>
        <p:txBody>
          <a:bodyPr/>
          <a:lstStyle/>
          <a:p>
            <a:fld id="{E06B87C1-F9CB-43FE-948A-BB91DC282A9F}" type="slidenum">
              <a:rPr lang="en-US" smtClean="0"/>
              <a:t>‹#›</a:t>
            </a:fld>
            <a:endParaRPr lang="en-US"/>
          </a:p>
        </p:txBody>
      </p:sp>
    </p:spTree>
    <p:extLst>
      <p:ext uri="{BB962C8B-B14F-4D97-AF65-F5344CB8AC3E}">
        <p14:creationId xmlns:p14="http://schemas.microsoft.com/office/powerpoint/2010/main" val="110669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DD3E2-B15D-BBAE-8E44-65A8B3FD7A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543D52-B0BF-2A8D-CDBF-8475B5B86AB3}"/>
              </a:ext>
            </a:extLst>
          </p:cNvPr>
          <p:cNvSpPr>
            <a:spLocks noGrp="1"/>
          </p:cNvSpPr>
          <p:nvPr>
            <p:ph type="dt" sz="half" idx="10"/>
          </p:nvPr>
        </p:nvSpPr>
        <p:spPr/>
        <p:txBody>
          <a:bodyPr/>
          <a:lstStyle/>
          <a:p>
            <a:fld id="{3CC90ECC-6E50-45F0-98EA-2AB13EEF078D}" type="datetimeFigureOut">
              <a:rPr lang="en-US" smtClean="0"/>
              <a:t>8/30/2023</a:t>
            </a:fld>
            <a:endParaRPr lang="en-US"/>
          </a:p>
        </p:txBody>
      </p:sp>
      <p:sp>
        <p:nvSpPr>
          <p:cNvPr id="4" name="Footer Placeholder 3">
            <a:extLst>
              <a:ext uri="{FF2B5EF4-FFF2-40B4-BE49-F238E27FC236}">
                <a16:creationId xmlns:a16="http://schemas.microsoft.com/office/drawing/2014/main" id="{00F8EE6F-379F-7AD5-4DBE-79C225F1DC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784B41-D8A6-477F-5E2B-059DDB670A57}"/>
              </a:ext>
            </a:extLst>
          </p:cNvPr>
          <p:cNvSpPr>
            <a:spLocks noGrp="1"/>
          </p:cNvSpPr>
          <p:nvPr>
            <p:ph type="sldNum" sz="quarter" idx="12"/>
          </p:nvPr>
        </p:nvSpPr>
        <p:spPr/>
        <p:txBody>
          <a:bodyPr/>
          <a:lstStyle/>
          <a:p>
            <a:fld id="{E06B87C1-F9CB-43FE-948A-BB91DC282A9F}" type="slidenum">
              <a:rPr lang="en-US" smtClean="0"/>
              <a:t>‹#›</a:t>
            </a:fld>
            <a:endParaRPr lang="en-US"/>
          </a:p>
        </p:txBody>
      </p:sp>
    </p:spTree>
    <p:extLst>
      <p:ext uri="{BB962C8B-B14F-4D97-AF65-F5344CB8AC3E}">
        <p14:creationId xmlns:p14="http://schemas.microsoft.com/office/powerpoint/2010/main" val="2421043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792605-CD25-CB26-23B3-6EFE99510953}"/>
              </a:ext>
            </a:extLst>
          </p:cNvPr>
          <p:cNvSpPr>
            <a:spLocks noGrp="1"/>
          </p:cNvSpPr>
          <p:nvPr>
            <p:ph type="dt" sz="half" idx="10"/>
          </p:nvPr>
        </p:nvSpPr>
        <p:spPr/>
        <p:txBody>
          <a:bodyPr/>
          <a:lstStyle/>
          <a:p>
            <a:fld id="{3CC90ECC-6E50-45F0-98EA-2AB13EEF078D}" type="datetimeFigureOut">
              <a:rPr lang="en-US" smtClean="0"/>
              <a:t>8/30/2023</a:t>
            </a:fld>
            <a:endParaRPr lang="en-US"/>
          </a:p>
        </p:txBody>
      </p:sp>
      <p:sp>
        <p:nvSpPr>
          <p:cNvPr id="3" name="Footer Placeholder 2">
            <a:extLst>
              <a:ext uri="{FF2B5EF4-FFF2-40B4-BE49-F238E27FC236}">
                <a16:creationId xmlns:a16="http://schemas.microsoft.com/office/drawing/2014/main" id="{5F9B2EA2-D019-4040-9853-34BC381E00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06B6A6-078D-D473-94A2-BF6E4B0F9E50}"/>
              </a:ext>
            </a:extLst>
          </p:cNvPr>
          <p:cNvSpPr>
            <a:spLocks noGrp="1"/>
          </p:cNvSpPr>
          <p:nvPr>
            <p:ph type="sldNum" sz="quarter" idx="12"/>
          </p:nvPr>
        </p:nvSpPr>
        <p:spPr/>
        <p:txBody>
          <a:bodyPr/>
          <a:lstStyle/>
          <a:p>
            <a:fld id="{E06B87C1-F9CB-43FE-948A-BB91DC282A9F}" type="slidenum">
              <a:rPr lang="en-US" smtClean="0"/>
              <a:t>‹#›</a:t>
            </a:fld>
            <a:endParaRPr lang="en-US"/>
          </a:p>
        </p:txBody>
      </p:sp>
    </p:spTree>
    <p:extLst>
      <p:ext uri="{BB962C8B-B14F-4D97-AF65-F5344CB8AC3E}">
        <p14:creationId xmlns:p14="http://schemas.microsoft.com/office/powerpoint/2010/main" val="1178218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85979-044D-F0DC-D5CE-3E3D449AA31E}"/>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93B2B649-D2BD-8ACA-9F68-A8FEFBEA7D3B}"/>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33FB0F-91FA-7405-9555-4361588DC0DD}"/>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1329426E-C6C7-E903-5048-57F0AF18ED2E}"/>
              </a:ext>
            </a:extLst>
          </p:cNvPr>
          <p:cNvSpPr>
            <a:spLocks noGrp="1"/>
          </p:cNvSpPr>
          <p:nvPr>
            <p:ph type="dt" sz="half" idx="10"/>
          </p:nvPr>
        </p:nvSpPr>
        <p:spPr/>
        <p:txBody>
          <a:bodyPr/>
          <a:lstStyle/>
          <a:p>
            <a:fld id="{3CC90ECC-6E50-45F0-98EA-2AB13EEF078D}" type="datetimeFigureOut">
              <a:rPr lang="en-US" smtClean="0"/>
              <a:t>8/30/2023</a:t>
            </a:fld>
            <a:endParaRPr lang="en-US"/>
          </a:p>
        </p:txBody>
      </p:sp>
      <p:sp>
        <p:nvSpPr>
          <p:cNvPr id="6" name="Footer Placeholder 5">
            <a:extLst>
              <a:ext uri="{FF2B5EF4-FFF2-40B4-BE49-F238E27FC236}">
                <a16:creationId xmlns:a16="http://schemas.microsoft.com/office/drawing/2014/main" id="{6AA22C3B-D217-09CD-ACE3-0D32B8FD73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AEEFDE-C658-0BEA-7015-CEFAFE237C1D}"/>
              </a:ext>
            </a:extLst>
          </p:cNvPr>
          <p:cNvSpPr>
            <a:spLocks noGrp="1"/>
          </p:cNvSpPr>
          <p:nvPr>
            <p:ph type="sldNum" sz="quarter" idx="12"/>
          </p:nvPr>
        </p:nvSpPr>
        <p:spPr/>
        <p:txBody>
          <a:bodyPr/>
          <a:lstStyle/>
          <a:p>
            <a:fld id="{E06B87C1-F9CB-43FE-948A-BB91DC282A9F}" type="slidenum">
              <a:rPr lang="en-US" smtClean="0"/>
              <a:t>‹#›</a:t>
            </a:fld>
            <a:endParaRPr lang="en-US"/>
          </a:p>
        </p:txBody>
      </p:sp>
    </p:spTree>
    <p:extLst>
      <p:ext uri="{BB962C8B-B14F-4D97-AF65-F5344CB8AC3E}">
        <p14:creationId xmlns:p14="http://schemas.microsoft.com/office/powerpoint/2010/main" val="3743736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96BA9-97D7-D141-773F-3406A72DB470}"/>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526D57F5-AED3-25B7-2321-A6398B5DF442}"/>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74E32A47-B76E-D6DF-1427-6EA087C22D7D}"/>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1027C855-40C2-120B-9C4A-1B392363F3E5}"/>
              </a:ext>
            </a:extLst>
          </p:cNvPr>
          <p:cNvSpPr>
            <a:spLocks noGrp="1"/>
          </p:cNvSpPr>
          <p:nvPr>
            <p:ph type="dt" sz="half" idx="10"/>
          </p:nvPr>
        </p:nvSpPr>
        <p:spPr/>
        <p:txBody>
          <a:bodyPr/>
          <a:lstStyle/>
          <a:p>
            <a:fld id="{3CC90ECC-6E50-45F0-98EA-2AB13EEF078D}" type="datetimeFigureOut">
              <a:rPr lang="en-US" smtClean="0"/>
              <a:t>8/30/2023</a:t>
            </a:fld>
            <a:endParaRPr lang="en-US"/>
          </a:p>
        </p:txBody>
      </p:sp>
      <p:sp>
        <p:nvSpPr>
          <p:cNvPr id="6" name="Footer Placeholder 5">
            <a:extLst>
              <a:ext uri="{FF2B5EF4-FFF2-40B4-BE49-F238E27FC236}">
                <a16:creationId xmlns:a16="http://schemas.microsoft.com/office/drawing/2014/main" id="{C6255DE2-A931-62D0-522B-2DA17D145A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CED107-35BC-5082-8357-BA704C756320}"/>
              </a:ext>
            </a:extLst>
          </p:cNvPr>
          <p:cNvSpPr>
            <a:spLocks noGrp="1"/>
          </p:cNvSpPr>
          <p:nvPr>
            <p:ph type="sldNum" sz="quarter" idx="12"/>
          </p:nvPr>
        </p:nvSpPr>
        <p:spPr/>
        <p:txBody>
          <a:bodyPr/>
          <a:lstStyle/>
          <a:p>
            <a:fld id="{E06B87C1-F9CB-43FE-948A-BB91DC282A9F}" type="slidenum">
              <a:rPr lang="en-US" smtClean="0"/>
              <a:t>‹#›</a:t>
            </a:fld>
            <a:endParaRPr lang="en-US"/>
          </a:p>
        </p:txBody>
      </p:sp>
    </p:spTree>
    <p:extLst>
      <p:ext uri="{BB962C8B-B14F-4D97-AF65-F5344CB8AC3E}">
        <p14:creationId xmlns:p14="http://schemas.microsoft.com/office/powerpoint/2010/main" val="3166834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9D55D-FEFE-8AAB-D133-A4670B5AC2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E60981-244D-A8E0-DE53-9B6F58D6DC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FD3BC5-86E8-03C6-9689-B0E065D1AE23}"/>
              </a:ext>
            </a:extLst>
          </p:cNvPr>
          <p:cNvSpPr>
            <a:spLocks noGrp="1"/>
          </p:cNvSpPr>
          <p:nvPr>
            <p:ph type="dt" sz="half" idx="10"/>
          </p:nvPr>
        </p:nvSpPr>
        <p:spPr/>
        <p:txBody>
          <a:bodyPr/>
          <a:lstStyle/>
          <a:p>
            <a:fld id="{3CC90ECC-6E50-45F0-98EA-2AB13EEF078D}" type="datetimeFigureOut">
              <a:rPr lang="en-US" smtClean="0"/>
              <a:t>8/30/2023</a:t>
            </a:fld>
            <a:endParaRPr lang="en-US"/>
          </a:p>
        </p:txBody>
      </p:sp>
      <p:sp>
        <p:nvSpPr>
          <p:cNvPr id="5" name="Footer Placeholder 4">
            <a:extLst>
              <a:ext uri="{FF2B5EF4-FFF2-40B4-BE49-F238E27FC236}">
                <a16:creationId xmlns:a16="http://schemas.microsoft.com/office/drawing/2014/main" id="{4175E7C7-D495-5B59-24B7-D2259FF64C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C5BC36-08C8-1555-8266-AB0E0BC5298F}"/>
              </a:ext>
            </a:extLst>
          </p:cNvPr>
          <p:cNvSpPr>
            <a:spLocks noGrp="1"/>
          </p:cNvSpPr>
          <p:nvPr>
            <p:ph type="sldNum" sz="quarter" idx="12"/>
          </p:nvPr>
        </p:nvSpPr>
        <p:spPr/>
        <p:txBody>
          <a:bodyPr/>
          <a:lstStyle/>
          <a:p>
            <a:fld id="{E06B87C1-F9CB-43FE-948A-BB91DC282A9F}" type="slidenum">
              <a:rPr lang="en-US" smtClean="0"/>
              <a:t>‹#›</a:t>
            </a:fld>
            <a:endParaRPr lang="en-US"/>
          </a:p>
        </p:txBody>
      </p:sp>
    </p:spTree>
    <p:extLst>
      <p:ext uri="{BB962C8B-B14F-4D97-AF65-F5344CB8AC3E}">
        <p14:creationId xmlns:p14="http://schemas.microsoft.com/office/powerpoint/2010/main" val="2159349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E53E46-F694-B33B-4E51-7FEF9BF852F1}"/>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384FC5-5EAA-9902-978E-A20CFE2504A0}"/>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C42BFE-B2D1-D96D-9089-80AEE5E8A321}"/>
              </a:ext>
            </a:extLst>
          </p:cNvPr>
          <p:cNvSpPr>
            <a:spLocks noGrp="1"/>
          </p:cNvSpPr>
          <p:nvPr>
            <p:ph type="dt" sz="half" idx="10"/>
          </p:nvPr>
        </p:nvSpPr>
        <p:spPr/>
        <p:txBody>
          <a:bodyPr/>
          <a:lstStyle/>
          <a:p>
            <a:fld id="{3CC90ECC-6E50-45F0-98EA-2AB13EEF078D}" type="datetimeFigureOut">
              <a:rPr lang="en-US" smtClean="0"/>
              <a:t>8/30/2023</a:t>
            </a:fld>
            <a:endParaRPr lang="en-US"/>
          </a:p>
        </p:txBody>
      </p:sp>
      <p:sp>
        <p:nvSpPr>
          <p:cNvPr id="5" name="Footer Placeholder 4">
            <a:extLst>
              <a:ext uri="{FF2B5EF4-FFF2-40B4-BE49-F238E27FC236}">
                <a16:creationId xmlns:a16="http://schemas.microsoft.com/office/drawing/2014/main" id="{7DBF9EF7-5E27-CD4B-F422-FD4D60948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79F6D1-781B-E211-E351-0088818FC541}"/>
              </a:ext>
            </a:extLst>
          </p:cNvPr>
          <p:cNvSpPr>
            <a:spLocks noGrp="1"/>
          </p:cNvSpPr>
          <p:nvPr>
            <p:ph type="sldNum" sz="quarter" idx="12"/>
          </p:nvPr>
        </p:nvSpPr>
        <p:spPr/>
        <p:txBody>
          <a:bodyPr/>
          <a:lstStyle/>
          <a:p>
            <a:fld id="{E06B87C1-F9CB-43FE-948A-BB91DC282A9F}" type="slidenum">
              <a:rPr lang="en-US" smtClean="0"/>
              <a:t>‹#›</a:t>
            </a:fld>
            <a:endParaRPr lang="en-US"/>
          </a:p>
        </p:txBody>
      </p:sp>
    </p:spTree>
    <p:extLst>
      <p:ext uri="{BB962C8B-B14F-4D97-AF65-F5344CB8AC3E}">
        <p14:creationId xmlns:p14="http://schemas.microsoft.com/office/powerpoint/2010/main" val="3972304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800" b="1" i="0">
                <a:solidFill>
                  <a:schemeClr val="bg1"/>
                </a:solidFill>
                <a:latin typeface="Roboto"/>
                <a:cs typeface="Roboto"/>
              </a:defRPr>
            </a:lvl1pPr>
          </a:lstStyle>
          <a:p>
            <a:endParaRPr/>
          </a:p>
        </p:txBody>
      </p:sp>
      <p:sp>
        <p:nvSpPr>
          <p:cNvPr id="3" name="Holder 3"/>
          <p:cNvSpPr>
            <a:spLocks noGrp="1"/>
          </p:cNvSpPr>
          <p:nvPr>
            <p:ph type="body" idx="1"/>
          </p:nvPr>
        </p:nvSpPr>
        <p:spPr/>
        <p:txBody>
          <a:bodyPr lIns="0" tIns="0" rIns="0" bIns="0"/>
          <a:lstStyle>
            <a:lvl1pPr>
              <a:defRPr sz="3350" b="0" i="0">
                <a:solidFill>
                  <a:schemeClr val="bg1"/>
                </a:solidFill>
                <a:latin typeface="Arial Narrow"/>
                <a:cs typeface="Arial Narrow"/>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AF1D23"/>
          </a:solidFill>
        </p:spPr>
        <p:txBody>
          <a:bodyPr wrap="square" lIns="0" tIns="0" rIns="0" bIns="0" rtlCol="0"/>
          <a:lstStyle/>
          <a:p>
            <a:endParaRPr/>
          </a:p>
        </p:txBody>
      </p:sp>
      <p:sp>
        <p:nvSpPr>
          <p:cNvPr id="17" name="bg object 17"/>
          <p:cNvSpPr/>
          <p:nvPr/>
        </p:nvSpPr>
        <p:spPr>
          <a:xfrm>
            <a:off x="304706" y="273099"/>
            <a:ext cx="17710150" cy="9760585"/>
          </a:xfrm>
          <a:custGeom>
            <a:avLst/>
            <a:gdLst/>
            <a:ahLst/>
            <a:cxnLst/>
            <a:rect l="l" t="t" r="r" b="b"/>
            <a:pathLst>
              <a:path w="17710150" h="9760585">
                <a:moveTo>
                  <a:pt x="17709991" y="9760189"/>
                </a:moveTo>
                <a:lnTo>
                  <a:pt x="0" y="9760189"/>
                </a:lnTo>
                <a:lnTo>
                  <a:pt x="0" y="0"/>
                </a:lnTo>
                <a:lnTo>
                  <a:pt x="17709991" y="0"/>
                </a:lnTo>
                <a:lnTo>
                  <a:pt x="17709991" y="9760189"/>
                </a:lnTo>
                <a:close/>
              </a:path>
            </a:pathLst>
          </a:custGeom>
          <a:solidFill>
            <a:srgbClr val="071B3C"/>
          </a:solidFill>
        </p:spPr>
        <p:txBody>
          <a:bodyPr wrap="square" lIns="0" tIns="0" rIns="0" bIns="0" rtlCol="0"/>
          <a:lstStyle/>
          <a:p>
            <a:endParaRPr/>
          </a:p>
        </p:txBody>
      </p:sp>
      <p:sp>
        <p:nvSpPr>
          <p:cNvPr id="18" name="bg object 18"/>
          <p:cNvSpPr/>
          <p:nvPr/>
        </p:nvSpPr>
        <p:spPr>
          <a:xfrm>
            <a:off x="3449309" y="664779"/>
            <a:ext cx="11390630" cy="1045844"/>
          </a:xfrm>
          <a:custGeom>
            <a:avLst/>
            <a:gdLst/>
            <a:ahLst/>
            <a:cxnLst/>
            <a:rect l="l" t="t" r="r" b="b"/>
            <a:pathLst>
              <a:path w="11390630" h="1045844">
                <a:moveTo>
                  <a:pt x="11390190" y="1045625"/>
                </a:moveTo>
                <a:lnTo>
                  <a:pt x="0" y="1045625"/>
                </a:lnTo>
                <a:lnTo>
                  <a:pt x="0" y="0"/>
                </a:lnTo>
                <a:lnTo>
                  <a:pt x="11390190" y="0"/>
                </a:lnTo>
                <a:lnTo>
                  <a:pt x="11390190" y="1045625"/>
                </a:lnTo>
                <a:close/>
              </a:path>
            </a:pathLst>
          </a:custGeom>
          <a:solidFill>
            <a:srgbClr val="AF1D23"/>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8800" b="1" i="0">
                <a:solidFill>
                  <a:schemeClr val="bg1"/>
                </a:solidFill>
                <a:latin typeface="Roboto"/>
                <a:cs typeface="Roboto"/>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8/30/2023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800" b="1" i="0">
                <a:solidFill>
                  <a:schemeClr val="bg1"/>
                </a:solidFill>
                <a:latin typeface="Roboto"/>
                <a:cs typeface="Robo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8/30/2023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AF1D23"/>
          </a:solidFill>
        </p:spPr>
        <p:txBody>
          <a:bodyPr wrap="square" lIns="0" tIns="0" rIns="0" bIns="0" rtlCol="0"/>
          <a:lstStyle/>
          <a:p>
            <a:endParaRPr/>
          </a:p>
        </p:txBody>
      </p:sp>
      <p:sp>
        <p:nvSpPr>
          <p:cNvPr id="17" name="bg object 17"/>
          <p:cNvSpPr/>
          <p:nvPr/>
        </p:nvSpPr>
        <p:spPr>
          <a:xfrm>
            <a:off x="594069" y="581025"/>
            <a:ext cx="17075150" cy="9143365"/>
          </a:xfrm>
          <a:custGeom>
            <a:avLst/>
            <a:gdLst/>
            <a:ahLst/>
            <a:cxnLst/>
            <a:rect l="l" t="t" r="r" b="b"/>
            <a:pathLst>
              <a:path w="17075150" h="9143365">
                <a:moveTo>
                  <a:pt x="17074532" y="9143114"/>
                </a:moveTo>
                <a:lnTo>
                  <a:pt x="0" y="9143114"/>
                </a:lnTo>
                <a:lnTo>
                  <a:pt x="0" y="0"/>
                </a:lnTo>
                <a:lnTo>
                  <a:pt x="17074532" y="0"/>
                </a:lnTo>
                <a:lnTo>
                  <a:pt x="17074532" y="9143114"/>
                </a:lnTo>
                <a:close/>
              </a:path>
            </a:pathLst>
          </a:custGeom>
          <a:solidFill>
            <a:srgbClr val="071B3C"/>
          </a:solidFill>
        </p:spPr>
        <p:txBody>
          <a:bodyPr wrap="square" lIns="0" tIns="0" rIns="0" bIns="0" rtlCol="0"/>
          <a:lstStyle/>
          <a:p>
            <a:endParaRPr/>
          </a:p>
        </p:txBody>
      </p:sp>
      <p:sp>
        <p:nvSpPr>
          <p:cNvPr id="18" name="bg object 18"/>
          <p:cNvSpPr/>
          <p:nvPr/>
        </p:nvSpPr>
        <p:spPr>
          <a:xfrm>
            <a:off x="5681975" y="2522288"/>
            <a:ext cx="6924674" cy="2324099"/>
          </a:xfrm>
          <a:prstGeom prst="rect">
            <a:avLst/>
          </a:prstGeom>
          <a:blipFill>
            <a:blip r:embed="rId2" cstate="print"/>
            <a:stretch>
              <a:fillRect/>
            </a:stretch>
          </a:blipFill>
        </p:spPr>
        <p:txBody>
          <a:bodyPr wrap="square" lIns="0" tIns="0" rIns="0" bIns="0" rtlCol="0"/>
          <a:lstStyle/>
          <a:p>
            <a:endParaRPr/>
          </a:p>
        </p:txBody>
      </p:sp>
      <p:sp>
        <p:nvSpPr>
          <p:cNvPr id="19" name="bg object 19"/>
          <p:cNvSpPr/>
          <p:nvPr/>
        </p:nvSpPr>
        <p:spPr>
          <a:xfrm>
            <a:off x="0" y="11"/>
            <a:ext cx="18288000" cy="10287000"/>
          </a:xfrm>
          <a:custGeom>
            <a:avLst/>
            <a:gdLst/>
            <a:ahLst/>
            <a:cxnLst/>
            <a:rect l="l" t="t" r="r" b="b"/>
            <a:pathLst>
              <a:path w="18288000" h="10287000">
                <a:moveTo>
                  <a:pt x="5657177" y="0"/>
                </a:moveTo>
                <a:lnTo>
                  <a:pt x="4908054" y="0"/>
                </a:lnTo>
                <a:lnTo>
                  <a:pt x="0" y="1199654"/>
                </a:lnTo>
                <a:lnTo>
                  <a:pt x="0" y="1382763"/>
                </a:lnTo>
                <a:lnTo>
                  <a:pt x="5657177" y="0"/>
                </a:lnTo>
                <a:close/>
              </a:path>
              <a:path w="18288000" h="10287000">
                <a:moveTo>
                  <a:pt x="8399475" y="0"/>
                </a:moveTo>
                <a:lnTo>
                  <a:pt x="7650353" y="0"/>
                </a:lnTo>
                <a:lnTo>
                  <a:pt x="0" y="1869948"/>
                </a:lnTo>
                <a:lnTo>
                  <a:pt x="0" y="2053043"/>
                </a:lnTo>
                <a:lnTo>
                  <a:pt x="8399475" y="0"/>
                </a:lnTo>
                <a:close/>
              </a:path>
              <a:path w="18288000" h="10287000">
                <a:moveTo>
                  <a:pt x="18287988" y="8183296"/>
                </a:moveTo>
                <a:lnTo>
                  <a:pt x="11370513" y="10287000"/>
                </a:lnTo>
                <a:lnTo>
                  <a:pt x="11981840" y="10287000"/>
                </a:lnTo>
                <a:lnTo>
                  <a:pt x="18287988" y="8369211"/>
                </a:lnTo>
                <a:lnTo>
                  <a:pt x="18287988" y="8183296"/>
                </a:lnTo>
                <a:close/>
              </a:path>
              <a:path w="18288000" h="10287000">
                <a:moveTo>
                  <a:pt x="18288000" y="8863863"/>
                </a:moveTo>
                <a:lnTo>
                  <a:pt x="13608380" y="10286987"/>
                </a:lnTo>
                <a:lnTo>
                  <a:pt x="14219708" y="10286987"/>
                </a:lnTo>
                <a:lnTo>
                  <a:pt x="18288000" y="9049779"/>
                </a:lnTo>
                <a:lnTo>
                  <a:pt x="18288000" y="8863863"/>
                </a:lnTo>
                <a:close/>
              </a:path>
            </a:pathLst>
          </a:custGeom>
          <a:solidFill>
            <a:srgbClr val="FFFFFF"/>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8/30/2023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0196F-0DF7-AA81-C828-AAA3BDC6F77F}"/>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16D98D2D-85E4-FCF1-5EFD-137D0EB68DED}"/>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1C83FD91-00E5-E726-F34A-BBA21A804BD6}"/>
              </a:ext>
            </a:extLst>
          </p:cNvPr>
          <p:cNvSpPr>
            <a:spLocks noGrp="1"/>
          </p:cNvSpPr>
          <p:nvPr>
            <p:ph type="dt" sz="half" idx="10"/>
          </p:nvPr>
        </p:nvSpPr>
        <p:spPr/>
        <p:txBody>
          <a:bodyPr/>
          <a:lstStyle/>
          <a:p>
            <a:fld id="{3CC90ECC-6E50-45F0-98EA-2AB13EEF078D}" type="datetimeFigureOut">
              <a:rPr lang="en-US" smtClean="0"/>
              <a:t>8/30/2023</a:t>
            </a:fld>
            <a:endParaRPr lang="en-US"/>
          </a:p>
        </p:txBody>
      </p:sp>
      <p:sp>
        <p:nvSpPr>
          <p:cNvPr id="5" name="Footer Placeholder 4">
            <a:extLst>
              <a:ext uri="{FF2B5EF4-FFF2-40B4-BE49-F238E27FC236}">
                <a16:creationId xmlns:a16="http://schemas.microsoft.com/office/drawing/2014/main" id="{68847C1C-86E9-2BA3-4CB8-D10186E03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85A61F-D8AD-9EEB-B302-E87497945B64}"/>
              </a:ext>
            </a:extLst>
          </p:cNvPr>
          <p:cNvSpPr>
            <a:spLocks noGrp="1"/>
          </p:cNvSpPr>
          <p:nvPr>
            <p:ph type="sldNum" sz="quarter" idx="12"/>
          </p:nvPr>
        </p:nvSpPr>
        <p:spPr/>
        <p:txBody>
          <a:bodyPr/>
          <a:lstStyle/>
          <a:p>
            <a:fld id="{E06B87C1-F9CB-43FE-948A-BB91DC282A9F}" type="slidenum">
              <a:rPr lang="en-US" smtClean="0"/>
              <a:t>‹#›</a:t>
            </a:fld>
            <a:endParaRPr lang="en-US"/>
          </a:p>
        </p:txBody>
      </p:sp>
    </p:spTree>
    <p:extLst>
      <p:ext uri="{BB962C8B-B14F-4D97-AF65-F5344CB8AC3E}">
        <p14:creationId xmlns:p14="http://schemas.microsoft.com/office/powerpoint/2010/main" val="1563102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A8B87-CE06-2F62-5C49-D164043FCB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BF6B3D-9099-2F52-1DA9-E39D21BF62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78880A-6332-B076-4929-6FE66E19DC9E}"/>
              </a:ext>
            </a:extLst>
          </p:cNvPr>
          <p:cNvSpPr>
            <a:spLocks noGrp="1"/>
          </p:cNvSpPr>
          <p:nvPr>
            <p:ph type="dt" sz="half" idx="10"/>
          </p:nvPr>
        </p:nvSpPr>
        <p:spPr/>
        <p:txBody>
          <a:bodyPr/>
          <a:lstStyle/>
          <a:p>
            <a:fld id="{3CC90ECC-6E50-45F0-98EA-2AB13EEF078D}" type="datetimeFigureOut">
              <a:rPr lang="en-US" smtClean="0"/>
              <a:t>8/30/2023</a:t>
            </a:fld>
            <a:endParaRPr lang="en-US"/>
          </a:p>
        </p:txBody>
      </p:sp>
      <p:sp>
        <p:nvSpPr>
          <p:cNvPr id="5" name="Footer Placeholder 4">
            <a:extLst>
              <a:ext uri="{FF2B5EF4-FFF2-40B4-BE49-F238E27FC236}">
                <a16:creationId xmlns:a16="http://schemas.microsoft.com/office/drawing/2014/main" id="{8C3A7DD1-336F-17E4-34A7-EA3DDDC597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80A5AA-E98C-54B0-78DE-789AB1DB7711}"/>
              </a:ext>
            </a:extLst>
          </p:cNvPr>
          <p:cNvSpPr>
            <a:spLocks noGrp="1"/>
          </p:cNvSpPr>
          <p:nvPr>
            <p:ph type="sldNum" sz="quarter" idx="12"/>
          </p:nvPr>
        </p:nvSpPr>
        <p:spPr/>
        <p:txBody>
          <a:bodyPr/>
          <a:lstStyle/>
          <a:p>
            <a:fld id="{E06B87C1-F9CB-43FE-948A-BB91DC282A9F}" type="slidenum">
              <a:rPr lang="en-US" smtClean="0"/>
              <a:t>‹#›</a:t>
            </a:fld>
            <a:endParaRPr lang="en-US"/>
          </a:p>
        </p:txBody>
      </p:sp>
    </p:spTree>
    <p:extLst>
      <p:ext uri="{BB962C8B-B14F-4D97-AF65-F5344CB8AC3E}">
        <p14:creationId xmlns:p14="http://schemas.microsoft.com/office/powerpoint/2010/main" val="2748044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E020B-5BEC-63DB-1BFC-799CF9CCFA74}"/>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5EBDA485-ABF2-7B10-B7FB-038C67377857}"/>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1FB57B-4B96-EB6E-C869-1F3FCE3E2CF4}"/>
              </a:ext>
            </a:extLst>
          </p:cNvPr>
          <p:cNvSpPr>
            <a:spLocks noGrp="1"/>
          </p:cNvSpPr>
          <p:nvPr>
            <p:ph type="dt" sz="half" idx="10"/>
          </p:nvPr>
        </p:nvSpPr>
        <p:spPr/>
        <p:txBody>
          <a:bodyPr/>
          <a:lstStyle/>
          <a:p>
            <a:fld id="{3CC90ECC-6E50-45F0-98EA-2AB13EEF078D}" type="datetimeFigureOut">
              <a:rPr lang="en-US" smtClean="0"/>
              <a:t>8/30/2023</a:t>
            </a:fld>
            <a:endParaRPr lang="en-US"/>
          </a:p>
        </p:txBody>
      </p:sp>
      <p:sp>
        <p:nvSpPr>
          <p:cNvPr id="5" name="Footer Placeholder 4">
            <a:extLst>
              <a:ext uri="{FF2B5EF4-FFF2-40B4-BE49-F238E27FC236}">
                <a16:creationId xmlns:a16="http://schemas.microsoft.com/office/drawing/2014/main" id="{86376178-951E-36A8-1FC2-04020CFFF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1AF9DE-188E-BABD-51AF-C38934CDABA5}"/>
              </a:ext>
            </a:extLst>
          </p:cNvPr>
          <p:cNvSpPr>
            <a:spLocks noGrp="1"/>
          </p:cNvSpPr>
          <p:nvPr>
            <p:ph type="sldNum" sz="quarter" idx="12"/>
          </p:nvPr>
        </p:nvSpPr>
        <p:spPr/>
        <p:txBody>
          <a:bodyPr/>
          <a:lstStyle/>
          <a:p>
            <a:fld id="{E06B87C1-F9CB-43FE-948A-BB91DC282A9F}" type="slidenum">
              <a:rPr lang="en-US" smtClean="0"/>
              <a:t>‹#›</a:t>
            </a:fld>
            <a:endParaRPr lang="en-US"/>
          </a:p>
        </p:txBody>
      </p:sp>
    </p:spTree>
    <p:extLst>
      <p:ext uri="{BB962C8B-B14F-4D97-AF65-F5344CB8AC3E}">
        <p14:creationId xmlns:p14="http://schemas.microsoft.com/office/powerpoint/2010/main" val="1199647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7816F-0580-9A04-E3D0-7C57F091B2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FCF547-1962-76A5-8662-3E40A327DCDF}"/>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BDF80E-6FCE-101B-E26C-7342C56609CC}"/>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BF8C79-7C71-EF33-6B5F-6B05D1DA93DE}"/>
              </a:ext>
            </a:extLst>
          </p:cNvPr>
          <p:cNvSpPr>
            <a:spLocks noGrp="1"/>
          </p:cNvSpPr>
          <p:nvPr>
            <p:ph type="dt" sz="half" idx="10"/>
          </p:nvPr>
        </p:nvSpPr>
        <p:spPr/>
        <p:txBody>
          <a:bodyPr/>
          <a:lstStyle/>
          <a:p>
            <a:fld id="{3CC90ECC-6E50-45F0-98EA-2AB13EEF078D}" type="datetimeFigureOut">
              <a:rPr lang="en-US" smtClean="0"/>
              <a:t>8/30/2023</a:t>
            </a:fld>
            <a:endParaRPr lang="en-US"/>
          </a:p>
        </p:txBody>
      </p:sp>
      <p:sp>
        <p:nvSpPr>
          <p:cNvPr id="6" name="Footer Placeholder 5">
            <a:extLst>
              <a:ext uri="{FF2B5EF4-FFF2-40B4-BE49-F238E27FC236}">
                <a16:creationId xmlns:a16="http://schemas.microsoft.com/office/drawing/2014/main" id="{C6C3F446-9D24-D9FC-41EA-F196641B56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829EB0-A892-947B-4824-BE64910AFCCE}"/>
              </a:ext>
            </a:extLst>
          </p:cNvPr>
          <p:cNvSpPr>
            <a:spLocks noGrp="1"/>
          </p:cNvSpPr>
          <p:nvPr>
            <p:ph type="sldNum" sz="quarter" idx="12"/>
          </p:nvPr>
        </p:nvSpPr>
        <p:spPr/>
        <p:txBody>
          <a:bodyPr/>
          <a:lstStyle/>
          <a:p>
            <a:fld id="{E06B87C1-F9CB-43FE-948A-BB91DC282A9F}" type="slidenum">
              <a:rPr lang="en-US" smtClean="0"/>
              <a:t>‹#›</a:t>
            </a:fld>
            <a:endParaRPr lang="en-US"/>
          </a:p>
        </p:txBody>
      </p:sp>
    </p:spTree>
    <p:extLst>
      <p:ext uri="{BB962C8B-B14F-4D97-AF65-F5344CB8AC3E}">
        <p14:creationId xmlns:p14="http://schemas.microsoft.com/office/powerpoint/2010/main" val="618717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AF1D23"/>
          </a:solidFill>
        </p:spPr>
        <p:txBody>
          <a:bodyPr wrap="square" lIns="0" tIns="0" rIns="0" bIns="0" rtlCol="0"/>
          <a:lstStyle/>
          <a:p>
            <a:endParaRPr/>
          </a:p>
        </p:txBody>
      </p:sp>
      <p:sp>
        <p:nvSpPr>
          <p:cNvPr id="2" name="Holder 2"/>
          <p:cNvSpPr>
            <a:spLocks noGrp="1"/>
          </p:cNvSpPr>
          <p:nvPr>
            <p:ph type="title"/>
          </p:nvPr>
        </p:nvSpPr>
        <p:spPr>
          <a:xfrm>
            <a:off x="5809150" y="440452"/>
            <a:ext cx="6669698" cy="1366520"/>
          </a:xfrm>
          <a:prstGeom prst="rect">
            <a:avLst/>
          </a:prstGeom>
        </p:spPr>
        <p:txBody>
          <a:bodyPr wrap="square" lIns="0" tIns="0" rIns="0" bIns="0">
            <a:spAutoFit/>
          </a:bodyPr>
          <a:lstStyle>
            <a:lvl1pPr>
              <a:defRPr sz="8800" b="1" i="0">
                <a:solidFill>
                  <a:schemeClr val="bg1"/>
                </a:solidFill>
                <a:latin typeface="Roboto"/>
                <a:cs typeface="Roboto"/>
              </a:defRPr>
            </a:lvl1pPr>
          </a:lstStyle>
          <a:p>
            <a:endParaRPr/>
          </a:p>
        </p:txBody>
      </p:sp>
      <p:sp>
        <p:nvSpPr>
          <p:cNvPr id="3" name="Holder 3"/>
          <p:cNvSpPr>
            <a:spLocks noGrp="1"/>
          </p:cNvSpPr>
          <p:nvPr>
            <p:ph type="body" idx="1"/>
          </p:nvPr>
        </p:nvSpPr>
        <p:spPr>
          <a:xfrm>
            <a:off x="6764330" y="2589214"/>
            <a:ext cx="8094980" cy="4557395"/>
          </a:xfrm>
          <a:prstGeom prst="rect">
            <a:avLst/>
          </a:prstGeom>
        </p:spPr>
        <p:txBody>
          <a:bodyPr wrap="square" lIns="0" tIns="0" rIns="0" bIns="0">
            <a:spAutoFit/>
          </a:bodyPr>
          <a:lstStyle>
            <a:lvl1pPr>
              <a:defRPr sz="3350" b="0" i="0">
                <a:solidFill>
                  <a:schemeClr val="bg1"/>
                </a:solidFill>
                <a:latin typeface="Arial Narrow"/>
                <a:cs typeface="Arial Narrow"/>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8/30/2023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61B2FF-633A-7803-1876-E4ED8A6E1D8A}"/>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FE085A-A482-3746-8FE2-6B5ED8F6589D}"/>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767B3-C442-EDD8-09CA-B6077D461AB4}"/>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3CC90ECC-6E50-45F0-98EA-2AB13EEF078D}" type="datetimeFigureOut">
              <a:rPr lang="en-US" smtClean="0"/>
              <a:t>8/30/2023</a:t>
            </a:fld>
            <a:endParaRPr lang="en-US"/>
          </a:p>
        </p:txBody>
      </p:sp>
      <p:sp>
        <p:nvSpPr>
          <p:cNvPr id="5" name="Footer Placeholder 4">
            <a:extLst>
              <a:ext uri="{FF2B5EF4-FFF2-40B4-BE49-F238E27FC236}">
                <a16:creationId xmlns:a16="http://schemas.microsoft.com/office/drawing/2014/main" id="{A665D031-A89E-6101-A455-2A365A429020}"/>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EA648A-7688-E77F-F73D-762F07BA07DC}"/>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E06B87C1-F9CB-43FE-948A-BB91DC282A9F}" type="slidenum">
              <a:rPr lang="en-US" smtClean="0"/>
              <a:t>‹#›</a:t>
            </a:fld>
            <a:endParaRPr lang="en-US"/>
          </a:p>
        </p:txBody>
      </p:sp>
    </p:spTree>
    <p:extLst>
      <p:ext uri="{BB962C8B-B14F-4D97-AF65-F5344CB8AC3E}">
        <p14:creationId xmlns:p14="http://schemas.microsoft.com/office/powerpoint/2010/main" val="343902247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www.flickr.com/photos/golf_pictures/3203460137/" TargetMode="External"/><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hyperlink" Target="https://www.publicdomainpictures.net/view-image.php?image=182094&amp;picture=piekarze-sklep-lacock" TargetMode="Externa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jpe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mailto:Danielle@ohiorecoveryhousing.org" TargetMode="External"/><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68751915@N05/6281018648"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openclipart.org/detail/2998/fwd__bubble_hand_drawn-by-rejon-177666"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0A68B8-90AB-41A9-ADF8-18B47649CF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15" b="19098"/>
          <a:stretch/>
        </p:blipFill>
        <p:spPr>
          <a:xfrm>
            <a:off x="5715000" y="5295900"/>
            <a:ext cx="2514600" cy="2514600"/>
          </a:xfrm>
          <a:prstGeom prst="ellipse">
            <a:avLst/>
          </a:prstGeom>
        </p:spPr>
      </p:pic>
      <p:sp>
        <p:nvSpPr>
          <p:cNvPr id="5" name="TextBox 4">
            <a:extLst>
              <a:ext uri="{FF2B5EF4-FFF2-40B4-BE49-F238E27FC236}">
                <a16:creationId xmlns:a16="http://schemas.microsoft.com/office/drawing/2014/main" id="{8B726F1E-6165-4085-BA87-D7430FA75F46}"/>
              </a:ext>
            </a:extLst>
          </p:cNvPr>
          <p:cNvSpPr txBox="1"/>
          <p:nvPr/>
        </p:nvSpPr>
        <p:spPr>
          <a:xfrm>
            <a:off x="8001000" y="5471255"/>
            <a:ext cx="5562600" cy="2468689"/>
          </a:xfrm>
          <a:prstGeom prst="rect">
            <a:avLst/>
          </a:prstGeom>
          <a:noFill/>
        </p:spPr>
        <p:txBody>
          <a:bodyPr wrap="square">
            <a:spAutoFit/>
          </a:bodyPr>
          <a:lstStyle/>
          <a:p>
            <a:pPr marL="12700" marR="5080" algn="ctr">
              <a:lnSpc>
                <a:spcPct val="123700"/>
              </a:lnSpc>
              <a:spcBef>
                <a:spcPts val="310"/>
              </a:spcBef>
            </a:pPr>
            <a:r>
              <a:rPr lang="en-US" sz="2400" kern="0" spc="405" dirty="0">
                <a:solidFill>
                  <a:schemeClr val="bg1"/>
                </a:solidFill>
                <a:latin typeface="Triplex Serif OT" panose="02000606030000020004" pitchFamily="50" charset="0"/>
                <a:cs typeface="Arial Narrow"/>
              </a:rPr>
              <a:t>Julia Hinzman</a:t>
            </a:r>
            <a:br>
              <a:rPr lang="en-US" sz="2400" kern="0" spc="405" dirty="0">
                <a:solidFill>
                  <a:schemeClr val="bg1"/>
                </a:solidFill>
                <a:latin typeface="Triplex Serif OT" panose="02000606030000020004" pitchFamily="50" charset="0"/>
                <a:cs typeface="Arial Narrow"/>
              </a:rPr>
            </a:br>
            <a:r>
              <a:rPr lang="en-US" sz="2400" kern="0" spc="405" dirty="0">
                <a:solidFill>
                  <a:schemeClr val="bg1"/>
                </a:solidFill>
                <a:latin typeface="Triplex Serif OT" panose="02000606030000020004" pitchFamily="50" charset="0"/>
                <a:cs typeface="Arial Narrow"/>
              </a:rPr>
              <a:t>Mobility Manager, </a:t>
            </a:r>
          </a:p>
          <a:p>
            <a:pPr marL="12700" marR="5080" algn="ctr">
              <a:lnSpc>
                <a:spcPct val="123700"/>
              </a:lnSpc>
              <a:spcBef>
                <a:spcPts val="310"/>
              </a:spcBef>
            </a:pPr>
            <a:r>
              <a:rPr lang="en-US" sz="1800" kern="0" spc="405" dirty="0">
                <a:solidFill>
                  <a:schemeClr val="bg1"/>
                </a:solidFill>
                <a:latin typeface="Triplex Serif OT" panose="02000606030000020004" pitchFamily="50" charset="0"/>
                <a:cs typeface="Arial Narrow"/>
              </a:rPr>
              <a:t>Washington &amp; Noble Counties</a:t>
            </a:r>
            <a:br>
              <a:rPr lang="en-US" sz="1800" kern="0" spc="300" dirty="0">
                <a:solidFill>
                  <a:schemeClr val="bg1"/>
                </a:solidFill>
                <a:latin typeface="Triplex Serif OT" panose="02000606030000020004" pitchFamily="50" charset="0"/>
                <a:cs typeface="Arial Narrow"/>
              </a:rPr>
            </a:br>
            <a:r>
              <a:rPr lang="en-US" sz="1800" kern="0" spc="300" dirty="0">
                <a:solidFill>
                  <a:schemeClr val="bg1"/>
                </a:solidFill>
                <a:latin typeface="Triplex Serif OT" panose="02000606030000020004" pitchFamily="50" charset="0"/>
                <a:cs typeface="Arial Narrow"/>
              </a:rPr>
              <a:t>jhinzman@buckeyehills.org  </a:t>
            </a:r>
          </a:p>
          <a:p>
            <a:pPr marL="12700" marR="5080" algn="ctr">
              <a:lnSpc>
                <a:spcPct val="123700"/>
              </a:lnSpc>
              <a:spcBef>
                <a:spcPts val="310"/>
              </a:spcBef>
            </a:pPr>
            <a:r>
              <a:rPr lang="en-US" sz="1800" kern="0" spc="300" dirty="0">
                <a:solidFill>
                  <a:schemeClr val="bg1"/>
                </a:solidFill>
                <a:latin typeface="Triplex Serif OT" panose="02000606030000020004" pitchFamily="50" charset="0"/>
                <a:cs typeface="Arial Narrow"/>
              </a:rPr>
              <a:t>740-376-7621</a:t>
            </a:r>
            <a:br>
              <a:rPr lang="en-US" sz="2000" kern="0" spc="300" dirty="0">
                <a:latin typeface="Triplex Serif OT" panose="02000606030000020004" pitchFamily="50" charset="0"/>
                <a:cs typeface="Arial Narrow"/>
              </a:rPr>
            </a:br>
            <a:endParaRPr lang="en-US" sz="2000" kern="0" dirty="0">
              <a:latin typeface="Triplex Serif OT" panose="02000606030000020004" pitchFamily="50" charset="0"/>
              <a:cs typeface="Arial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42E27-B38C-4BC6-A1B9-B11D8FA61EB6}"/>
              </a:ext>
            </a:extLst>
          </p:cNvPr>
          <p:cNvSpPr>
            <a:spLocks noGrp="1"/>
          </p:cNvSpPr>
          <p:nvPr>
            <p:ph type="title"/>
          </p:nvPr>
        </p:nvSpPr>
        <p:spPr>
          <a:xfrm>
            <a:off x="4580975" y="419100"/>
            <a:ext cx="9126050" cy="1354217"/>
          </a:xfrm>
        </p:spPr>
        <p:txBody>
          <a:bodyPr/>
          <a:lstStyle/>
          <a:p>
            <a:r>
              <a:rPr lang="en-US" dirty="0"/>
              <a:t>Success Story</a:t>
            </a:r>
          </a:p>
        </p:txBody>
      </p:sp>
      <p:pic>
        <p:nvPicPr>
          <p:cNvPr id="5" name="Picture 4">
            <a:extLst>
              <a:ext uri="{FF2B5EF4-FFF2-40B4-BE49-F238E27FC236}">
                <a16:creationId xmlns:a16="http://schemas.microsoft.com/office/drawing/2014/main" id="{ECFDAAFC-7840-474A-81B1-AC65B737F36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982200" y="3162300"/>
            <a:ext cx="3571875" cy="4762500"/>
          </a:xfrm>
          <a:prstGeom prst="rect">
            <a:avLst/>
          </a:prstGeom>
        </p:spPr>
      </p:pic>
      <p:pic>
        <p:nvPicPr>
          <p:cNvPr id="8" name="Picture 7">
            <a:extLst>
              <a:ext uri="{FF2B5EF4-FFF2-40B4-BE49-F238E27FC236}">
                <a16:creationId xmlns:a16="http://schemas.microsoft.com/office/drawing/2014/main" id="{466DDB40-588D-4392-8160-6737783B37A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733800" y="2628900"/>
            <a:ext cx="4139842" cy="6195682"/>
          </a:xfrm>
          <a:prstGeom prst="rect">
            <a:avLst/>
          </a:prstGeom>
        </p:spPr>
      </p:pic>
    </p:spTree>
    <p:extLst>
      <p:ext uri="{BB962C8B-B14F-4D97-AF65-F5344CB8AC3E}">
        <p14:creationId xmlns:p14="http://schemas.microsoft.com/office/powerpoint/2010/main" val="309119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8925" y="263207"/>
            <a:ext cx="17710150" cy="9760585"/>
          </a:xfrm>
          <a:custGeom>
            <a:avLst/>
            <a:gdLst/>
            <a:ahLst/>
            <a:cxnLst/>
            <a:rect l="l" t="t" r="r" b="b"/>
            <a:pathLst>
              <a:path w="17710150" h="9760585">
                <a:moveTo>
                  <a:pt x="17709991" y="9760189"/>
                </a:moveTo>
                <a:lnTo>
                  <a:pt x="0" y="9760189"/>
                </a:lnTo>
                <a:lnTo>
                  <a:pt x="0" y="0"/>
                </a:lnTo>
                <a:lnTo>
                  <a:pt x="17709991" y="0"/>
                </a:lnTo>
                <a:lnTo>
                  <a:pt x="17709991" y="9760189"/>
                </a:lnTo>
                <a:close/>
              </a:path>
            </a:pathLst>
          </a:custGeom>
          <a:solidFill>
            <a:srgbClr val="071B3C"/>
          </a:solidFill>
        </p:spPr>
        <p:txBody>
          <a:bodyPr wrap="square" lIns="0" tIns="0" rIns="0" bIns="0" rtlCol="0"/>
          <a:lstStyle/>
          <a:p>
            <a:endParaRPr/>
          </a:p>
        </p:txBody>
      </p:sp>
      <p:pic>
        <p:nvPicPr>
          <p:cNvPr id="4" name="Picture 3">
            <a:extLst>
              <a:ext uri="{FF2B5EF4-FFF2-40B4-BE49-F238E27FC236}">
                <a16:creationId xmlns:a16="http://schemas.microsoft.com/office/drawing/2014/main" id="{DAFCCB81-3DA4-4E69-9E7F-E806F738E2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15" y="2361376"/>
            <a:ext cx="8312831" cy="6968629"/>
          </a:xfrm>
          <a:prstGeom prst="rect">
            <a:avLst/>
          </a:prstGeom>
        </p:spPr>
      </p:pic>
      <p:sp>
        <p:nvSpPr>
          <p:cNvPr id="5" name="object 4">
            <a:extLst>
              <a:ext uri="{FF2B5EF4-FFF2-40B4-BE49-F238E27FC236}">
                <a16:creationId xmlns:a16="http://schemas.microsoft.com/office/drawing/2014/main" id="{BBEB8FE7-7F31-4842-8C4C-52394DE76B63}"/>
              </a:ext>
            </a:extLst>
          </p:cNvPr>
          <p:cNvSpPr txBox="1">
            <a:spLocks/>
          </p:cNvSpPr>
          <p:nvPr/>
        </p:nvSpPr>
        <p:spPr>
          <a:xfrm>
            <a:off x="9339456" y="3009900"/>
            <a:ext cx="8550275" cy="5648982"/>
          </a:xfrm>
          <a:prstGeom prst="rect">
            <a:avLst/>
          </a:prstGeom>
        </p:spPr>
        <p:txBody>
          <a:bodyPr vert="horz" wrap="square" lIns="0" tIns="39370" rIns="0" bIns="0" rtlCol="0">
            <a:spAutoFit/>
          </a:bodyPr>
          <a:lstStyle>
            <a:lvl1pPr>
              <a:defRPr sz="8800" b="1" i="0">
                <a:solidFill>
                  <a:schemeClr val="bg1"/>
                </a:solidFill>
                <a:latin typeface="Roboto"/>
                <a:ea typeface="+mj-ea"/>
                <a:cs typeface="Roboto"/>
              </a:defRPr>
            </a:lvl1pPr>
          </a:lstStyle>
          <a:p>
            <a:pPr marL="12700" marR="5080">
              <a:spcBef>
                <a:spcPts val="310"/>
              </a:spcBef>
            </a:pPr>
            <a:r>
              <a:rPr lang="it-IT" sz="5400" kern="0" spc="405" dirty="0">
                <a:latin typeface="Triplex Serif OT" panose="02000606030000020004" pitchFamily="50" charset="0"/>
                <a:cs typeface="Arial Narrow"/>
              </a:rPr>
              <a:t>Coordinated Transportation Plan</a:t>
            </a:r>
            <a:br>
              <a:rPr lang="it-IT" sz="5400" kern="0" spc="405" dirty="0">
                <a:latin typeface="Triplex Serif OT" panose="02000606030000020004" pitchFamily="50" charset="0"/>
                <a:cs typeface="Arial Narrow"/>
              </a:rPr>
            </a:br>
            <a:endParaRPr lang="it-IT" sz="2800" kern="0" spc="405" dirty="0">
              <a:latin typeface="Triplex Serif OT" panose="02000606030000020004" pitchFamily="50" charset="0"/>
              <a:cs typeface="Arial Narrow"/>
            </a:endParaRPr>
          </a:p>
          <a:p>
            <a:pPr marL="698500" marR="5080" indent="-685800">
              <a:spcBef>
                <a:spcPts val="310"/>
              </a:spcBef>
              <a:buFont typeface="Wingdings" panose="05000000000000000000" pitchFamily="2" charset="2"/>
              <a:buChar char="§"/>
            </a:pPr>
            <a:r>
              <a:rPr lang="it-IT" sz="3600" b="0" kern="0" spc="405" dirty="0">
                <a:latin typeface="Roboto Medium" panose="02000000000000000000" pitchFamily="2" charset="0"/>
                <a:ea typeface="Roboto Medium" panose="02000000000000000000" pitchFamily="2" charset="0"/>
                <a:cs typeface="Arial Narrow"/>
              </a:rPr>
              <a:t>Required by ODOT</a:t>
            </a:r>
          </a:p>
          <a:p>
            <a:pPr marL="12700" marR="5080">
              <a:spcBef>
                <a:spcPts val="310"/>
              </a:spcBef>
            </a:pPr>
            <a:r>
              <a:rPr lang="it-IT" sz="3600" b="0" kern="0" spc="405" dirty="0">
                <a:latin typeface="Roboto Medium" panose="02000000000000000000" pitchFamily="2" charset="0"/>
                <a:ea typeface="Roboto Medium" panose="02000000000000000000" pitchFamily="2" charset="0"/>
                <a:cs typeface="Arial Narrow"/>
              </a:rPr>
              <a:t> </a:t>
            </a:r>
          </a:p>
          <a:p>
            <a:pPr marL="698500" marR="5080" indent="-685800">
              <a:spcBef>
                <a:spcPts val="310"/>
              </a:spcBef>
              <a:buFont typeface="Wingdings" panose="05000000000000000000" pitchFamily="2" charset="2"/>
              <a:buChar char="§"/>
            </a:pPr>
            <a:r>
              <a:rPr lang="it-IT" sz="3600" b="0" kern="0" spc="405" dirty="0">
                <a:latin typeface="Roboto Medium" panose="02000000000000000000" pitchFamily="2" charset="0"/>
                <a:ea typeface="Roboto Medium" panose="02000000000000000000" pitchFamily="2" charset="0"/>
                <a:cs typeface="Arial Narrow"/>
              </a:rPr>
              <a:t>Locally developed</a:t>
            </a:r>
          </a:p>
          <a:p>
            <a:pPr marL="584200" marR="5080" indent="-571500">
              <a:spcBef>
                <a:spcPts val="310"/>
              </a:spcBef>
              <a:buFont typeface="Wingdings" panose="05000000000000000000" pitchFamily="2" charset="2"/>
              <a:buChar char="§"/>
            </a:pPr>
            <a:endParaRPr lang="it-IT" sz="3600" b="0" kern="0" spc="405" dirty="0">
              <a:latin typeface="Roboto Medium" panose="02000000000000000000" pitchFamily="2" charset="0"/>
              <a:ea typeface="Roboto Medium" panose="02000000000000000000" pitchFamily="2" charset="0"/>
              <a:cs typeface="Arial Narrow"/>
            </a:endParaRPr>
          </a:p>
          <a:p>
            <a:pPr marL="698500" marR="5080" indent="-685800">
              <a:spcBef>
                <a:spcPts val="310"/>
              </a:spcBef>
              <a:buFont typeface="Wingdings" panose="05000000000000000000" pitchFamily="2" charset="2"/>
              <a:buChar char="§"/>
            </a:pPr>
            <a:r>
              <a:rPr lang="it-IT" sz="3600" b="0" kern="0" spc="405" dirty="0">
                <a:latin typeface="Roboto Medium" panose="02000000000000000000" pitchFamily="2" charset="0"/>
                <a:ea typeface="Roboto Medium" panose="02000000000000000000" pitchFamily="2" charset="0"/>
                <a:cs typeface="Arial Narrow"/>
              </a:rPr>
              <a:t>Talk to your Mobility Manager!</a:t>
            </a:r>
            <a:br>
              <a:rPr lang="it-IT" sz="3600" b="0" kern="0" spc="300" dirty="0">
                <a:latin typeface="Roboto Medium" panose="02000000000000000000" pitchFamily="2" charset="0"/>
                <a:ea typeface="Roboto Medium" panose="02000000000000000000" pitchFamily="2" charset="0"/>
                <a:cs typeface="Arial Narrow"/>
              </a:rPr>
            </a:br>
            <a:endParaRPr lang="it-IT" sz="3600" kern="0" dirty="0">
              <a:latin typeface="Roboto Medium" panose="02000000000000000000" pitchFamily="2" charset="0"/>
              <a:ea typeface="Roboto Medium" panose="02000000000000000000" pitchFamily="2" charset="0"/>
              <a:cs typeface="Arial Narrow"/>
            </a:endParaRPr>
          </a:p>
        </p:txBody>
      </p:sp>
      <p:sp>
        <p:nvSpPr>
          <p:cNvPr id="6" name="object 3">
            <a:extLst>
              <a:ext uri="{FF2B5EF4-FFF2-40B4-BE49-F238E27FC236}">
                <a16:creationId xmlns:a16="http://schemas.microsoft.com/office/drawing/2014/main" id="{595C582E-F3E9-471D-A3B7-7D968A6AA557}"/>
              </a:ext>
            </a:extLst>
          </p:cNvPr>
          <p:cNvSpPr/>
          <p:nvPr/>
        </p:nvSpPr>
        <p:spPr>
          <a:xfrm>
            <a:off x="1" y="815799"/>
            <a:ext cx="15163799" cy="1068705"/>
          </a:xfrm>
          <a:custGeom>
            <a:avLst/>
            <a:gdLst/>
            <a:ahLst/>
            <a:cxnLst/>
            <a:rect l="l" t="t" r="r" b="b"/>
            <a:pathLst>
              <a:path w="8601075" h="1068705">
                <a:moveTo>
                  <a:pt x="0" y="1068602"/>
                </a:moveTo>
                <a:lnTo>
                  <a:pt x="0" y="0"/>
                </a:lnTo>
                <a:lnTo>
                  <a:pt x="8600680" y="0"/>
                </a:lnTo>
                <a:lnTo>
                  <a:pt x="8600680" y="1068602"/>
                </a:lnTo>
                <a:lnTo>
                  <a:pt x="0" y="1068602"/>
                </a:lnTo>
                <a:close/>
              </a:path>
            </a:pathLst>
          </a:custGeom>
          <a:solidFill>
            <a:schemeClr val="bg1"/>
          </a:solidFill>
        </p:spPr>
        <p:txBody>
          <a:bodyPr wrap="none" lIns="0" tIns="0" rIns="274320" bIns="0" rtlCol="0" anchor="t" anchorCtr="0">
            <a:normAutofit/>
          </a:bodyPr>
          <a:lstStyle/>
          <a:p>
            <a:pPr algn="r"/>
            <a:r>
              <a:rPr lang="en-US" sz="6600" b="1" dirty="0">
                <a:solidFill>
                  <a:srgbClr val="AF1E23"/>
                </a:solidFill>
                <a:latin typeface="Roboto" panose="02000000000000000000" pitchFamily="2" charset="0"/>
                <a:ea typeface="Roboto" panose="02000000000000000000" pitchFamily="2" charset="0"/>
              </a:rPr>
              <a:t>FILLING GAPS IN TRANSPORTATION</a:t>
            </a:r>
            <a:endParaRPr lang="en-US" sz="1600" dirty="0">
              <a:solidFill>
                <a:srgbClr val="AF1E23"/>
              </a:solidFill>
              <a:highlight>
                <a:srgbClr val="AF1E23"/>
              </a:highlight>
            </a:endParaRPr>
          </a:p>
        </p:txBody>
      </p:sp>
    </p:spTree>
    <p:extLst>
      <p:ext uri="{BB962C8B-B14F-4D97-AF65-F5344CB8AC3E}">
        <p14:creationId xmlns:p14="http://schemas.microsoft.com/office/powerpoint/2010/main" val="4192916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126E5E7-0B27-498F-A7DB-E2CBE4B8EDBD}"/>
              </a:ext>
            </a:extLst>
          </p:cNvPr>
          <p:cNvSpPr>
            <a:spLocks noGrp="1"/>
          </p:cNvSpPr>
          <p:nvPr>
            <p:ph type="subTitle" idx="4"/>
          </p:nvPr>
        </p:nvSpPr>
        <p:spPr>
          <a:xfrm>
            <a:off x="1752600" y="2247900"/>
            <a:ext cx="15240000" cy="6155531"/>
          </a:xfrm>
        </p:spPr>
        <p:txBody>
          <a:bodyPr/>
          <a:lstStyle/>
          <a:p>
            <a:pPr marL="571500" indent="-571500">
              <a:buFont typeface="Wingdings" panose="05000000000000000000" pitchFamily="2" charset="2"/>
              <a:buChar char="§"/>
            </a:pPr>
            <a:r>
              <a:rPr lang="en-US" sz="4000" dirty="0">
                <a:latin typeface="Roboto Medium" panose="02000000000000000000" pitchFamily="2" charset="0"/>
                <a:ea typeface="Roboto Medium" panose="02000000000000000000" pitchFamily="2" charset="0"/>
              </a:rPr>
              <a:t>Diverse </a:t>
            </a:r>
            <a:r>
              <a:rPr lang="en-US" sz="4000" b="1" u="sng" dirty="0">
                <a:latin typeface="Roboto Medium" panose="02000000000000000000" pitchFamily="2" charset="0"/>
                <a:ea typeface="Roboto Medium" panose="02000000000000000000" pitchFamily="2" charset="0"/>
              </a:rPr>
              <a:t>Transportation Advisory Committee </a:t>
            </a:r>
            <a:r>
              <a:rPr lang="en-US" sz="4000" dirty="0">
                <a:latin typeface="Roboto Medium" panose="02000000000000000000" pitchFamily="2" charset="0"/>
                <a:ea typeface="Roboto Medium" panose="02000000000000000000" pitchFamily="2" charset="0"/>
              </a:rPr>
              <a:t>in each county</a:t>
            </a:r>
            <a:br>
              <a:rPr lang="en-US" sz="4000" dirty="0">
                <a:latin typeface="Roboto Medium" panose="02000000000000000000" pitchFamily="2" charset="0"/>
                <a:ea typeface="Roboto Medium" panose="02000000000000000000" pitchFamily="2" charset="0"/>
              </a:rPr>
            </a:br>
            <a:endParaRPr lang="en-US" sz="4000" dirty="0">
              <a:latin typeface="Roboto Medium" panose="02000000000000000000" pitchFamily="2" charset="0"/>
              <a:ea typeface="Roboto Medium" panose="02000000000000000000" pitchFamily="2" charset="0"/>
            </a:endParaRPr>
          </a:p>
          <a:p>
            <a:pPr marL="571500" indent="-571500">
              <a:buFont typeface="Wingdings" panose="05000000000000000000" pitchFamily="2" charset="2"/>
              <a:buChar char="§"/>
            </a:pPr>
            <a:r>
              <a:rPr lang="en-US" sz="4000" dirty="0">
                <a:latin typeface="Roboto Medium" panose="02000000000000000000" pitchFamily="2" charset="0"/>
                <a:ea typeface="Roboto Medium" panose="02000000000000000000" pitchFamily="2" charset="0"/>
              </a:rPr>
              <a:t>Each TAC meets quarterly</a:t>
            </a:r>
          </a:p>
          <a:p>
            <a:pPr marL="571500" indent="-571500">
              <a:buFont typeface="Wingdings" panose="05000000000000000000" pitchFamily="2" charset="2"/>
              <a:buChar char="§"/>
            </a:pPr>
            <a:endParaRPr lang="en-US" sz="4000" dirty="0">
              <a:latin typeface="Roboto Medium" panose="02000000000000000000" pitchFamily="2" charset="0"/>
              <a:ea typeface="Roboto Medium" panose="02000000000000000000" pitchFamily="2" charset="0"/>
            </a:endParaRPr>
          </a:p>
          <a:p>
            <a:pPr marL="571500" indent="-571500">
              <a:buFont typeface="Wingdings" panose="05000000000000000000" pitchFamily="2" charset="2"/>
              <a:buChar char="§"/>
            </a:pPr>
            <a:r>
              <a:rPr lang="en-US" sz="4000" dirty="0">
                <a:latin typeface="Roboto Medium" panose="02000000000000000000" pitchFamily="2" charset="0"/>
                <a:ea typeface="Roboto Medium" panose="02000000000000000000" pitchFamily="2" charset="0"/>
              </a:rPr>
              <a:t>Discussing goals set by ODOT + goals for each county</a:t>
            </a:r>
          </a:p>
          <a:p>
            <a:pPr marL="571500" indent="-571500">
              <a:buFont typeface="Wingdings" panose="05000000000000000000" pitchFamily="2" charset="2"/>
              <a:buChar char="§"/>
            </a:pPr>
            <a:endParaRPr lang="en-US" sz="4000" dirty="0">
              <a:latin typeface="Roboto Medium" panose="02000000000000000000" pitchFamily="2" charset="0"/>
              <a:ea typeface="Roboto Medium" panose="02000000000000000000" pitchFamily="2" charset="0"/>
            </a:endParaRPr>
          </a:p>
          <a:p>
            <a:pPr marL="571500" indent="-571500">
              <a:buFont typeface="Wingdings" panose="05000000000000000000" pitchFamily="2" charset="2"/>
              <a:buChar char="§"/>
            </a:pPr>
            <a:r>
              <a:rPr lang="en-US" sz="4000" dirty="0">
                <a:latin typeface="Roboto Medium" panose="02000000000000000000" pitchFamily="2" charset="0"/>
                <a:ea typeface="Roboto Medium" panose="02000000000000000000" pitchFamily="2" charset="0"/>
              </a:rPr>
              <a:t>Ohio Department of Transportation compiling Regional Plans</a:t>
            </a:r>
          </a:p>
          <a:p>
            <a:pPr marL="571500" indent="-571500">
              <a:buFont typeface="Wingdings" panose="05000000000000000000" pitchFamily="2" charset="2"/>
              <a:buChar char="§"/>
            </a:pPr>
            <a:endParaRPr lang="en-US" sz="4000" dirty="0">
              <a:latin typeface="Roboto Medium" panose="02000000000000000000" pitchFamily="2" charset="0"/>
              <a:ea typeface="Roboto Medium" panose="02000000000000000000" pitchFamily="2" charset="0"/>
            </a:endParaRPr>
          </a:p>
          <a:p>
            <a:pPr marL="571500" indent="-571500">
              <a:buFont typeface="Wingdings" panose="05000000000000000000" pitchFamily="2" charset="2"/>
              <a:buChar char="§"/>
            </a:pPr>
            <a:r>
              <a:rPr lang="en-US" sz="4000" dirty="0">
                <a:latin typeface="Roboto Medium" panose="02000000000000000000" pitchFamily="2" charset="0"/>
                <a:ea typeface="Roboto Medium" panose="02000000000000000000" pitchFamily="2" charset="0"/>
              </a:rPr>
              <a:t>Region 8 (Washington, Noble, Monroe, Morgan, Meigs, Athens, Hocking, and Perry) plans in beginning stages of development</a:t>
            </a:r>
          </a:p>
        </p:txBody>
      </p:sp>
      <p:sp>
        <p:nvSpPr>
          <p:cNvPr id="4" name="object 3">
            <a:extLst>
              <a:ext uri="{FF2B5EF4-FFF2-40B4-BE49-F238E27FC236}">
                <a16:creationId xmlns:a16="http://schemas.microsoft.com/office/drawing/2014/main" id="{A528A393-B5D7-4C96-AC65-36975C7B9C67}"/>
              </a:ext>
            </a:extLst>
          </p:cNvPr>
          <p:cNvSpPr/>
          <p:nvPr/>
        </p:nvSpPr>
        <p:spPr>
          <a:xfrm>
            <a:off x="1" y="815799"/>
            <a:ext cx="12268199" cy="1068705"/>
          </a:xfrm>
          <a:custGeom>
            <a:avLst/>
            <a:gdLst/>
            <a:ahLst/>
            <a:cxnLst/>
            <a:rect l="l" t="t" r="r" b="b"/>
            <a:pathLst>
              <a:path w="8601075" h="1068705">
                <a:moveTo>
                  <a:pt x="0" y="1068602"/>
                </a:moveTo>
                <a:lnTo>
                  <a:pt x="0" y="0"/>
                </a:lnTo>
                <a:lnTo>
                  <a:pt x="8600680" y="0"/>
                </a:lnTo>
                <a:lnTo>
                  <a:pt x="8600680" y="1068602"/>
                </a:lnTo>
                <a:lnTo>
                  <a:pt x="0" y="1068602"/>
                </a:lnTo>
                <a:close/>
              </a:path>
            </a:pathLst>
          </a:custGeom>
          <a:solidFill>
            <a:srgbClr val="AF1E23"/>
          </a:solidFill>
        </p:spPr>
        <p:txBody>
          <a:bodyPr wrap="none" lIns="0" tIns="0" rIns="274320" bIns="0" rtlCol="0" anchor="t" anchorCtr="0">
            <a:normAutofit/>
          </a:bodyPr>
          <a:lstStyle/>
          <a:p>
            <a:pPr algn="r"/>
            <a:r>
              <a:rPr lang="en-US" sz="6600" b="1" dirty="0">
                <a:solidFill>
                  <a:schemeClr val="bg1"/>
                </a:solidFill>
                <a:latin typeface="Roboto" panose="02000000000000000000" pitchFamily="2" charset="0"/>
                <a:ea typeface="Roboto" panose="02000000000000000000" pitchFamily="2" charset="0"/>
              </a:rPr>
              <a:t>WHAT IS WORKING WELL </a:t>
            </a:r>
            <a:endParaRPr lang="en-US" sz="1600" dirty="0">
              <a:highlight>
                <a:srgbClr val="AF1E23"/>
              </a:highlight>
            </a:endParaRPr>
          </a:p>
        </p:txBody>
      </p:sp>
    </p:spTree>
    <p:extLst>
      <p:ext uri="{BB962C8B-B14F-4D97-AF65-F5344CB8AC3E}">
        <p14:creationId xmlns:p14="http://schemas.microsoft.com/office/powerpoint/2010/main" val="2243667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09150" y="499859"/>
            <a:ext cx="6669698" cy="1367041"/>
          </a:xfrm>
          <a:prstGeom prst="rect">
            <a:avLst/>
          </a:prstGeom>
        </p:spPr>
        <p:txBody>
          <a:bodyPr vert="horz" wrap="square" lIns="0" tIns="12700" rIns="0" bIns="0" rtlCol="0">
            <a:spAutoFit/>
          </a:bodyPr>
          <a:lstStyle/>
          <a:p>
            <a:pPr marL="12700">
              <a:lnSpc>
                <a:spcPct val="100000"/>
              </a:lnSpc>
              <a:spcBef>
                <a:spcPts val="100"/>
              </a:spcBef>
            </a:pPr>
            <a:r>
              <a:rPr spc="-5" dirty="0"/>
              <a:t>QUESTION</a:t>
            </a:r>
            <a:r>
              <a:rPr lang="en-US" spc="-5" dirty="0"/>
              <a:t>S? </a:t>
            </a:r>
            <a:endParaRPr spc="-5" dirty="0"/>
          </a:p>
        </p:txBody>
      </p:sp>
      <p:sp>
        <p:nvSpPr>
          <p:cNvPr id="3" name="object 3"/>
          <p:cNvSpPr/>
          <p:nvPr/>
        </p:nvSpPr>
        <p:spPr>
          <a:xfrm>
            <a:off x="7033835" y="8115300"/>
            <a:ext cx="4219574" cy="1409699"/>
          </a:xfrm>
          <a:prstGeom prst="rect">
            <a:avLst/>
          </a:prstGeom>
          <a:blipFill>
            <a:blip r:embed="rId3" cstate="print"/>
            <a:stretch>
              <a:fillRect/>
            </a:stretch>
          </a:blipFill>
        </p:spPr>
        <p:txBody>
          <a:bodyPr wrap="square" lIns="0" tIns="0" rIns="0" bIns="0" rtlCol="0"/>
          <a:lstStyle/>
          <a:p>
            <a:endParaRPr/>
          </a:p>
        </p:txBody>
      </p:sp>
      <p:sp>
        <p:nvSpPr>
          <p:cNvPr id="22" name="Rectangle 21">
            <a:extLst>
              <a:ext uri="{FF2B5EF4-FFF2-40B4-BE49-F238E27FC236}">
                <a16:creationId xmlns:a16="http://schemas.microsoft.com/office/drawing/2014/main" id="{4CA29436-C7E7-4CEA-BFB2-88C2CD71641A}"/>
              </a:ext>
            </a:extLst>
          </p:cNvPr>
          <p:cNvSpPr/>
          <p:nvPr/>
        </p:nvSpPr>
        <p:spPr>
          <a:xfrm>
            <a:off x="4299842" y="2705100"/>
            <a:ext cx="9687560" cy="3700500"/>
          </a:xfrm>
          <a:prstGeom prst="rect">
            <a:avLst/>
          </a:prstGeom>
        </p:spPr>
        <p:txBody>
          <a:bodyPr wrap="square">
            <a:spAutoFit/>
          </a:bodyPr>
          <a:lstStyle/>
          <a:p>
            <a:pPr algn="ctr">
              <a:lnSpc>
                <a:spcPct val="150000"/>
              </a:lnSpc>
            </a:pPr>
            <a:r>
              <a:rPr lang="en-US" sz="5400" b="1" dirty="0">
                <a:solidFill>
                  <a:schemeClr val="bg1"/>
                </a:solidFill>
                <a:latin typeface="Triplex Serif OT" panose="02000606030000020004" pitchFamily="50" charset="0"/>
              </a:rPr>
              <a:t>Find your Mobility Manager: </a:t>
            </a:r>
            <a:br>
              <a:rPr lang="en-US" sz="5400" b="1" dirty="0">
                <a:solidFill>
                  <a:schemeClr val="bg1"/>
                </a:solidFill>
                <a:latin typeface="Triplex Serif OT" panose="02000606030000020004" pitchFamily="50" charset="0"/>
              </a:rPr>
            </a:br>
            <a:r>
              <a:rPr lang="en-US" sz="5400" b="1" dirty="0">
                <a:solidFill>
                  <a:schemeClr val="bg1"/>
                </a:solidFill>
                <a:latin typeface="Triplex Serif OT" panose="02000606030000020004" pitchFamily="50" charset="0"/>
              </a:rPr>
              <a:t>ohiomobilitymanagement.org </a:t>
            </a:r>
          </a:p>
          <a:p>
            <a:pPr algn="ctr">
              <a:lnSpc>
                <a:spcPct val="150000"/>
              </a:lnSpc>
            </a:pPr>
            <a:r>
              <a:rPr lang="en-US" sz="5400" b="1" dirty="0">
                <a:solidFill>
                  <a:schemeClr val="bg1"/>
                </a:solidFill>
                <a:latin typeface="Triplex Serif OT" panose="02000606030000020004" pitchFamily="50" charset="0"/>
              </a:rPr>
              <a:t>1-800-331-2644  Ext. 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5FDF6-E276-A51C-5910-25729CB5617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9A9AEF-7864-96B4-DA2C-F38061924B04}"/>
              </a:ext>
            </a:extLst>
          </p:cNvPr>
          <p:cNvSpPr>
            <a:spLocks noGrp="1"/>
          </p:cNvSpPr>
          <p:nvPr>
            <p:ph sz="half" idx="2"/>
          </p:nvPr>
        </p:nvSpPr>
        <p:spPr/>
        <p:txBody>
          <a:bodyPr/>
          <a:lstStyle/>
          <a:p>
            <a:endParaRPr lang="en-US"/>
          </a:p>
        </p:txBody>
      </p:sp>
      <p:sp>
        <p:nvSpPr>
          <p:cNvPr id="4" name="Content Placeholder 3">
            <a:extLst>
              <a:ext uri="{FF2B5EF4-FFF2-40B4-BE49-F238E27FC236}">
                <a16:creationId xmlns:a16="http://schemas.microsoft.com/office/drawing/2014/main" id="{BF7C46DA-489B-1969-8191-82B86A7831DF}"/>
              </a:ext>
            </a:extLst>
          </p:cNvPr>
          <p:cNvSpPr>
            <a:spLocks noGrp="1"/>
          </p:cNvSpPr>
          <p:nvPr>
            <p:ph sz="half" idx="3"/>
          </p:nvPr>
        </p:nvSpPr>
        <p:spPr/>
        <p:txBody>
          <a:bodyPr/>
          <a:lstStyle/>
          <a:p>
            <a:endParaRPr lang="en-US"/>
          </a:p>
        </p:txBody>
      </p:sp>
    </p:spTree>
    <p:extLst>
      <p:ext uri="{BB962C8B-B14F-4D97-AF65-F5344CB8AC3E}">
        <p14:creationId xmlns:p14="http://schemas.microsoft.com/office/powerpoint/2010/main" val="2037171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9AB4C8-9178-4F7A-8404-6890510B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dirty="0">
              <a:solidFill>
                <a:prstClr val="white"/>
              </a:solidFill>
              <a:latin typeface="Calibri" panose="020F0502020204030204"/>
            </a:endParaRPr>
          </a:p>
        </p:txBody>
      </p:sp>
      <p:sp>
        <p:nvSpPr>
          <p:cNvPr id="2" name="Title 1">
            <a:extLst>
              <a:ext uri="{FF2B5EF4-FFF2-40B4-BE49-F238E27FC236}">
                <a16:creationId xmlns:a16="http://schemas.microsoft.com/office/drawing/2014/main" id="{035BD9F0-DB45-10D3-268D-6C0F3BAE3A7A}"/>
              </a:ext>
            </a:extLst>
          </p:cNvPr>
          <p:cNvSpPr>
            <a:spLocks noGrp="1"/>
          </p:cNvSpPr>
          <p:nvPr>
            <p:ph type="ctrTitle"/>
          </p:nvPr>
        </p:nvSpPr>
        <p:spPr>
          <a:xfrm>
            <a:off x="958322" y="685802"/>
            <a:ext cx="16364460" cy="2748981"/>
          </a:xfrm>
        </p:spPr>
        <p:txBody>
          <a:bodyPr anchor="b">
            <a:normAutofit/>
          </a:bodyPr>
          <a:lstStyle/>
          <a:p>
            <a:r>
              <a:rPr lang="en-US" sz="9150" dirty="0"/>
              <a:t>Recovery to Work: Transportation and Housing Webinar</a:t>
            </a:r>
          </a:p>
        </p:txBody>
      </p:sp>
      <p:sp>
        <p:nvSpPr>
          <p:cNvPr id="3" name="Subtitle 2">
            <a:extLst>
              <a:ext uri="{FF2B5EF4-FFF2-40B4-BE49-F238E27FC236}">
                <a16:creationId xmlns:a16="http://schemas.microsoft.com/office/drawing/2014/main" id="{380AEC63-E138-D376-1437-FF96FF6F0897}"/>
              </a:ext>
            </a:extLst>
          </p:cNvPr>
          <p:cNvSpPr>
            <a:spLocks noGrp="1"/>
          </p:cNvSpPr>
          <p:nvPr>
            <p:ph type="subTitle" idx="1"/>
          </p:nvPr>
        </p:nvSpPr>
        <p:spPr>
          <a:xfrm>
            <a:off x="958322" y="3628712"/>
            <a:ext cx="16364465" cy="828989"/>
          </a:xfrm>
        </p:spPr>
        <p:txBody>
          <a:bodyPr anchor="t">
            <a:normAutofit/>
          </a:bodyPr>
          <a:lstStyle/>
          <a:p>
            <a:r>
              <a:rPr lang="en-US" dirty="0"/>
              <a:t>August 24, 2023</a:t>
            </a:r>
          </a:p>
        </p:txBody>
      </p:sp>
      <p:sp>
        <p:nvSpPr>
          <p:cNvPr id="12" name="sketch line">
            <a:extLst>
              <a:ext uri="{FF2B5EF4-FFF2-40B4-BE49-F238E27FC236}">
                <a16:creationId xmlns:a16="http://schemas.microsoft.com/office/drawing/2014/main" id="{4CFDFB37-4BC7-42C6-915D-A6609139B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1553" y="3515868"/>
            <a:ext cx="6858000" cy="27432"/>
          </a:xfrm>
          <a:custGeom>
            <a:avLst/>
            <a:gdLst>
              <a:gd name="connsiteX0" fmla="*/ 0 w 6858000"/>
              <a:gd name="connsiteY0" fmla="*/ 0 h 27432"/>
              <a:gd name="connsiteX1" fmla="*/ 685800 w 6858000"/>
              <a:gd name="connsiteY1" fmla="*/ 0 h 27432"/>
              <a:gd name="connsiteX2" fmla="*/ 1440180 w 6858000"/>
              <a:gd name="connsiteY2" fmla="*/ 0 h 27432"/>
              <a:gd name="connsiteX3" fmla="*/ 2057400 w 6858000"/>
              <a:gd name="connsiteY3" fmla="*/ 0 h 27432"/>
              <a:gd name="connsiteX4" fmla="*/ 2606040 w 6858000"/>
              <a:gd name="connsiteY4" fmla="*/ 0 h 27432"/>
              <a:gd name="connsiteX5" fmla="*/ 3154680 w 6858000"/>
              <a:gd name="connsiteY5" fmla="*/ 0 h 27432"/>
              <a:gd name="connsiteX6" fmla="*/ 3634740 w 6858000"/>
              <a:gd name="connsiteY6" fmla="*/ 0 h 27432"/>
              <a:gd name="connsiteX7" fmla="*/ 4457700 w 6858000"/>
              <a:gd name="connsiteY7" fmla="*/ 0 h 27432"/>
              <a:gd name="connsiteX8" fmla="*/ 5280660 w 6858000"/>
              <a:gd name="connsiteY8" fmla="*/ 0 h 27432"/>
              <a:gd name="connsiteX9" fmla="*/ 6103620 w 6858000"/>
              <a:gd name="connsiteY9" fmla="*/ 0 h 27432"/>
              <a:gd name="connsiteX10" fmla="*/ 6858000 w 6858000"/>
              <a:gd name="connsiteY10" fmla="*/ 0 h 27432"/>
              <a:gd name="connsiteX11" fmla="*/ 6858000 w 6858000"/>
              <a:gd name="connsiteY11" fmla="*/ 27432 h 27432"/>
              <a:gd name="connsiteX12" fmla="*/ 6172200 w 6858000"/>
              <a:gd name="connsiteY12" fmla="*/ 27432 h 27432"/>
              <a:gd name="connsiteX13" fmla="*/ 5417820 w 6858000"/>
              <a:gd name="connsiteY13" fmla="*/ 27432 h 27432"/>
              <a:gd name="connsiteX14" fmla="*/ 4937760 w 6858000"/>
              <a:gd name="connsiteY14" fmla="*/ 27432 h 27432"/>
              <a:gd name="connsiteX15" fmla="*/ 4457700 w 6858000"/>
              <a:gd name="connsiteY15" fmla="*/ 27432 h 27432"/>
              <a:gd name="connsiteX16" fmla="*/ 3977640 w 6858000"/>
              <a:gd name="connsiteY16" fmla="*/ 27432 h 27432"/>
              <a:gd name="connsiteX17" fmla="*/ 3429000 w 6858000"/>
              <a:gd name="connsiteY17" fmla="*/ 27432 h 27432"/>
              <a:gd name="connsiteX18" fmla="*/ 2880360 w 6858000"/>
              <a:gd name="connsiteY18" fmla="*/ 27432 h 27432"/>
              <a:gd name="connsiteX19" fmla="*/ 2331720 w 6858000"/>
              <a:gd name="connsiteY19" fmla="*/ 27432 h 27432"/>
              <a:gd name="connsiteX20" fmla="*/ 1783080 w 6858000"/>
              <a:gd name="connsiteY20" fmla="*/ 27432 h 27432"/>
              <a:gd name="connsiteX21" fmla="*/ 1234440 w 6858000"/>
              <a:gd name="connsiteY21" fmla="*/ 27432 h 27432"/>
              <a:gd name="connsiteX22" fmla="*/ 0 w 6858000"/>
              <a:gd name="connsiteY22" fmla="*/ 27432 h 27432"/>
              <a:gd name="connsiteX23" fmla="*/ 0 w 6858000"/>
              <a:gd name="connsiteY2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858000" h="27432" fill="none" extrusionOk="0">
                <a:moveTo>
                  <a:pt x="0" y="0"/>
                </a:moveTo>
                <a:cubicBezTo>
                  <a:pt x="215590" y="-30068"/>
                  <a:pt x="451130" y="3342"/>
                  <a:pt x="685800" y="0"/>
                </a:cubicBezTo>
                <a:cubicBezTo>
                  <a:pt x="920470" y="-3342"/>
                  <a:pt x="1074689" y="-1124"/>
                  <a:pt x="1440180" y="0"/>
                </a:cubicBezTo>
                <a:cubicBezTo>
                  <a:pt x="1805671" y="1124"/>
                  <a:pt x="1804503" y="24385"/>
                  <a:pt x="2057400" y="0"/>
                </a:cubicBezTo>
                <a:cubicBezTo>
                  <a:pt x="2310297" y="-24385"/>
                  <a:pt x="2441267" y="14201"/>
                  <a:pt x="2606040" y="0"/>
                </a:cubicBezTo>
                <a:cubicBezTo>
                  <a:pt x="2770813" y="-14201"/>
                  <a:pt x="3030077" y="-8591"/>
                  <a:pt x="3154680" y="0"/>
                </a:cubicBezTo>
                <a:cubicBezTo>
                  <a:pt x="3279283" y="8591"/>
                  <a:pt x="3408730" y="2964"/>
                  <a:pt x="3634740" y="0"/>
                </a:cubicBezTo>
                <a:cubicBezTo>
                  <a:pt x="3860750" y="-2964"/>
                  <a:pt x="4113360" y="31645"/>
                  <a:pt x="4457700" y="0"/>
                </a:cubicBezTo>
                <a:cubicBezTo>
                  <a:pt x="4802040" y="-31645"/>
                  <a:pt x="4891056" y="-34232"/>
                  <a:pt x="5280660" y="0"/>
                </a:cubicBezTo>
                <a:cubicBezTo>
                  <a:pt x="5670264" y="34232"/>
                  <a:pt x="5850574" y="-30118"/>
                  <a:pt x="6103620" y="0"/>
                </a:cubicBezTo>
                <a:cubicBezTo>
                  <a:pt x="6356666" y="30118"/>
                  <a:pt x="6500548" y="26566"/>
                  <a:pt x="6858000" y="0"/>
                </a:cubicBezTo>
                <a:cubicBezTo>
                  <a:pt x="6858934" y="12270"/>
                  <a:pt x="6856937" y="20068"/>
                  <a:pt x="6858000" y="27432"/>
                </a:cubicBezTo>
                <a:cubicBezTo>
                  <a:pt x="6631559" y="18669"/>
                  <a:pt x="6328621" y="9880"/>
                  <a:pt x="6172200" y="27432"/>
                </a:cubicBezTo>
                <a:cubicBezTo>
                  <a:pt x="6015779" y="44984"/>
                  <a:pt x="5587593" y="50957"/>
                  <a:pt x="5417820" y="27432"/>
                </a:cubicBezTo>
                <a:cubicBezTo>
                  <a:pt x="5248047" y="3907"/>
                  <a:pt x="5064249" y="35470"/>
                  <a:pt x="4937760" y="27432"/>
                </a:cubicBezTo>
                <a:cubicBezTo>
                  <a:pt x="4811271" y="19394"/>
                  <a:pt x="4608241" y="38748"/>
                  <a:pt x="4457700" y="27432"/>
                </a:cubicBezTo>
                <a:cubicBezTo>
                  <a:pt x="4307159" y="16116"/>
                  <a:pt x="4159191" y="16480"/>
                  <a:pt x="3977640" y="27432"/>
                </a:cubicBezTo>
                <a:cubicBezTo>
                  <a:pt x="3796089" y="38384"/>
                  <a:pt x="3667146" y="13299"/>
                  <a:pt x="3429000" y="27432"/>
                </a:cubicBezTo>
                <a:cubicBezTo>
                  <a:pt x="3190854" y="41565"/>
                  <a:pt x="3107099" y="22812"/>
                  <a:pt x="2880360" y="27432"/>
                </a:cubicBezTo>
                <a:cubicBezTo>
                  <a:pt x="2653621" y="32052"/>
                  <a:pt x="2590509" y="47999"/>
                  <a:pt x="2331720" y="27432"/>
                </a:cubicBezTo>
                <a:cubicBezTo>
                  <a:pt x="2072931" y="6865"/>
                  <a:pt x="1918868" y="13213"/>
                  <a:pt x="1783080" y="27432"/>
                </a:cubicBezTo>
                <a:cubicBezTo>
                  <a:pt x="1647292" y="41651"/>
                  <a:pt x="1435571" y="28957"/>
                  <a:pt x="1234440" y="27432"/>
                </a:cubicBezTo>
                <a:cubicBezTo>
                  <a:pt x="1033309" y="25907"/>
                  <a:pt x="360779" y="-20159"/>
                  <a:pt x="0" y="27432"/>
                </a:cubicBezTo>
                <a:cubicBezTo>
                  <a:pt x="-1194" y="21937"/>
                  <a:pt x="1202" y="7917"/>
                  <a:pt x="0" y="0"/>
                </a:cubicBezTo>
                <a:close/>
              </a:path>
              <a:path w="6858000" h="27432" stroke="0" extrusionOk="0">
                <a:moveTo>
                  <a:pt x="0" y="0"/>
                </a:moveTo>
                <a:cubicBezTo>
                  <a:pt x="199753" y="11129"/>
                  <a:pt x="427543" y="-24377"/>
                  <a:pt x="548640" y="0"/>
                </a:cubicBezTo>
                <a:cubicBezTo>
                  <a:pt x="669737" y="24377"/>
                  <a:pt x="858975" y="-6980"/>
                  <a:pt x="1028700" y="0"/>
                </a:cubicBezTo>
                <a:cubicBezTo>
                  <a:pt x="1198425" y="6980"/>
                  <a:pt x="1339223" y="9579"/>
                  <a:pt x="1577340" y="0"/>
                </a:cubicBezTo>
                <a:cubicBezTo>
                  <a:pt x="1815457" y="-9579"/>
                  <a:pt x="1981259" y="26161"/>
                  <a:pt x="2263140" y="0"/>
                </a:cubicBezTo>
                <a:cubicBezTo>
                  <a:pt x="2545021" y="-26161"/>
                  <a:pt x="2797354" y="3173"/>
                  <a:pt x="3017520" y="0"/>
                </a:cubicBezTo>
                <a:cubicBezTo>
                  <a:pt x="3237686" y="-3173"/>
                  <a:pt x="3502108" y="34170"/>
                  <a:pt x="3840480" y="0"/>
                </a:cubicBezTo>
                <a:cubicBezTo>
                  <a:pt x="4178852" y="-34170"/>
                  <a:pt x="4330073" y="24591"/>
                  <a:pt x="4663440" y="0"/>
                </a:cubicBezTo>
                <a:cubicBezTo>
                  <a:pt x="4996807" y="-24591"/>
                  <a:pt x="5064374" y="-9832"/>
                  <a:pt x="5280660" y="0"/>
                </a:cubicBezTo>
                <a:cubicBezTo>
                  <a:pt x="5496946" y="9832"/>
                  <a:pt x="5660598" y="-22499"/>
                  <a:pt x="6035040" y="0"/>
                </a:cubicBezTo>
                <a:cubicBezTo>
                  <a:pt x="6409482" y="22499"/>
                  <a:pt x="6465852" y="8665"/>
                  <a:pt x="6858000" y="0"/>
                </a:cubicBezTo>
                <a:cubicBezTo>
                  <a:pt x="6858316" y="13405"/>
                  <a:pt x="6858486" y="14360"/>
                  <a:pt x="6858000" y="27432"/>
                </a:cubicBezTo>
                <a:cubicBezTo>
                  <a:pt x="6561421" y="57414"/>
                  <a:pt x="6483029" y="41776"/>
                  <a:pt x="6172200" y="27432"/>
                </a:cubicBezTo>
                <a:cubicBezTo>
                  <a:pt x="5861371" y="13088"/>
                  <a:pt x="5665550" y="52650"/>
                  <a:pt x="5417820" y="27432"/>
                </a:cubicBezTo>
                <a:cubicBezTo>
                  <a:pt x="5170090" y="2214"/>
                  <a:pt x="4952853" y="56369"/>
                  <a:pt x="4800600" y="27432"/>
                </a:cubicBezTo>
                <a:cubicBezTo>
                  <a:pt x="4648347" y="-1505"/>
                  <a:pt x="4376162" y="9762"/>
                  <a:pt x="4183380" y="27432"/>
                </a:cubicBezTo>
                <a:cubicBezTo>
                  <a:pt x="3990598" y="45102"/>
                  <a:pt x="3680061" y="65071"/>
                  <a:pt x="3360420" y="27432"/>
                </a:cubicBezTo>
                <a:cubicBezTo>
                  <a:pt x="3040779" y="-10207"/>
                  <a:pt x="3085116" y="25176"/>
                  <a:pt x="2811780" y="27432"/>
                </a:cubicBezTo>
                <a:cubicBezTo>
                  <a:pt x="2538444" y="29688"/>
                  <a:pt x="2242657" y="48552"/>
                  <a:pt x="2057400" y="27432"/>
                </a:cubicBezTo>
                <a:cubicBezTo>
                  <a:pt x="1872143" y="6312"/>
                  <a:pt x="1686102" y="29937"/>
                  <a:pt x="1577340" y="27432"/>
                </a:cubicBezTo>
                <a:cubicBezTo>
                  <a:pt x="1468578" y="24927"/>
                  <a:pt x="1195030" y="38035"/>
                  <a:pt x="891540" y="27432"/>
                </a:cubicBezTo>
                <a:cubicBezTo>
                  <a:pt x="588050" y="16829"/>
                  <a:pt x="299230" y="-3970"/>
                  <a:pt x="0" y="27432"/>
                </a:cubicBezTo>
                <a:cubicBezTo>
                  <a:pt x="-116" y="21844"/>
                  <a:pt x="591" y="653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pic>
        <p:nvPicPr>
          <p:cNvPr id="5" name="Picture 4" descr="A logo with orange and grey house&#10;&#10;Description automatically generated with medium confidence">
            <a:extLst>
              <a:ext uri="{FF2B5EF4-FFF2-40B4-BE49-F238E27FC236}">
                <a16:creationId xmlns:a16="http://schemas.microsoft.com/office/drawing/2014/main" id="{E7B7D284-E7C2-DA81-2C8C-92D723EBA0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722" y="4686300"/>
            <a:ext cx="17079984" cy="4654296"/>
          </a:xfrm>
          <a:prstGeom prst="rect">
            <a:avLst/>
          </a:prstGeom>
        </p:spPr>
      </p:pic>
    </p:spTree>
    <p:extLst>
      <p:ext uri="{BB962C8B-B14F-4D97-AF65-F5344CB8AC3E}">
        <p14:creationId xmlns:p14="http://schemas.microsoft.com/office/powerpoint/2010/main" val="3677412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Free Brown Wooden Welcome Wall Decor Stock Photo">
            <a:extLst>
              <a:ext uri="{FF2B5EF4-FFF2-40B4-BE49-F238E27FC236}">
                <a16:creationId xmlns:a16="http://schemas.microsoft.com/office/drawing/2014/main" id="{D8E4C311-195F-B5AD-F12F-8F1CFDDD544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5414"/>
          <a:stretch/>
        </p:blipFill>
        <p:spPr bwMode="auto">
          <a:xfrm>
            <a:off x="30" y="15"/>
            <a:ext cx="18287970" cy="10286985"/>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80214"/>
            <a:ext cx="18288000" cy="1104827"/>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2" name="Title 1">
            <a:extLst>
              <a:ext uri="{FF2B5EF4-FFF2-40B4-BE49-F238E27FC236}">
                <a16:creationId xmlns:a16="http://schemas.microsoft.com/office/drawing/2014/main" id="{856E35F0-08AC-0490-2594-1898A9E2D802}"/>
              </a:ext>
            </a:extLst>
          </p:cNvPr>
          <p:cNvSpPr>
            <a:spLocks noGrp="1"/>
          </p:cNvSpPr>
          <p:nvPr>
            <p:ph type="title"/>
          </p:nvPr>
        </p:nvSpPr>
        <p:spPr>
          <a:xfrm>
            <a:off x="785813" y="7975860"/>
            <a:ext cx="16816388" cy="1117254"/>
          </a:xfrm>
        </p:spPr>
        <p:txBody>
          <a:bodyPr vert="horz" lIns="137160" tIns="68580" rIns="137160" bIns="68580" rtlCol="0" anchor="ctr">
            <a:normAutofit/>
          </a:bodyPr>
          <a:lstStyle/>
          <a:p>
            <a:pPr algn="ctr"/>
            <a:r>
              <a:rPr lang="en-US" sz="5400">
                <a:solidFill>
                  <a:schemeClr val="tx1">
                    <a:lumMod val="85000"/>
                    <a:lumOff val="15000"/>
                  </a:schemeClr>
                </a:solidFill>
              </a:rPr>
              <a:t>Funding Recovery Housing</a:t>
            </a:r>
          </a:p>
        </p:txBody>
      </p:sp>
      <p:cxnSp>
        <p:nvCxnSpPr>
          <p:cNvPr id="1039" name="Straight Connector 1038">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7862975"/>
            <a:ext cx="18288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41" name="Straight Connector 1040">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9202278"/>
            <a:ext cx="18288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3358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7" name="Rectangle 5146">
            <a:extLst>
              <a:ext uri="{FF2B5EF4-FFF2-40B4-BE49-F238E27FC236}">
                <a16:creationId xmlns:a16="http://schemas.microsoft.com/office/drawing/2014/main" id="{70155189-D96C-4527-B0EC-654B946BE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2" name="Title 1">
            <a:extLst>
              <a:ext uri="{FF2B5EF4-FFF2-40B4-BE49-F238E27FC236}">
                <a16:creationId xmlns:a16="http://schemas.microsoft.com/office/drawing/2014/main" id="{6D41C0FA-3922-5C6B-5401-9D2B9230C078}"/>
              </a:ext>
            </a:extLst>
          </p:cNvPr>
          <p:cNvSpPr>
            <a:spLocks noGrp="1"/>
          </p:cNvSpPr>
          <p:nvPr>
            <p:ph type="title"/>
          </p:nvPr>
        </p:nvSpPr>
        <p:spPr>
          <a:xfrm>
            <a:off x="1257300" y="835784"/>
            <a:ext cx="15773400" cy="3085565"/>
          </a:xfrm>
        </p:spPr>
        <p:txBody>
          <a:bodyPr vert="horz" lIns="137160" tIns="68580" rIns="137160" bIns="68580" rtlCol="0" anchor="ctr">
            <a:normAutofit/>
          </a:bodyPr>
          <a:lstStyle/>
          <a:p>
            <a:r>
              <a:rPr lang="en-US" sz="7800" b="1"/>
              <a:t>Recovery Homes are not eligible for Medicaid or insurance reimbursement</a:t>
            </a:r>
          </a:p>
        </p:txBody>
      </p:sp>
      <p:pic>
        <p:nvPicPr>
          <p:cNvPr id="5124" name="Picture 4" descr="green and white concrete house during daytime photo">
            <a:extLst>
              <a:ext uri="{FF2B5EF4-FFF2-40B4-BE49-F238E27FC236}">
                <a16:creationId xmlns:a16="http://schemas.microsoft.com/office/drawing/2014/main" id="{62785E7F-CED1-D70F-3324-8903FB378F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917" r="-3" b="13743"/>
          <a:stretch/>
        </p:blipFill>
        <p:spPr bwMode="auto">
          <a:xfrm>
            <a:off x="446193" y="4178926"/>
            <a:ext cx="5386215" cy="527228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blue wooden door with white wooden frame">
            <a:extLst>
              <a:ext uri="{FF2B5EF4-FFF2-40B4-BE49-F238E27FC236}">
                <a16:creationId xmlns:a16="http://schemas.microsoft.com/office/drawing/2014/main" id="{6BF63B30-8533-0415-5129-72181CAEDE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041" r="3" b="15606"/>
          <a:stretch/>
        </p:blipFill>
        <p:spPr bwMode="auto">
          <a:xfrm>
            <a:off x="6443778" y="4178926"/>
            <a:ext cx="5388906" cy="527228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brown brick building with white wooden door">
            <a:extLst>
              <a:ext uri="{FF2B5EF4-FFF2-40B4-BE49-F238E27FC236}">
                <a16:creationId xmlns:a16="http://schemas.microsoft.com/office/drawing/2014/main" id="{206EA105-960E-E5A0-2E0C-DD6C2A150E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554" r="21168" b="1"/>
          <a:stretch/>
        </p:blipFill>
        <p:spPr bwMode="auto">
          <a:xfrm>
            <a:off x="12431555" y="4178926"/>
            <a:ext cx="5411213" cy="5272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379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26" name="Rectangle 2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8287997" cy="2363933"/>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28"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2193286" y="0"/>
            <a:ext cx="6094715" cy="2364618"/>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61666" y="-7961667"/>
            <a:ext cx="2364669" cy="18288003"/>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dirty="0">
              <a:solidFill>
                <a:prstClr val="white"/>
              </a:solidFill>
              <a:latin typeface="Calibri" panose="020F0502020204030204"/>
            </a:endParaRPr>
          </a:p>
        </p:txBody>
      </p:sp>
      <p:sp>
        <p:nvSpPr>
          <p:cNvPr id="2" name="Title 1">
            <a:extLst>
              <a:ext uri="{FF2B5EF4-FFF2-40B4-BE49-F238E27FC236}">
                <a16:creationId xmlns:a16="http://schemas.microsoft.com/office/drawing/2014/main" id="{668C6FA8-068C-9141-DC9D-4CB24B8FC073}"/>
              </a:ext>
            </a:extLst>
          </p:cNvPr>
          <p:cNvSpPr>
            <a:spLocks noGrp="1"/>
          </p:cNvSpPr>
          <p:nvPr>
            <p:ph type="title"/>
          </p:nvPr>
        </p:nvSpPr>
        <p:spPr>
          <a:xfrm>
            <a:off x="2057396" y="523298"/>
            <a:ext cx="15066035" cy="1316594"/>
          </a:xfrm>
        </p:spPr>
        <p:txBody>
          <a:bodyPr anchor="ctr">
            <a:normAutofit/>
          </a:bodyPr>
          <a:lstStyle/>
          <a:p>
            <a:r>
              <a:rPr lang="en-US" sz="6000">
                <a:solidFill>
                  <a:srgbClr val="FFFFFF"/>
                </a:solidFill>
              </a:rPr>
              <a:t>Public Funding for Recovery Housing</a:t>
            </a:r>
          </a:p>
        </p:txBody>
      </p:sp>
      <p:graphicFrame>
        <p:nvGraphicFramePr>
          <p:cNvPr id="5" name="Content Placeholder 2">
            <a:extLst>
              <a:ext uri="{FF2B5EF4-FFF2-40B4-BE49-F238E27FC236}">
                <a16:creationId xmlns:a16="http://schemas.microsoft.com/office/drawing/2014/main" id="{F62971B1-BA53-DCA3-CDBA-651D85DDDEB7}"/>
              </a:ext>
            </a:extLst>
          </p:cNvPr>
          <p:cNvGraphicFramePr>
            <a:graphicFrameLocks noGrp="1"/>
          </p:cNvGraphicFramePr>
          <p:nvPr>
            <p:ph idx="1"/>
          </p:nvPr>
        </p:nvGraphicFramePr>
        <p:xfrm>
          <a:off x="966085" y="3168869"/>
          <a:ext cx="16391744" cy="6289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0756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BB146F5-6D5C-104E-FB5B-B1215914D7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598"/>
          <a:stretch/>
        </p:blipFill>
        <p:spPr bwMode="auto">
          <a:xfrm>
            <a:off x="30" y="15"/>
            <a:ext cx="18287970" cy="10286985"/>
          </a:xfrm>
          <a:prstGeom prst="rect">
            <a:avLst/>
          </a:prstGeom>
          <a:noFill/>
          <a:extLst>
            <a:ext uri="{909E8E84-426E-40DD-AFC4-6F175D3DCCD1}">
              <a14:hiddenFill xmlns:a14="http://schemas.microsoft.com/office/drawing/2010/main">
                <a:solidFill>
                  <a:srgbClr val="FFFFFF"/>
                </a:solidFill>
              </a14:hiddenFill>
            </a:ext>
          </a:extLst>
        </p:spPr>
      </p:pic>
      <p:sp>
        <p:nvSpPr>
          <p:cNvPr id="2060" name="Rectangle 205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95203" cy="10287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 name="Title 1">
            <a:extLst>
              <a:ext uri="{FF2B5EF4-FFF2-40B4-BE49-F238E27FC236}">
                <a16:creationId xmlns:a16="http://schemas.microsoft.com/office/drawing/2014/main" id="{19F65DC3-F943-51DE-9D9A-5B589A639CEA}"/>
              </a:ext>
            </a:extLst>
          </p:cNvPr>
          <p:cNvSpPr>
            <a:spLocks noGrp="1"/>
          </p:cNvSpPr>
          <p:nvPr>
            <p:ph type="title"/>
          </p:nvPr>
        </p:nvSpPr>
        <p:spPr>
          <a:xfrm>
            <a:off x="1257300" y="547688"/>
            <a:ext cx="15773400" cy="1988345"/>
          </a:xfrm>
        </p:spPr>
        <p:txBody>
          <a:bodyPr>
            <a:normAutofit/>
          </a:bodyPr>
          <a:lstStyle/>
          <a:p>
            <a:r>
              <a:rPr lang="en-US"/>
              <a:t>Funding Recovery Housing – Private Resources</a:t>
            </a:r>
          </a:p>
        </p:txBody>
      </p:sp>
      <p:graphicFrame>
        <p:nvGraphicFramePr>
          <p:cNvPr id="5" name="Content Placeholder 2">
            <a:extLst>
              <a:ext uri="{FF2B5EF4-FFF2-40B4-BE49-F238E27FC236}">
                <a16:creationId xmlns:a16="http://schemas.microsoft.com/office/drawing/2014/main" id="{BA28EA69-4A37-7592-4FBF-70AAB2C04294}"/>
              </a:ext>
            </a:extLst>
          </p:cNvPr>
          <p:cNvGraphicFramePr>
            <a:graphicFrameLocks noGrp="1"/>
          </p:cNvGraphicFramePr>
          <p:nvPr>
            <p:ph idx="1"/>
          </p:nvPr>
        </p:nvGraphicFramePr>
        <p:xfrm>
          <a:off x="1257300" y="2738438"/>
          <a:ext cx="15773400" cy="65270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51914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19628B"/>
        </a:solidFill>
        <a:effectLst/>
      </p:bgPr>
    </p:bg>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2871C104-752E-4132-B4E7-2B4616AB1F9A}"/>
              </a:ext>
            </a:extLst>
          </p:cNvPr>
          <p:cNvSpPr/>
          <p:nvPr/>
        </p:nvSpPr>
        <p:spPr>
          <a:xfrm>
            <a:off x="304706" y="273099"/>
            <a:ext cx="17710150" cy="9760585"/>
          </a:xfrm>
          <a:custGeom>
            <a:avLst/>
            <a:gdLst/>
            <a:ahLst/>
            <a:cxnLst/>
            <a:rect l="l" t="t" r="r" b="b"/>
            <a:pathLst>
              <a:path w="17710150" h="9760585">
                <a:moveTo>
                  <a:pt x="17709991" y="9760189"/>
                </a:moveTo>
                <a:lnTo>
                  <a:pt x="0" y="9760189"/>
                </a:lnTo>
                <a:lnTo>
                  <a:pt x="0" y="0"/>
                </a:lnTo>
                <a:lnTo>
                  <a:pt x="17709991" y="0"/>
                </a:lnTo>
                <a:lnTo>
                  <a:pt x="17709991" y="9760189"/>
                </a:lnTo>
                <a:close/>
              </a:path>
            </a:pathLst>
          </a:custGeom>
          <a:solidFill>
            <a:srgbClr val="FFFFFF"/>
          </a:solidFill>
        </p:spPr>
        <p:txBody>
          <a:bodyPr wrap="square" lIns="0" tIns="0" rIns="0" bIns="0" rtlCol="0"/>
          <a:lstStyle/>
          <a:p>
            <a:endParaRPr/>
          </a:p>
        </p:txBody>
      </p:sp>
      <p:pic>
        <p:nvPicPr>
          <p:cNvPr id="5" name="Picture 4">
            <a:extLst>
              <a:ext uri="{FF2B5EF4-FFF2-40B4-BE49-F238E27FC236}">
                <a16:creationId xmlns:a16="http://schemas.microsoft.com/office/drawing/2014/main" id="{090ED001-F124-4C0A-AAE4-BF2F7088A3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1254908"/>
            <a:ext cx="9277350" cy="7777183"/>
          </a:xfrm>
          <a:prstGeom prst="rect">
            <a:avLst/>
          </a:prstGeom>
        </p:spPr>
      </p:pic>
    </p:spTree>
    <p:extLst>
      <p:ext uri="{BB962C8B-B14F-4D97-AF65-F5344CB8AC3E}">
        <p14:creationId xmlns:p14="http://schemas.microsoft.com/office/powerpoint/2010/main" val="3959079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7629"/>
            <a:ext cx="18288000" cy="11048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2" name="Title 1">
            <a:extLst>
              <a:ext uri="{FF2B5EF4-FFF2-40B4-BE49-F238E27FC236}">
                <a16:creationId xmlns:a16="http://schemas.microsoft.com/office/drawing/2014/main" id="{B54645BF-D88F-4CE5-657B-317BA5F86555}"/>
              </a:ext>
            </a:extLst>
          </p:cNvPr>
          <p:cNvSpPr>
            <a:spLocks noGrp="1"/>
          </p:cNvSpPr>
          <p:nvPr>
            <p:ph type="title"/>
          </p:nvPr>
        </p:nvSpPr>
        <p:spPr>
          <a:xfrm>
            <a:off x="834799" y="965201"/>
            <a:ext cx="16816388" cy="1117254"/>
          </a:xfrm>
        </p:spPr>
        <p:txBody>
          <a:bodyPr vert="horz" lIns="137160" tIns="68580" rIns="137160" bIns="68580" rtlCol="0" anchor="ctr">
            <a:normAutofit/>
          </a:bodyPr>
          <a:lstStyle/>
          <a:p>
            <a:pPr algn="ctr"/>
            <a:r>
              <a:rPr lang="en-US" sz="4800">
                <a:solidFill>
                  <a:schemeClr val="bg1"/>
                </a:solidFill>
              </a:rPr>
              <a:t>Funding Recovery Homes</a:t>
            </a:r>
          </a:p>
        </p:txBody>
      </p:sp>
      <p:graphicFrame>
        <p:nvGraphicFramePr>
          <p:cNvPr id="4" name="Chart 3">
            <a:extLst>
              <a:ext uri="{FF2B5EF4-FFF2-40B4-BE49-F238E27FC236}">
                <a16:creationId xmlns:a16="http://schemas.microsoft.com/office/drawing/2014/main" id="{BB8FA524-5B5E-7EB7-2A9F-B9AFA8E8B366}"/>
              </a:ext>
            </a:extLst>
          </p:cNvPr>
          <p:cNvGraphicFramePr/>
          <p:nvPr/>
        </p:nvGraphicFramePr>
        <p:xfrm>
          <a:off x="965201" y="2512841"/>
          <a:ext cx="16357599" cy="65912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8175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8288000" cy="102869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2" name="Title 1">
            <a:extLst>
              <a:ext uri="{FF2B5EF4-FFF2-40B4-BE49-F238E27FC236}">
                <a16:creationId xmlns:a16="http://schemas.microsoft.com/office/drawing/2014/main" id="{F13B2D7B-415B-11A5-36FF-1235F2B4108A}"/>
              </a:ext>
            </a:extLst>
          </p:cNvPr>
          <p:cNvSpPr>
            <a:spLocks noGrp="1"/>
          </p:cNvSpPr>
          <p:nvPr>
            <p:ph type="title"/>
          </p:nvPr>
        </p:nvSpPr>
        <p:spPr>
          <a:xfrm>
            <a:off x="12964790" y="734261"/>
            <a:ext cx="4637411" cy="2483225"/>
          </a:xfrm>
        </p:spPr>
        <p:txBody>
          <a:bodyPr anchor="b">
            <a:normAutofit/>
          </a:bodyPr>
          <a:lstStyle/>
          <a:p>
            <a:r>
              <a:rPr lang="en-US" sz="6000"/>
              <a:t>Key Point</a:t>
            </a:r>
          </a:p>
        </p:txBody>
      </p:sp>
      <p:pic>
        <p:nvPicPr>
          <p:cNvPr id="3074" name="Picture 2" descr="Free Houses Near Road Stock Photo">
            <a:extLst>
              <a:ext uri="{FF2B5EF4-FFF2-40B4-BE49-F238E27FC236}">
                <a16:creationId xmlns:a16="http://schemas.microsoft.com/office/drawing/2014/main" id="{0B810D3C-E13F-9362-9ECE-77E13D29EB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03" r="6282" b="-2"/>
          <a:stretch/>
        </p:blipFill>
        <p:spPr bwMode="auto">
          <a:xfrm>
            <a:off x="30" y="647"/>
            <a:ext cx="12172920" cy="961246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C0F115E-E131-A915-685E-85C2086CE061}"/>
              </a:ext>
            </a:extLst>
          </p:cNvPr>
          <p:cNvSpPr>
            <a:spLocks noGrp="1"/>
          </p:cNvSpPr>
          <p:nvPr>
            <p:ph idx="1"/>
          </p:nvPr>
        </p:nvSpPr>
        <p:spPr>
          <a:xfrm>
            <a:off x="12964790" y="3627613"/>
            <a:ext cx="4414220" cy="5310398"/>
          </a:xfrm>
        </p:spPr>
        <p:txBody>
          <a:bodyPr>
            <a:normAutofit/>
          </a:bodyPr>
          <a:lstStyle/>
          <a:p>
            <a:r>
              <a:rPr lang="en-US" sz="3000" dirty="0"/>
              <a:t>Funding varies widely depending on resources in your local area</a:t>
            </a:r>
          </a:p>
          <a:p>
            <a:r>
              <a:rPr lang="en-US" sz="3000" dirty="0"/>
              <a:t>There is dedicated funding stream to fund recovery housing</a:t>
            </a:r>
          </a:p>
          <a:p>
            <a:r>
              <a:rPr lang="en-US" sz="3000" dirty="0"/>
              <a:t>Operators must braid together multiple resources </a:t>
            </a:r>
          </a:p>
        </p:txBody>
      </p:sp>
      <p:sp>
        <p:nvSpPr>
          <p:cNvPr id="3081" name="Rectangle 308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9613112"/>
            <a:ext cx="18287997" cy="685803"/>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3083" name="Rectangle 308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 y="9613113"/>
            <a:ext cx="12172950" cy="673887"/>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Tree>
    <p:extLst>
      <p:ext uri="{BB962C8B-B14F-4D97-AF65-F5344CB8AC3E}">
        <p14:creationId xmlns:p14="http://schemas.microsoft.com/office/powerpoint/2010/main" val="1554352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Free Man and Woman Near Table Stock Photo">
            <a:extLst>
              <a:ext uri="{FF2B5EF4-FFF2-40B4-BE49-F238E27FC236}">
                <a16:creationId xmlns:a16="http://schemas.microsoft.com/office/drawing/2014/main" id="{D5717304-5006-69FA-B3E4-1AFE91380E6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413"/>
          <a:stretch/>
        </p:blipFill>
        <p:spPr bwMode="auto">
          <a:xfrm>
            <a:off x="30" y="15"/>
            <a:ext cx="18287970" cy="10286985"/>
          </a:xfrm>
          <a:prstGeom prst="rect">
            <a:avLst/>
          </a:prstGeom>
          <a:noFill/>
          <a:extLst>
            <a:ext uri="{909E8E84-426E-40DD-AFC4-6F175D3DCCD1}">
              <a14:hiddenFill xmlns:a14="http://schemas.microsoft.com/office/drawing/2010/main">
                <a:solidFill>
                  <a:srgbClr val="FFFFFF"/>
                </a:solidFill>
              </a14:hiddenFill>
            </a:ext>
          </a:extLst>
        </p:spPr>
      </p:pic>
      <p:sp>
        <p:nvSpPr>
          <p:cNvPr id="4103" name="Rectangle 410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80214"/>
            <a:ext cx="18288000" cy="1104827"/>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2" name="Title 1">
            <a:extLst>
              <a:ext uri="{FF2B5EF4-FFF2-40B4-BE49-F238E27FC236}">
                <a16:creationId xmlns:a16="http://schemas.microsoft.com/office/drawing/2014/main" id="{B4690D09-8336-2A1F-0AA8-DB1B38239D03}"/>
              </a:ext>
            </a:extLst>
          </p:cNvPr>
          <p:cNvSpPr>
            <a:spLocks noGrp="1"/>
          </p:cNvSpPr>
          <p:nvPr>
            <p:ph type="title"/>
          </p:nvPr>
        </p:nvSpPr>
        <p:spPr>
          <a:xfrm>
            <a:off x="785813" y="7975860"/>
            <a:ext cx="16816388" cy="1117254"/>
          </a:xfrm>
        </p:spPr>
        <p:txBody>
          <a:bodyPr vert="horz" lIns="137160" tIns="68580" rIns="137160" bIns="68580" rtlCol="0" anchor="ctr">
            <a:normAutofit/>
          </a:bodyPr>
          <a:lstStyle/>
          <a:p>
            <a:pPr algn="ctr"/>
            <a:r>
              <a:rPr lang="en-US" sz="5400">
                <a:solidFill>
                  <a:schemeClr val="tx1">
                    <a:lumMod val="85000"/>
                    <a:lumOff val="15000"/>
                  </a:schemeClr>
                </a:solidFill>
              </a:rPr>
              <a:t>Connecting Residents to Employment</a:t>
            </a:r>
          </a:p>
        </p:txBody>
      </p:sp>
      <p:cxnSp>
        <p:nvCxnSpPr>
          <p:cNvPr id="4105" name="Straight Connector 410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7862975"/>
            <a:ext cx="18288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107" name="Straight Connector 410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9202278"/>
            <a:ext cx="18288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243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pic>
        <p:nvPicPr>
          <p:cNvPr id="6148" name="Picture 4" descr="two people shaking hands">
            <a:extLst>
              <a:ext uri="{FF2B5EF4-FFF2-40B4-BE49-F238E27FC236}">
                <a16:creationId xmlns:a16="http://schemas.microsoft.com/office/drawing/2014/main" id="{B8DD16A8-65AF-1BC0-5FA3-F5FCA023B9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776" r="-2" b="9250"/>
          <a:stretch/>
        </p:blipFill>
        <p:spPr bwMode="auto">
          <a:xfrm>
            <a:off x="7324538" y="15"/>
            <a:ext cx="10963463" cy="5047473"/>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6146" name="Picture 2" descr="two men facing each other while shake hands and smiling">
            <a:extLst>
              <a:ext uri="{FF2B5EF4-FFF2-40B4-BE49-F238E27FC236}">
                <a16:creationId xmlns:a16="http://schemas.microsoft.com/office/drawing/2014/main" id="{84BF88CD-BBDA-6473-411F-89278C9920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328" r="-2" b="8697"/>
          <a:stretch/>
        </p:blipFill>
        <p:spPr bwMode="auto">
          <a:xfrm>
            <a:off x="7324538" y="5239512"/>
            <a:ext cx="10963463" cy="5047488"/>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6155" name="Freeform: Shape 615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2" cy="10287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defRPr/>
            </a:pPr>
            <a:endParaRPr lang="en-US" sz="2700">
              <a:solidFill>
                <a:prstClr val="white"/>
              </a:solidFill>
              <a:latin typeface="Calibri" panose="020F0502020204030204"/>
            </a:endParaRPr>
          </a:p>
        </p:txBody>
      </p:sp>
      <p:sp useBgFill="1">
        <p:nvSpPr>
          <p:cNvPr id="6157" name="Freeform: Shape 615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30998" cy="10287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2" name="Title 1">
            <a:extLst>
              <a:ext uri="{FF2B5EF4-FFF2-40B4-BE49-F238E27FC236}">
                <a16:creationId xmlns:a16="http://schemas.microsoft.com/office/drawing/2014/main" id="{1BE82AAA-6D7C-B19F-B8DD-4785D58417F0}"/>
              </a:ext>
            </a:extLst>
          </p:cNvPr>
          <p:cNvSpPr>
            <a:spLocks noGrp="1"/>
          </p:cNvSpPr>
          <p:nvPr>
            <p:ph type="title"/>
          </p:nvPr>
        </p:nvSpPr>
        <p:spPr>
          <a:xfrm>
            <a:off x="672084" y="1289304"/>
            <a:ext cx="7249203" cy="1865376"/>
          </a:xfrm>
        </p:spPr>
        <p:txBody>
          <a:bodyPr>
            <a:normAutofit/>
          </a:bodyPr>
          <a:lstStyle/>
          <a:p>
            <a:r>
              <a:rPr lang="en-US" sz="3900"/>
              <a:t>Just being in a recovery home improves employment outcomes</a:t>
            </a:r>
          </a:p>
        </p:txBody>
      </p:sp>
      <p:sp>
        <p:nvSpPr>
          <p:cNvPr id="6159" name="Rectangle 615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8217"/>
            <a:ext cx="192024" cy="98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useBgFill="1">
        <p:nvSpPr>
          <p:cNvPr id="6161" name="Rectangle 616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316" y="3291840"/>
            <a:ext cx="7338060" cy="27432"/>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6163" name="Rectangle 616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316" y="3291840"/>
            <a:ext cx="7338060" cy="27432"/>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B3AA526-5426-7328-F0F2-4479B8B4BAEE}"/>
              </a:ext>
            </a:extLst>
          </p:cNvPr>
          <p:cNvSpPr>
            <a:spLocks noGrp="1"/>
          </p:cNvSpPr>
          <p:nvPr>
            <p:ph idx="1"/>
          </p:nvPr>
        </p:nvSpPr>
        <p:spPr>
          <a:xfrm>
            <a:off x="672085" y="3768917"/>
            <a:ext cx="7249205" cy="5496527"/>
          </a:xfrm>
        </p:spPr>
        <p:txBody>
          <a:bodyPr>
            <a:normAutofit/>
          </a:bodyPr>
          <a:lstStyle/>
          <a:p>
            <a:r>
              <a:rPr lang="en-US" sz="3000"/>
              <a:t>Even stays as short as month have been shown to improve employment outcomes (Gallant 2023)</a:t>
            </a:r>
          </a:p>
          <a:p>
            <a:r>
              <a:rPr lang="en-US" sz="3000"/>
              <a:t>We see the most positive outcomes in income and employment for residents who stay in recovery housing at least six months (Gallant, 2023)</a:t>
            </a:r>
          </a:p>
          <a:p>
            <a:pPr marL="0" indent="0">
              <a:buNone/>
            </a:pPr>
            <a:endParaRPr lang="en-US" sz="3000"/>
          </a:p>
          <a:p>
            <a:pPr marL="0" indent="0">
              <a:buNone/>
            </a:pPr>
            <a:endParaRPr lang="en-US" sz="3000"/>
          </a:p>
        </p:txBody>
      </p:sp>
    </p:spTree>
    <p:extLst>
      <p:ext uri="{BB962C8B-B14F-4D97-AF65-F5344CB8AC3E}">
        <p14:creationId xmlns:p14="http://schemas.microsoft.com/office/powerpoint/2010/main" val="3655712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94" name="Rectangle 7193">
            <a:extLst>
              <a:ext uri="{FF2B5EF4-FFF2-40B4-BE49-F238E27FC236}">
                <a16:creationId xmlns:a16="http://schemas.microsoft.com/office/drawing/2014/main" id="{848F64AA-5BE2-4280-BEFA-DC288118FC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pic>
        <p:nvPicPr>
          <p:cNvPr id="7178" name="Picture 10" descr="three women sitting at the table">
            <a:extLst>
              <a:ext uri="{FF2B5EF4-FFF2-40B4-BE49-F238E27FC236}">
                <a16:creationId xmlns:a16="http://schemas.microsoft.com/office/drawing/2014/main" id="{743BBC23-A8D0-EA47-1939-3698524BC7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6545"/>
          <a:stretch/>
        </p:blipFill>
        <p:spPr bwMode="auto">
          <a:xfrm>
            <a:off x="30" y="3"/>
            <a:ext cx="11301930" cy="6296052"/>
          </a:xfrm>
          <a:custGeom>
            <a:avLst/>
            <a:gdLst/>
            <a:ahLst/>
            <a:cxnLst/>
            <a:rect l="l" t="t" r="r" b="b"/>
            <a:pathLst>
              <a:path w="7534640" h="4197368">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509063" y="4095753"/>
                  <a:pt x="4453918" y="4128339"/>
                  <a:pt x="4430941" y="4172622"/>
                </a:cubicBezTo>
                <a:lnTo>
                  <a:pt x="4423415" y="4197368"/>
                </a:lnTo>
                <a:lnTo>
                  <a:pt x="0" y="4197368"/>
                </a:lnTo>
                <a:close/>
              </a:path>
            </a:pathLst>
          </a:custGeom>
          <a:noFill/>
          <a:extLst>
            <a:ext uri="{909E8E84-426E-40DD-AFC4-6F175D3DCCD1}">
              <a14:hiddenFill xmlns:a14="http://schemas.microsoft.com/office/drawing/2010/main">
                <a:solidFill>
                  <a:srgbClr val="FFFFFF"/>
                </a:solidFill>
              </a14:hiddenFill>
            </a:ext>
          </a:extLst>
        </p:spPr>
      </p:pic>
      <p:pic>
        <p:nvPicPr>
          <p:cNvPr id="7174" name="Picture 6" descr="Business situation, job interview concept. Job applicants having interview at the office.">
            <a:extLst>
              <a:ext uri="{FF2B5EF4-FFF2-40B4-BE49-F238E27FC236}">
                <a16:creationId xmlns:a16="http://schemas.microsoft.com/office/drawing/2014/main" id="{0C6E6E13-D157-FF92-FC62-D34F20A4A5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52" r="18617" b="3"/>
          <a:stretch/>
        </p:blipFill>
        <p:spPr bwMode="auto">
          <a:xfrm>
            <a:off x="11480305" y="2"/>
            <a:ext cx="6807695" cy="5815871"/>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extLst>
            <a:ext uri="{909E8E84-426E-40DD-AFC4-6F175D3DCCD1}">
              <a14:hiddenFill xmlns:a14="http://schemas.microsoft.com/office/drawing/2010/main">
                <a:solidFill>
                  <a:srgbClr val="FFFFFF"/>
                </a:solidFill>
              </a14:hiddenFill>
            </a:ext>
          </a:extLst>
        </p:spPr>
      </p:pic>
      <p:pic>
        <p:nvPicPr>
          <p:cNvPr id="7176" name="Picture 8" descr="a sign that says we are hiring and apply today">
            <a:extLst>
              <a:ext uri="{FF2B5EF4-FFF2-40B4-BE49-F238E27FC236}">
                <a16:creationId xmlns:a16="http://schemas.microsoft.com/office/drawing/2014/main" id="{1E1060DF-4A37-BE47-963C-69FF3842EE7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301" r="-1" b="18003"/>
          <a:stretch/>
        </p:blipFill>
        <p:spPr bwMode="auto">
          <a:xfrm>
            <a:off x="2" y="6474383"/>
            <a:ext cx="10255275" cy="3812606"/>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D03F98E-D227-313E-02C5-902F84870167}"/>
              </a:ext>
            </a:extLst>
          </p:cNvPr>
          <p:cNvSpPr>
            <a:spLocks noGrp="1"/>
          </p:cNvSpPr>
          <p:nvPr>
            <p:ph type="title"/>
          </p:nvPr>
        </p:nvSpPr>
        <p:spPr>
          <a:xfrm>
            <a:off x="9515475" y="5994195"/>
            <a:ext cx="8258721" cy="2365365"/>
          </a:xfrm>
        </p:spPr>
        <p:txBody>
          <a:bodyPr vert="horz" lIns="137160" tIns="68580" rIns="137160" bIns="68580" rtlCol="0" anchor="b">
            <a:normAutofit/>
          </a:bodyPr>
          <a:lstStyle/>
          <a:p>
            <a:r>
              <a:rPr lang="en-US" sz="5100"/>
              <a:t>If someone does not need to worry about housing, they can then worry about getting a job</a:t>
            </a:r>
          </a:p>
        </p:txBody>
      </p:sp>
    </p:spTree>
    <p:extLst>
      <p:ext uri="{BB962C8B-B14F-4D97-AF65-F5344CB8AC3E}">
        <p14:creationId xmlns:p14="http://schemas.microsoft.com/office/powerpoint/2010/main" val="3738824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228334" cy="10287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defRPr/>
            </a:pPr>
            <a:endParaRPr lang="en-US" sz="2700">
              <a:solidFill>
                <a:prstClr val="white"/>
              </a:solidFill>
              <a:latin typeface="Calibri" panose="020F0502020204030204"/>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217216" cy="10287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defRPr/>
            </a:pPr>
            <a:endParaRPr lang="en-US" sz="2700">
              <a:solidFill>
                <a:prstClr val="white"/>
              </a:solidFill>
              <a:latin typeface="Calibri" panose="020F0502020204030204"/>
            </a:endParaRPr>
          </a:p>
        </p:txBody>
      </p:sp>
      <p:sp>
        <p:nvSpPr>
          <p:cNvPr id="2" name="Title 1">
            <a:extLst>
              <a:ext uri="{FF2B5EF4-FFF2-40B4-BE49-F238E27FC236}">
                <a16:creationId xmlns:a16="http://schemas.microsoft.com/office/drawing/2014/main" id="{67F9D351-583A-1804-2BA3-B6081DAE901C}"/>
              </a:ext>
            </a:extLst>
          </p:cNvPr>
          <p:cNvSpPr>
            <a:spLocks noGrp="1"/>
          </p:cNvSpPr>
          <p:nvPr>
            <p:ph type="title"/>
          </p:nvPr>
        </p:nvSpPr>
        <p:spPr>
          <a:xfrm>
            <a:off x="932688" y="1741932"/>
            <a:ext cx="5404104" cy="6789420"/>
          </a:xfrm>
        </p:spPr>
        <p:txBody>
          <a:bodyPr>
            <a:normAutofit/>
          </a:bodyPr>
          <a:lstStyle/>
          <a:p>
            <a:r>
              <a:rPr lang="en-US" sz="6000"/>
              <a:t>Understand Level of Support</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22292"/>
            <a:ext cx="192024" cy="10561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082B7BFA-D9AB-668C-622B-9D1E7609C002}"/>
              </a:ext>
            </a:extLst>
          </p:cNvPr>
          <p:cNvGraphicFramePr>
            <a:graphicFrameLocks noGrp="1"/>
          </p:cNvGraphicFramePr>
          <p:nvPr>
            <p:ph idx="1"/>
          </p:nvPr>
        </p:nvGraphicFramePr>
        <p:xfrm>
          <a:off x="7955280" y="1014984"/>
          <a:ext cx="9546336" cy="8270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4777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3" name="Rectangle 8202">
            <a:extLst>
              <a:ext uri="{FF2B5EF4-FFF2-40B4-BE49-F238E27FC236}">
                <a16:creationId xmlns:a16="http://schemas.microsoft.com/office/drawing/2014/main" id="{4C3A44BB-E01C-4AA8-B2C8-32FC346D2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2" name="Title 1">
            <a:extLst>
              <a:ext uri="{FF2B5EF4-FFF2-40B4-BE49-F238E27FC236}">
                <a16:creationId xmlns:a16="http://schemas.microsoft.com/office/drawing/2014/main" id="{8B4D558F-5841-6379-9283-24B31B894EF1}"/>
              </a:ext>
            </a:extLst>
          </p:cNvPr>
          <p:cNvSpPr>
            <a:spLocks noGrp="1"/>
          </p:cNvSpPr>
          <p:nvPr>
            <p:ph type="title"/>
          </p:nvPr>
        </p:nvSpPr>
        <p:spPr>
          <a:xfrm>
            <a:off x="6610269" y="5544404"/>
            <a:ext cx="9005970" cy="1988345"/>
          </a:xfrm>
        </p:spPr>
        <p:txBody>
          <a:bodyPr anchor="b">
            <a:normAutofit/>
          </a:bodyPr>
          <a:lstStyle/>
          <a:p>
            <a:r>
              <a:rPr lang="en-US" dirty="0"/>
              <a:t>Build partnerships with Employers </a:t>
            </a:r>
          </a:p>
        </p:txBody>
      </p:sp>
      <p:pic>
        <p:nvPicPr>
          <p:cNvPr id="8196" name="Picture 4" descr="a man and a woman sitting at a table talking">
            <a:extLst>
              <a:ext uri="{FF2B5EF4-FFF2-40B4-BE49-F238E27FC236}">
                <a16:creationId xmlns:a16="http://schemas.microsoft.com/office/drawing/2014/main" id="{4BF3FF11-0C42-B69D-86E3-1F27452B9C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9922" b="-4"/>
          <a:stretch/>
        </p:blipFill>
        <p:spPr bwMode="auto">
          <a:xfrm>
            <a:off x="6610268" y="5"/>
            <a:ext cx="6151932" cy="5128196"/>
          </a:xfrm>
          <a:custGeom>
            <a:avLst/>
            <a:gdLst/>
            <a:ahLst/>
            <a:cxnLst/>
            <a:rect l="l" t="t" r="r" b="b"/>
            <a:pathLst>
              <a:path w="4101288" h="3418797">
                <a:moveTo>
                  <a:pt x="989912" y="0"/>
                </a:moveTo>
                <a:lnTo>
                  <a:pt x="3844502" y="0"/>
                </a:lnTo>
                <a:lnTo>
                  <a:pt x="3760850" y="25406"/>
                </a:lnTo>
                <a:cubicBezTo>
                  <a:pt x="3711615" y="43967"/>
                  <a:pt x="3663870" y="67007"/>
                  <a:pt x="3618425" y="98254"/>
                </a:cubicBezTo>
                <a:cubicBezTo>
                  <a:pt x="3626136" y="110145"/>
                  <a:pt x="3665355" y="144049"/>
                  <a:pt x="3649272" y="146579"/>
                </a:cubicBezTo>
                <a:cubicBezTo>
                  <a:pt x="3604102" y="153917"/>
                  <a:pt x="3564000" y="178711"/>
                  <a:pt x="3522797" y="199205"/>
                </a:cubicBezTo>
                <a:cubicBezTo>
                  <a:pt x="3504948" y="208060"/>
                  <a:pt x="3483356" y="219700"/>
                  <a:pt x="3491728" y="251325"/>
                </a:cubicBezTo>
                <a:cubicBezTo>
                  <a:pt x="3506932" y="260181"/>
                  <a:pt x="3518169" y="247783"/>
                  <a:pt x="3530727" y="246772"/>
                </a:cubicBezTo>
                <a:cubicBezTo>
                  <a:pt x="3543507" y="245761"/>
                  <a:pt x="3572153" y="252336"/>
                  <a:pt x="3564219" y="256638"/>
                </a:cubicBezTo>
                <a:cubicBezTo>
                  <a:pt x="3528083" y="276121"/>
                  <a:pt x="3593085" y="322928"/>
                  <a:pt x="3550339" y="322928"/>
                </a:cubicBezTo>
                <a:cubicBezTo>
                  <a:pt x="3478728" y="323181"/>
                  <a:pt x="3440609" y="406169"/>
                  <a:pt x="3371643" y="408447"/>
                </a:cubicBezTo>
                <a:cubicBezTo>
                  <a:pt x="3360627" y="408698"/>
                  <a:pt x="3355338" y="423373"/>
                  <a:pt x="3355558" y="436278"/>
                </a:cubicBezTo>
                <a:cubicBezTo>
                  <a:pt x="3355558" y="451712"/>
                  <a:pt x="3365694" y="454494"/>
                  <a:pt x="3376931" y="456013"/>
                </a:cubicBezTo>
                <a:cubicBezTo>
                  <a:pt x="3394118" y="458289"/>
                  <a:pt x="3411965" y="436278"/>
                  <a:pt x="3434660" y="466133"/>
                </a:cubicBezTo>
                <a:cubicBezTo>
                  <a:pt x="3393898" y="483590"/>
                  <a:pt x="3353135" y="501049"/>
                  <a:pt x="3353797" y="561013"/>
                </a:cubicBezTo>
                <a:cubicBezTo>
                  <a:pt x="3354015" y="577205"/>
                  <a:pt x="3337050" y="583277"/>
                  <a:pt x="3324270" y="587325"/>
                </a:cubicBezTo>
                <a:cubicBezTo>
                  <a:pt x="3303117" y="593904"/>
                  <a:pt x="3285272" y="605543"/>
                  <a:pt x="3273812" y="628061"/>
                </a:cubicBezTo>
                <a:cubicBezTo>
                  <a:pt x="3274033" y="632362"/>
                  <a:pt x="3274254" y="636917"/>
                  <a:pt x="3272930" y="640459"/>
                </a:cubicBezTo>
                <a:cubicBezTo>
                  <a:pt x="3276676" y="694855"/>
                  <a:pt x="3307523" y="693336"/>
                  <a:pt x="3341676" y="684230"/>
                </a:cubicBezTo>
                <a:cubicBezTo>
                  <a:pt x="3382439" y="673096"/>
                  <a:pt x="3422762" y="652855"/>
                  <a:pt x="3465728" y="672338"/>
                </a:cubicBezTo>
                <a:cubicBezTo>
                  <a:pt x="3405133" y="698397"/>
                  <a:pt x="3339253" y="700422"/>
                  <a:pt x="3282405" y="737615"/>
                </a:cubicBezTo>
                <a:cubicBezTo>
                  <a:pt x="3490406" y="744447"/>
                  <a:pt x="3674169" y="627048"/>
                  <a:pt x="3875781" y="582013"/>
                </a:cubicBezTo>
                <a:cubicBezTo>
                  <a:pt x="3868951" y="612120"/>
                  <a:pt x="3852646" y="618193"/>
                  <a:pt x="3837883" y="622747"/>
                </a:cubicBezTo>
                <a:cubicBezTo>
                  <a:pt x="3763408" y="645519"/>
                  <a:pt x="3698188" y="690809"/>
                  <a:pt x="3630322" y="730023"/>
                </a:cubicBezTo>
                <a:cubicBezTo>
                  <a:pt x="3602340" y="746216"/>
                  <a:pt x="3582066" y="762411"/>
                  <a:pt x="3571492" y="797327"/>
                </a:cubicBezTo>
                <a:cubicBezTo>
                  <a:pt x="3562015" y="828953"/>
                  <a:pt x="3543728" y="843628"/>
                  <a:pt x="3509797" y="834518"/>
                </a:cubicBezTo>
                <a:cubicBezTo>
                  <a:pt x="3482254" y="826927"/>
                  <a:pt x="3452068" y="830975"/>
                  <a:pt x="3423203" y="833760"/>
                </a:cubicBezTo>
                <a:cubicBezTo>
                  <a:pt x="3389931" y="836796"/>
                  <a:pt x="3352693" y="872470"/>
                  <a:pt x="3361728" y="890941"/>
                </a:cubicBezTo>
                <a:cubicBezTo>
                  <a:pt x="3377151" y="922314"/>
                  <a:pt x="3402931" y="906627"/>
                  <a:pt x="3425847" y="903084"/>
                </a:cubicBezTo>
                <a:cubicBezTo>
                  <a:pt x="3451848" y="898784"/>
                  <a:pt x="3500100" y="889927"/>
                  <a:pt x="3500982" y="893723"/>
                </a:cubicBezTo>
                <a:cubicBezTo>
                  <a:pt x="3517950" y="972410"/>
                  <a:pt x="3637374" y="903845"/>
                  <a:pt x="3663154" y="896758"/>
                </a:cubicBezTo>
                <a:cubicBezTo>
                  <a:pt x="3695322" y="887904"/>
                  <a:pt x="3725509" y="904097"/>
                  <a:pt x="3756136" y="907891"/>
                </a:cubicBezTo>
                <a:cubicBezTo>
                  <a:pt x="3783459" y="911433"/>
                  <a:pt x="3937918" y="922314"/>
                  <a:pt x="3969866" y="888915"/>
                </a:cubicBezTo>
                <a:cubicBezTo>
                  <a:pt x="3974273" y="914976"/>
                  <a:pt x="3965020" y="925602"/>
                  <a:pt x="3957306" y="937494"/>
                </a:cubicBezTo>
                <a:cubicBezTo>
                  <a:pt x="3946511" y="954445"/>
                  <a:pt x="3944747" y="966337"/>
                  <a:pt x="3965239" y="979747"/>
                </a:cubicBezTo>
                <a:cubicBezTo>
                  <a:pt x="4023630" y="1018206"/>
                  <a:pt x="4022747" y="1019470"/>
                  <a:pt x="3968324" y="1071591"/>
                </a:cubicBezTo>
                <a:cubicBezTo>
                  <a:pt x="3965678" y="1073867"/>
                  <a:pt x="3966782" y="1081459"/>
                  <a:pt x="3966341" y="1086519"/>
                </a:cubicBezTo>
                <a:cubicBezTo>
                  <a:pt x="3980663" y="1094615"/>
                  <a:pt x="3997409" y="1074373"/>
                  <a:pt x="4014153" y="1096133"/>
                </a:cubicBezTo>
                <a:cubicBezTo>
                  <a:pt x="3941222" y="1191771"/>
                  <a:pt x="3829950" y="1215299"/>
                  <a:pt x="3729254" y="1287157"/>
                </a:cubicBezTo>
                <a:cubicBezTo>
                  <a:pt x="3810780" y="1310939"/>
                  <a:pt x="3859696" y="1227952"/>
                  <a:pt x="3919628" y="1238578"/>
                </a:cubicBezTo>
                <a:cubicBezTo>
                  <a:pt x="3949596" y="1264639"/>
                  <a:pt x="3860577" y="1306386"/>
                  <a:pt x="3945409" y="1318784"/>
                </a:cubicBezTo>
                <a:cubicBezTo>
                  <a:pt x="3908610" y="1341555"/>
                  <a:pt x="3881289" y="1363817"/>
                  <a:pt x="3855951" y="1390133"/>
                </a:cubicBezTo>
                <a:cubicBezTo>
                  <a:pt x="3810780" y="1437192"/>
                  <a:pt x="3801967" y="1468060"/>
                  <a:pt x="3822900" y="1531314"/>
                </a:cubicBezTo>
                <a:cubicBezTo>
                  <a:pt x="3836562" y="1572808"/>
                  <a:pt x="3856611" y="1611013"/>
                  <a:pt x="3838986" y="1660349"/>
                </a:cubicBezTo>
                <a:cubicBezTo>
                  <a:pt x="3826646" y="1694254"/>
                  <a:pt x="3831494" y="1716517"/>
                  <a:pt x="3877323" y="1701337"/>
                </a:cubicBezTo>
                <a:cubicBezTo>
                  <a:pt x="3926679" y="1685144"/>
                  <a:pt x="3945187" y="1715505"/>
                  <a:pt x="3932849" y="1774963"/>
                </a:cubicBezTo>
                <a:cubicBezTo>
                  <a:pt x="3924917" y="1813169"/>
                  <a:pt x="3933291" y="1824806"/>
                  <a:pt x="3967221" y="1820505"/>
                </a:cubicBezTo>
                <a:cubicBezTo>
                  <a:pt x="4004680" y="1815698"/>
                  <a:pt x="4040375" y="1790649"/>
                  <a:pt x="4086646" y="1802795"/>
                </a:cubicBezTo>
                <a:cubicBezTo>
                  <a:pt x="4049631" y="1872120"/>
                  <a:pt x="3970527" y="1852385"/>
                  <a:pt x="3927340" y="1918423"/>
                </a:cubicBezTo>
                <a:cubicBezTo>
                  <a:pt x="3978900" y="1918674"/>
                  <a:pt x="4018341" y="1918423"/>
                  <a:pt x="4056460" y="1903999"/>
                </a:cubicBezTo>
                <a:cubicBezTo>
                  <a:pt x="4072325" y="1898179"/>
                  <a:pt x="4089732" y="1892109"/>
                  <a:pt x="4098545" y="1912096"/>
                </a:cubicBezTo>
                <a:cubicBezTo>
                  <a:pt x="4108901" y="1936132"/>
                  <a:pt x="4087529" y="1945241"/>
                  <a:pt x="4074527" y="1949542"/>
                </a:cubicBezTo>
                <a:cubicBezTo>
                  <a:pt x="4037951" y="1961686"/>
                  <a:pt x="4009969" y="1990529"/>
                  <a:pt x="3979782" y="2013047"/>
                </a:cubicBezTo>
                <a:cubicBezTo>
                  <a:pt x="3913460" y="2062386"/>
                  <a:pt x="3840746" y="2103626"/>
                  <a:pt x="3784559" y="2185097"/>
                </a:cubicBezTo>
                <a:cubicBezTo>
                  <a:pt x="3855290" y="2164349"/>
                  <a:pt x="3907951" y="2116025"/>
                  <a:pt x="3973612" y="2106157"/>
                </a:cubicBezTo>
                <a:cubicBezTo>
                  <a:pt x="3916764" y="2180290"/>
                  <a:pt x="3843611" y="2229120"/>
                  <a:pt x="3774426" y="2283011"/>
                </a:cubicBezTo>
                <a:cubicBezTo>
                  <a:pt x="3754594" y="2298192"/>
                  <a:pt x="3734543" y="2308566"/>
                  <a:pt x="3730136" y="2341710"/>
                </a:cubicBezTo>
                <a:cubicBezTo>
                  <a:pt x="3721542" y="2405976"/>
                  <a:pt x="3695763" y="2459107"/>
                  <a:pt x="3640678" y="2487444"/>
                </a:cubicBezTo>
                <a:cubicBezTo>
                  <a:pt x="3640238" y="2487699"/>
                  <a:pt x="3643322" y="2497314"/>
                  <a:pt x="3645085" y="2503890"/>
                </a:cubicBezTo>
                <a:cubicBezTo>
                  <a:pt x="3678797" y="2505916"/>
                  <a:pt x="3705458" y="2467963"/>
                  <a:pt x="3748425" y="2480360"/>
                </a:cubicBezTo>
                <a:cubicBezTo>
                  <a:pt x="3707220" y="2531974"/>
                  <a:pt x="3672847" y="2578277"/>
                  <a:pt x="3614458" y="2602819"/>
                </a:cubicBezTo>
                <a:cubicBezTo>
                  <a:pt x="3567745" y="2622300"/>
                  <a:pt x="3510016" y="2633686"/>
                  <a:pt x="3476083" y="2696937"/>
                </a:cubicBezTo>
                <a:cubicBezTo>
                  <a:pt x="3515524" y="2709337"/>
                  <a:pt x="3544831" y="2693651"/>
                  <a:pt x="3574357" y="2682517"/>
                </a:cubicBezTo>
                <a:cubicBezTo>
                  <a:pt x="3619525" y="2665312"/>
                  <a:pt x="3664255" y="2645832"/>
                  <a:pt x="3709425" y="2628625"/>
                </a:cubicBezTo>
                <a:cubicBezTo>
                  <a:pt x="3726611" y="2622047"/>
                  <a:pt x="3745340" y="2617491"/>
                  <a:pt x="3756357" y="2648866"/>
                </a:cubicBezTo>
                <a:cubicBezTo>
                  <a:pt x="3698847" y="2655446"/>
                  <a:pt x="3664475" y="2697951"/>
                  <a:pt x="3628340" y="2737926"/>
                </a:cubicBezTo>
                <a:cubicBezTo>
                  <a:pt x="3608067" y="2760445"/>
                  <a:pt x="3591541" y="2790554"/>
                  <a:pt x="3554967" y="2779169"/>
                </a:cubicBezTo>
                <a:cubicBezTo>
                  <a:pt x="3535796" y="2773097"/>
                  <a:pt x="3523678" y="2790046"/>
                  <a:pt x="3525662" y="2810794"/>
                </a:cubicBezTo>
                <a:cubicBezTo>
                  <a:pt x="3532932" y="2883915"/>
                  <a:pt x="3488203" y="2909469"/>
                  <a:pt x="3441932" y="2923637"/>
                </a:cubicBezTo>
                <a:cubicBezTo>
                  <a:pt x="3354236" y="2950204"/>
                  <a:pt x="3281303" y="3012697"/>
                  <a:pt x="3196032" y="3046854"/>
                </a:cubicBezTo>
                <a:cubicBezTo>
                  <a:pt x="3113184" y="3079999"/>
                  <a:pt x="3049065" y="3158685"/>
                  <a:pt x="2965998" y="3199927"/>
                </a:cubicBezTo>
                <a:cubicBezTo>
                  <a:pt x="2905843" y="3229783"/>
                  <a:pt x="2848335" y="3268239"/>
                  <a:pt x="2786418" y="3295311"/>
                </a:cubicBezTo>
                <a:cubicBezTo>
                  <a:pt x="2639894" y="3359324"/>
                  <a:pt x="2490503" y="3410685"/>
                  <a:pt x="2332519" y="3418022"/>
                </a:cubicBezTo>
                <a:cubicBezTo>
                  <a:pt x="2202077" y="3423842"/>
                  <a:pt x="1070633" y="3418277"/>
                  <a:pt x="611003" y="2585615"/>
                </a:cubicBezTo>
                <a:cubicBezTo>
                  <a:pt x="602189" y="2581565"/>
                  <a:pt x="592275" y="2570939"/>
                  <a:pt x="589190" y="2560818"/>
                </a:cubicBezTo>
                <a:cubicBezTo>
                  <a:pt x="574427" y="2513505"/>
                  <a:pt x="538291" y="2493011"/>
                  <a:pt x="505681" y="2467457"/>
                </a:cubicBezTo>
                <a:cubicBezTo>
                  <a:pt x="477036" y="2444939"/>
                  <a:pt x="446628" y="2421409"/>
                  <a:pt x="434730" y="2383456"/>
                </a:cubicBezTo>
                <a:cubicBezTo>
                  <a:pt x="419086" y="2332854"/>
                  <a:pt x="463594" y="2374348"/>
                  <a:pt x="471748" y="2355119"/>
                </a:cubicBezTo>
                <a:cubicBezTo>
                  <a:pt x="454782" y="2328807"/>
                  <a:pt x="428560" y="2304770"/>
                  <a:pt x="421730" y="2274915"/>
                </a:cubicBezTo>
                <a:cubicBezTo>
                  <a:pt x="396833" y="2167131"/>
                  <a:pt x="343069" y="2088698"/>
                  <a:pt x="262645" y="2027722"/>
                </a:cubicBezTo>
                <a:cubicBezTo>
                  <a:pt x="239509" y="2010264"/>
                  <a:pt x="224307" y="1978384"/>
                  <a:pt x="192799" y="1973326"/>
                </a:cubicBezTo>
                <a:cubicBezTo>
                  <a:pt x="122730" y="1962193"/>
                  <a:pt x="144764" y="1875156"/>
                  <a:pt x="107746" y="1836446"/>
                </a:cubicBezTo>
                <a:cubicBezTo>
                  <a:pt x="100695" y="1829107"/>
                  <a:pt x="94306" y="1814687"/>
                  <a:pt x="95627" y="1804821"/>
                </a:cubicBezTo>
                <a:cubicBezTo>
                  <a:pt x="97609" y="1790649"/>
                  <a:pt x="105983" y="1777240"/>
                  <a:pt x="113034" y="1764589"/>
                </a:cubicBezTo>
                <a:cubicBezTo>
                  <a:pt x="120306" y="1751939"/>
                  <a:pt x="131322" y="1740806"/>
                  <a:pt x="126034" y="1724108"/>
                </a:cubicBezTo>
                <a:cubicBezTo>
                  <a:pt x="123833" y="1717277"/>
                  <a:pt x="125373" y="1693494"/>
                  <a:pt x="109068" y="1712215"/>
                </a:cubicBezTo>
                <a:cubicBezTo>
                  <a:pt x="64340" y="1763578"/>
                  <a:pt x="38339" y="1715001"/>
                  <a:pt x="0" y="1691723"/>
                </a:cubicBezTo>
                <a:cubicBezTo>
                  <a:pt x="30848" y="1667686"/>
                  <a:pt x="58610" y="1650735"/>
                  <a:pt x="63238" y="1614808"/>
                </a:cubicBezTo>
                <a:cubicBezTo>
                  <a:pt x="72712" y="1540674"/>
                  <a:pt x="113253" y="1506772"/>
                  <a:pt x="174729" y="1500192"/>
                </a:cubicBezTo>
                <a:cubicBezTo>
                  <a:pt x="152034" y="1428591"/>
                  <a:pt x="152034" y="1428591"/>
                  <a:pt x="225408" y="1418722"/>
                </a:cubicBezTo>
                <a:cubicBezTo>
                  <a:pt x="197204" y="1373181"/>
                  <a:pt x="197204" y="1361542"/>
                  <a:pt x="231358" y="1345855"/>
                </a:cubicBezTo>
                <a:cubicBezTo>
                  <a:pt x="264188" y="1330927"/>
                  <a:pt x="300543" y="1325867"/>
                  <a:pt x="330952" y="1302844"/>
                </a:cubicBezTo>
                <a:cubicBezTo>
                  <a:pt x="302967" y="1244651"/>
                  <a:pt x="295035" y="1177097"/>
                  <a:pt x="237307" y="1148758"/>
                </a:cubicBezTo>
                <a:cubicBezTo>
                  <a:pt x="228273" y="1144458"/>
                  <a:pt x="222103" y="1127000"/>
                  <a:pt x="227831" y="1116880"/>
                </a:cubicBezTo>
                <a:cubicBezTo>
                  <a:pt x="248764" y="1080194"/>
                  <a:pt x="218798" y="1010614"/>
                  <a:pt x="284017" y="1002772"/>
                </a:cubicBezTo>
                <a:cubicBezTo>
                  <a:pt x="292171" y="1002013"/>
                  <a:pt x="299663" y="994421"/>
                  <a:pt x="293273" y="984554"/>
                </a:cubicBezTo>
                <a:cubicBezTo>
                  <a:pt x="271238" y="950145"/>
                  <a:pt x="297900" y="952421"/>
                  <a:pt x="313983" y="948120"/>
                </a:cubicBezTo>
                <a:cubicBezTo>
                  <a:pt x="333375" y="942809"/>
                  <a:pt x="355409" y="957988"/>
                  <a:pt x="373477" y="939265"/>
                </a:cubicBezTo>
                <a:cubicBezTo>
                  <a:pt x="369289" y="919530"/>
                  <a:pt x="353646" y="919783"/>
                  <a:pt x="342629" y="913458"/>
                </a:cubicBezTo>
                <a:cubicBezTo>
                  <a:pt x="310460" y="895240"/>
                  <a:pt x="284238" y="873483"/>
                  <a:pt x="282695" y="826169"/>
                </a:cubicBezTo>
                <a:cubicBezTo>
                  <a:pt x="281595" y="787964"/>
                  <a:pt x="278069" y="754314"/>
                  <a:pt x="322578" y="742675"/>
                </a:cubicBezTo>
                <a:cubicBezTo>
                  <a:pt x="341086" y="737866"/>
                  <a:pt x="335797" y="710289"/>
                  <a:pt x="325221" y="696626"/>
                </a:cubicBezTo>
                <a:cubicBezTo>
                  <a:pt x="306272" y="672338"/>
                  <a:pt x="290629" y="639953"/>
                  <a:pt x="258017" y="637675"/>
                </a:cubicBezTo>
                <a:cubicBezTo>
                  <a:pt x="238187" y="636158"/>
                  <a:pt x="222983" y="626035"/>
                  <a:pt x="207340" y="614398"/>
                </a:cubicBezTo>
                <a:cubicBezTo>
                  <a:pt x="196103" y="606047"/>
                  <a:pt x="182662" y="598964"/>
                  <a:pt x="183983" y="581001"/>
                </a:cubicBezTo>
                <a:cubicBezTo>
                  <a:pt x="185306" y="563795"/>
                  <a:pt x="198305" y="556711"/>
                  <a:pt x="211526" y="553169"/>
                </a:cubicBezTo>
                <a:cubicBezTo>
                  <a:pt x="255595" y="541784"/>
                  <a:pt x="297017" y="525085"/>
                  <a:pt x="333816" y="486880"/>
                </a:cubicBezTo>
                <a:cubicBezTo>
                  <a:pt x="309357" y="466639"/>
                  <a:pt x="286001" y="451964"/>
                  <a:pt x="267934" y="431469"/>
                </a:cubicBezTo>
                <a:cubicBezTo>
                  <a:pt x="224307" y="381881"/>
                  <a:pt x="593817" y="225772"/>
                  <a:pt x="612325" y="170108"/>
                </a:cubicBezTo>
                <a:cubicBezTo>
                  <a:pt x="618054" y="152904"/>
                  <a:pt x="637663" y="135194"/>
                  <a:pt x="653971" y="130133"/>
                </a:cubicBezTo>
                <a:cubicBezTo>
                  <a:pt x="730427" y="106350"/>
                  <a:pt x="796748" y="52963"/>
                  <a:pt x="874970" y="33228"/>
                </a:cubicBezTo>
                <a:cubicBezTo>
                  <a:pt x="911877" y="23867"/>
                  <a:pt x="948509" y="12925"/>
                  <a:pt x="986021" y="1223"/>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9A1C768-BF3B-66B8-251E-6922D906B17F}"/>
              </a:ext>
            </a:extLst>
          </p:cNvPr>
          <p:cNvSpPr>
            <a:spLocks noGrp="1"/>
          </p:cNvSpPr>
          <p:nvPr>
            <p:ph idx="1"/>
          </p:nvPr>
        </p:nvSpPr>
        <p:spPr>
          <a:xfrm>
            <a:off x="6610267" y="7532747"/>
            <a:ext cx="10420433" cy="1949915"/>
          </a:xfrm>
        </p:spPr>
        <p:txBody>
          <a:bodyPr>
            <a:normAutofit/>
          </a:bodyPr>
          <a:lstStyle/>
          <a:p>
            <a:r>
              <a:rPr lang="en-US" sz="2550"/>
              <a:t>Look for second chance employers</a:t>
            </a:r>
          </a:p>
          <a:p>
            <a:r>
              <a:rPr lang="en-US" sz="2550"/>
              <a:t>Recovery-friendly workplaces</a:t>
            </a:r>
          </a:p>
          <a:p>
            <a:r>
              <a:rPr lang="en-US" sz="2550"/>
              <a:t>Understand the night shifts may not be appropriate for all people in early recovery</a:t>
            </a:r>
          </a:p>
          <a:p>
            <a:endParaRPr lang="en-US" sz="2550"/>
          </a:p>
        </p:txBody>
      </p:sp>
      <p:pic>
        <p:nvPicPr>
          <p:cNvPr id="8194" name="Picture 2" descr="Two young businesspeople standing on a terrace outside office, shaking hands.">
            <a:extLst>
              <a:ext uri="{FF2B5EF4-FFF2-40B4-BE49-F238E27FC236}">
                <a16:creationId xmlns:a16="http://schemas.microsoft.com/office/drawing/2014/main" id="{5CFA6CA0-6238-5DE3-1EA8-D8D97E5DF6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918" r="6166" b="-1"/>
          <a:stretch/>
        </p:blipFill>
        <p:spPr bwMode="auto">
          <a:xfrm>
            <a:off x="30" y="416208"/>
            <a:ext cx="6829077" cy="8919327"/>
          </a:xfrm>
          <a:custGeom>
            <a:avLst/>
            <a:gdLst/>
            <a:ahLst/>
            <a:cxnLst/>
            <a:rect l="l" t="t" r="r" b="b"/>
            <a:pathLst>
              <a:path w="4552738" h="5946218">
                <a:moveTo>
                  <a:pt x="0" y="0"/>
                </a:moveTo>
                <a:lnTo>
                  <a:pt x="193217" y="10418"/>
                </a:lnTo>
                <a:cubicBezTo>
                  <a:pt x="612089" y="35802"/>
                  <a:pt x="1030148" y="71660"/>
                  <a:pt x="1446580" y="128061"/>
                </a:cubicBezTo>
                <a:cubicBezTo>
                  <a:pt x="1735723" y="167547"/>
                  <a:pt x="2027715" y="194943"/>
                  <a:pt x="2320927" y="163517"/>
                </a:cubicBezTo>
                <a:cubicBezTo>
                  <a:pt x="2335563" y="161905"/>
                  <a:pt x="2352239" y="156669"/>
                  <a:pt x="2364438" y="161905"/>
                </a:cubicBezTo>
                <a:cubicBezTo>
                  <a:pt x="2506776" y="220729"/>
                  <a:pt x="2662121" y="178424"/>
                  <a:pt x="2809744" y="215490"/>
                </a:cubicBezTo>
                <a:cubicBezTo>
                  <a:pt x="2771925" y="358517"/>
                  <a:pt x="2609662" y="346832"/>
                  <a:pt x="2518162" y="445944"/>
                </a:cubicBezTo>
                <a:cubicBezTo>
                  <a:pt x="2667409" y="485424"/>
                  <a:pt x="2801610" y="525312"/>
                  <a:pt x="2937846" y="555124"/>
                </a:cubicBezTo>
                <a:cubicBezTo>
                  <a:pt x="3082216" y="586550"/>
                  <a:pt x="3204622" y="671561"/>
                  <a:pt x="3345734" y="709433"/>
                </a:cubicBezTo>
                <a:cubicBezTo>
                  <a:pt x="3375832" y="717492"/>
                  <a:pt x="3412025" y="745693"/>
                  <a:pt x="3422598" y="773089"/>
                </a:cubicBezTo>
                <a:cubicBezTo>
                  <a:pt x="3456757" y="861726"/>
                  <a:pt x="4138745" y="1110310"/>
                  <a:pt x="4058225" y="1189273"/>
                </a:cubicBezTo>
                <a:cubicBezTo>
                  <a:pt x="4024878" y="1221909"/>
                  <a:pt x="3981773" y="1245276"/>
                  <a:pt x="3936629" y="1277508"/>
                </a:cubicBezTo>
                <a:cubicBezTo>
                  <a:pt x="4004547" y="1338344"/>
                  <a:pt x="4080998" y="1364935"/>
                  <a:pt x="4162334" y="1383065"/>
                </a:cubicBezTo>
                <a:cubicBezTo>
                  <a:pt x="4186736" y="1388705"/>
                  <a:pt x="4210728" y="1399986"/>
                  <a:pt x="4213168" y="1427383"/>
                </a:cubicBezTo>
                <a:cubicBezTo>
                  <a:pt x="4215607" y="1455987"/>
                  <a:pt x="4190800" y="1467266"/>
                  <a:pt x="4170061" y="1480564"/>
                </a:cubicBezTo>
                <a:cubicBezTo>
                  <a:pt x="4141188" y="1499095"/>
                  <a:pt x="4113127" y="1515214"/>
                  <a:pt x="4076527" y="1517630"/>
                </a:cubicBezTo>
                <a:cubicBezTo>
                  <a:pt x="4016337" y="1521257"/>
                  <a:pt x="3987466" y="1572826"/>
                  <a:pt x="3952493" y="1611502"/>
                </a:cubicBezTo>
                <a:cubicBezTo>
                  <a:pt x="3932973" y="1633259"/>
                  <a:pt x="3923211" y="1677172"/>
                  <a:pt x="3957370" y="1684828"/>
                </a:cubicBezTo>
                <a:cubicBezTo>
                  <a:pt x="4039518" y="1703363"/>
                  <a:pt x="4033011" y="1756946"/>
                  <a:pt x="4030981" y="1817782"/>
                </a:cubicBezTo>
                <a:cubicBezTo>
                  <a:pt x="4028133" y="1893124"/>
                  <a:pt x="3979737" y="1927770"/>
                  <a:pt x="3920363" y="1956780"/>
                </a:cubicBezTo>
                <a:cubicBezTo>
                  <a:pt x="3900029" y="1966851"/>
                  <a:pt x="3871158" y="1966449"/>
                  <a:pt x="3863429" y="1997874"/>
                </a:cubicBezTo>
                <a:cubicBezTo>
                  <a:pt x="3896777" y="2027688"/>
                  <a:pt x="3937444" y="2003517"/>
                  <a:pt x="3973233" y="2011975"/>
                </a:cubicBezTo>
                <a:cubicBezTo>
                  <a:pt x="4002918" y="2018824"/>
                  <a:pt x="4052127" y="2015199"/>
                  <a:pt x="4011458" y="2069991"/>
                </a:cubicBezTo>
                <a:cubicBezTo>
                  <a:pt x="3999664" y="2085704"/>
                  <a:pt x="4013491" y="2097792"/>
                  <a:pt x="4028540" y="2099000"/>
                </a:cubicBezTo>
                <a:cubicBezTo>
                  <a:pt x="4148913" y="2111489"/>
                  <a:pt x="4093606" y="2222285"/>
                  <a:pt x="4132241" y="2280703"/>
                </a:cubicBezTo>
                <a:cubicBezTo>
                  <a:pt x="4142812" y="2296818"/>
                  <a:pt x="4131425" y="2324618"/>
                  <a:pt x="4114752" y="2331466"/>
                </a:cubicBezTo>
                <a:cubicBezTo>
                  <a:pt x="4008205" y="2376592"/>
                  <a:pt x="3993565" y="2484163"/>
                  <a:pt x="3941916" y="2576828"/>
                </a:cubicBezTo>
                <a:cubicBezTo>
                  <a:pt x="3998039" y="2613488"/>
                  <a:pt x="4065138" y="2621547"/>
                  <a:pt x="4125732" y="2645318"/>
                </a:cubicBezTo>
                <a:cubicBezTo>
                  <a:pt x="4188768" y="2670298"/>
                  <a:pt x="4188768" y="2688831"/>
                  <a:pt x="4136714" y="2761349"/>
                </a:cubicBezTo>
                <a:cubicBezTo>
                  <a:pt x="4272135" y="2777064"/>
                  <a:pt x="4272135" y="2777064"/>
                  <a:pt x="4230249" y="2891080"/>
                </a:cubicBezTo>
                <a:cubicBezTo>
                  <a:pt x="4343713" y="2901557"/>
                  <a:pt x="4418537" y="2955542"/>
                  <a:pt x="4436023" y="3073591"/>
                </a:cubicBezTo>
                <a:cubicBezTo>
                  <a:pt x="4444564" y="3130800"/>
                  <a:pt x="4495804" y="3157792"/>
                  <a:pt x="4552738" y="3196068"/>
                </a:cubicBezTo>
                <a:cubicBezTo>
                  <a:pt x="4481978" y="3233136"/>
                  <a:pt x="4433989" y="3310489"/>
                  <a:pt x="4351436" y="3228700"/>
                </a:cubicBezTo>
                <a:cubicBezTo>
                  <a:pt x="4321344" y="3198888"/>
                  <a:pt x="4324186" y="3236761"/>
                  <a:pt x="4320122" y="3247637"/>
                </a:cubicBezTo>
                <a:cubicBezTo>
                  <a:pt x="4310364" y="3274227"/>
                  <a:pt x="4330695" y="3291956"/>
                  <a:pt x="4344116" y="3312099"/>
                </a:cubicBezTo>
                <a:cubicBezTo>
                  <a:pt x="4357130" y="3332244"/>
                  <a:pt x="4372586" y="3353596"/>
                  <a:pt x="4376244" y="3376163"/>
                </a:cubicBezTo>
                <a:cubicBezTo>
                  <a:pt x="4378682" y="3391874"/>
                  <a:pt x="4366890" y="3414835"/>
                  <a:pt x="4353877" y="3426522"/>
                </a:cubicBezTo>
                <a:cubicBezTo>
                  <a:pt x="4285554" y="3488163"/>
                  <a:pt x="4326221" y="3626757"/>
                  <a:pt x="4196898" y="3644486"/>
                </a:cubicBezTo>
                <a:cubicBezTo>
                  <a:pt x="4138745" y="3652541"/>
                  <a:pt x="4110687" y="3703306"/>
                  <a:pt x="4067986" y="3731106"/>
                </a:cubicBezTo>
                <a:cubicBezTo>
                  <a:pt x="3919551" y="3828201"/>
                  <a:pt x="3820322" y="3953097"/>
                  <a:pt x="3774370" y="4124729"/>
                </a:cubicBezTo>
                <a:cubicBezTo>
                  <a:pt x="3761764" y="4172269"/>
                  <a:pt x="3713368" y="4210546"/>
                  <a:pt x="3682054" y="4252444"/>
                </a:cubicBezTo>
                <a:cubicBezTo>
                  <a:pt x="3697103" y="4283064"/>
                  <a:pt x="3779250" y="4216990"/>
                  <a:pt x="3750377" y="4297567"/>
                </a:cubicBezTo>
                <a:cubicBezTo>
                  <a:pt x="3728417" y="4358002"/>
                  <a:pt x="3672294" y="4395470"/>
                  <a:pt x="3619425" y="4431328"/>
                </a:cubicBezTo>
                <a:cubicBezTo>
                  <a:pt x="3559239" y="4472019"/>
                  <a:pt x="3492545" y="4504653"/>
                  <a:pt x="3465296" y="4579993"/>
                </a:cubicBezTo>
                <a:cubicBezTo>
                  <a:pt x="3459603" y="4596110"/>
                  <a:pt x="3441305" y="4613031"/>
                  <a:pt x="3425038" y="4619479"/>
                </a:cubicBezTo>
                <a:cubicBezTo>
                  <a:pt x="2576720" y="5945389"/>
                  <a:pt x="488463" y="5954251"/>
                  <a:pt x="247714" y="5944983"/>
                </a:cubicBezTo>
                <a:cubicBezTo>
                  <a:pt x="174818" y="5942062"/>
                  <a:pt x="102913" y="5934760"/>
                  <a:pt x="31834" y="5923857"/>
                </a:cubicBezTo>
                <a:lnTo>
                  <a:pt x="0" y="5917408"/>
                </a:lnTo>
                <a:close/>
              </a:path>
            </a:pathLst>
          </a:custGeom>
          <a:noFill/>
          <a:extLst>
            <a:ext uri="{909E8E84-426E-40DD-AFC4-6F175D3DCCD1}">
              <a14:hiddenFill xmlns:a14="http://schemas.microsoft.com/office/drawing/2010/main">
                <a:solidFill>
                  <a:srgbClr val="FFFFFF"/>
                </a:solidFill>
              </a14:hiddenFill>
            </a:ext>
          </a:extLst>
        </p:spPr>
      </p:pic>
      <p:pic>
        <p:nvPicPr>
          <p:cNvPr id="8198" name="Picture 6" descr="men's gray shirt">
            <a:extLst>
              <a:ext uri="{FF2B5EF4-FFF2-40B4-BE49-F238E27FC236}">
                <a16:creationId xmlns:a16="http://schemas.microsoft.com/office/drawing/2014/main" id="{38648B0A-5AEC-80BA-7F76-02F5F165D8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6498" r="502" b="-2"/>
          <a:stretch/>
        </p:blipFill>
        <p:spPr bwMode="auto">
          <a:xfrm>
            <a:off x="12979611" y="-3"/>
            <a:ext cx="5308389" cy="6435273"/>
          </a:xfrm>
          <a:custGeom>
            <a:avLst/>
            <a:gdLst/>
            <a:ahLst/>
            <a:cxnLst/>
            <a:rect l="l" t="t" r="r" b="b"/>
            <a:pathLst>
              <a:path w="3538926" h="4290182">
                <a:moveTo>
                  <a:pt x="1370437" y="0"/>
                </a:moveTo>
                <a:lnTo>
                  <a:pt x="3538926" y="0"/>
                </a:lnTo>
                <a:lnTo>
                  <a:pt x="3538926" y="4256362"/>
                </a:lnTo>
                <a:lnTo>
                  <a:pt x="3455334" y="4273195"/>
                </a:lnTo>
                <a:cubicBezTo>
                  <a:pt x="3401009" y="4281478"/>
                  <a:pt x="3346052" y="4287025"/>
                  <a:pt x="3290337" y="4289244"/>
                </a:cubicBezTo>
                <a:cubicBezTo>
                  <a:pt x="3106332" y="4296285"/>
                  <a:pt x="1510274" y="4289552"/>
                  <a:pt x="861903" y="3282295"/>
                </a:cubicBezTo>
                <a:cubicBezTo>
                  <a:pt x="849470" y="3277397"/>
                  <a:pt x="835485" y="3264542"/>
                  <a:pt x="831133" y="3252299"/>
                </a:cubicBezTo>
                <a:cubicBezTo>
                  <a:pt x="810307" y="3195065"/>
                  <a:pt x="759333" y="3170274"/>
                  <a:pt x="713332" y="3139362"/>
                </a:cubicBezTo>
                <a:cubicBezTo>
                  <a:pt x="672925" y="3112122"/>
                  <a:pt x="630030" y="3083658"/>
                  <a:pt x="613246" y="3037747"/>
                </a:cubicBezTo>
                <a:cubicBezTo>
                  <a:pt x="591178" y="2976535"/>
                  <a:pt x="653963" y="3026730"/>
                  <a:pt x="665465" y="3003469"/>
                </a:cubicBezTo>
                <a:cubicBezTo>
                  <a:pt x="641532" y="2971640"/>
                  <a:pt x="604543" y="2942562"/>
                  <a:pt x="594908" y="2906447"/>
                </a:cubicBezTo>
                <a:cubicBezTo>
                  <a:pt x="559787" y="2776063"/>
                  <a:pt x="483946" y="2681183"/>
                  <a:pt x="370497" y="2607422"/>
                </a:cubicBezTo>
                <a:cubicBezTo>
                  <a:pt x="337860" y="2586304"/>
                  <a:pt x="316415" y="2547739"/>
                  <a:pt x="271969" y="2541620"/>
                </a:cubicBezTo>
                <a:cubicBezTo>
                  <a:pt x="173127" y="2528152"/>
                  <a:pt x="204209" y="2422866"/>
                  <a:pt x="151990" y="2376038"/>
                </a:cubicBezTo>
                <a:cubicBezTo>
                  <a:pt x="142044" y="2367161"/>
                  <a:pt x="133031" y="2349717"/>
                  <a:pt x="134895" y="2337782"/>
                </a:cubicBezTo>
                <a:cubicBezTo>
                  <a:pt x="137691" y="2320639"/>
                  <a:pt x="149504" y="2304419"/>
                  <a:pt x="159450" y="2289115"/>
                </a:cubicBezTo>
                <a:cubicBezTo>
                  <a:pt x="169707" y="2273813"/>
                  <a:pt x="185247" y="2260344"/>
                  <a:pt x="177788" y="2240145"/>
                </a:cubicBezTo>
                <a:cubicBezTo>
                  <a:pt x="174683" y="2231882"/>
                  <a:pt x="176855" y="2203112"/>
                  <a:pt x="153855" y="2225759"/>
                </a:cubicBezTo>
                <a:cubicBezTo>
                  <a:pt x="90759" y="2287892"/>
                  <a:pt x="54081" y="2229129"/>
                  <a:pt x="0" y="2200970"/>
                </a:cubicBezTo>
                <a:cubicBezTo>
                  <a:pt x="43514" y="2171892"/>
                  <a:pt x="82677" y="2151388"/>
                  <a:pt x="89205" y="2107927"/>
                </a:cubicBezTo>
                <a:cubicBezTo>
                  <a:pt x="102570" y="2018249"/>
                  <a:pt x="159758" y="1977237"/>
                  <a:pt x="246479" y="1969279"/>
                </a:cubicBezTo>
                <a:cubicBezTo>
                  <a:pt x="214465" y="1882663"/>
                  <a:pt x="214465" y="1882663"/>
                  <a:pt x="317968" y="1870725"/>
                </a:cubicBezTo>
                <a:cubicBezTo>
                  <a:pt x="278183" y="1815635"/>
                  <a:pt x="278183" y="1801556"/>
                  <a:pt x="326361" y="1782580"/>
                </a:cubicBezTo>
                <a:cubicBezTo>
                  <a:pt x="372673" y="1764521"/>
                  <a:pt x="423957" y="1758400"/>
                  <a:pt x="466852" y="1730550"/>
                </a:cubicBezTo>
                <a:cubicBezTo>
                  <a:pt x="427377" y="1660155"/>
                  <a:pt x="416187" y="1578436"/>
                  <a:pt x="334753" y="1544155"/>
                </a:cubicBezTo>
                <a:cubicBezTo>
                  <a:pt x="322010" y="1538952"/>
                  <a:pt x="313307" y="1517834"/>
                  <a:pt x="321386" y="1505592"/>
                </a:cubicBezTo>
                <a:cubicBezTo>
                  <a:pt x="350915" y="1461214"/>
                  <a:pt x="308644" y="1377045"/>
                  <a:pt x="400645" y="1367557"/>
                </a:cubicBezTo>
                <a:cubicBezTo>
                  <a:pt x="412147" y="1366640"/>
                  <a:pt x="422716" y="1357456"/>
                  <a:pt x="413701" y="1345520"/>
                </a:cubicBezTo>
                <a:cubicBezTo>
                  <a:pt x="382618" y="1303896"/>
                  <a:pt x="420228" y="1306649"/>
                  <a:pt x="442916" y="1301447"/>
                </a:cubicBezTo>
                <a:cubicBezTo>
                  <a:pt x="470270" y="1295021"/>
                  <a:pt x="501352" y="1313384"/>
                  <a:pt x="526840" y="1290735"/>
                </a:cubicBezTo>
                <a:cubicBezTo>
                  <a:pt x="520932" y="1266862"/>
                  <a:pt x="498866" y="1267167"/>
                  <a:pt x="483325" y="1259517"/>
                </a:cubicBezTo>
                <a:cubicBezTo>
                  <a:pt x="437945" y="1237479"/>
                  <a:pt x="400956" y="1211159"/>
                  <a:pt x="398780" y="1153924"/>
                </a:cubicBezTo>
                <a:cubicBezTo>
                  <a:pt x="397228" y="1107708"/>
                  <a:pt x="392254" y="1067003"/>
                  <a:pt x="455041" y="1052922"/>
                </a:cubicBezTo>
                <a:cubicBezTo>
                  <a:pt x="481149" y="1047106"/>
                  <a:pt x="473687" y="1013747"/>
                  <a:pt x="458768" y="997218"/>
                </a:cubicBezTo>
                <a:cubicBezTo>
                  <a:pt x="432038" y="967837"/>
                  <a:pt x="409972" y="928661"/>
                  <a:pt x="363968" y="925907"/>
                </a:cubicBezTo>
                <a:cubicBezTo>
                  <a:pt x="335995" y="924071"/>
                  <a:pt x="314548" y="911826"/>
                  <a:pt x="292481" y="897749"/>
                </a:cubicBezTo>
                <a:cubicBezTo>
                  <a:pt x="276630" y="887646"/>
                  <a:pt x="257670" y="879078"/>
                  <a:pt x="259533" y="857348"/>
                </a:cubicBezTo>
                <a:cubicBezTo>
                  <a:pt x="261399" y="836535"/>
                  <a:pt x="279736" y="827966"/>
                  <a:pt x="298387" y="823681"/>
                </a:cubicBezTo>
                <a:cubicBezTo>
                  <a:pt x="360552" y="809909"/>
                  <a:pt x="418983" y="789708"/>
                  <a:pt x="470893" y="743493"/>
                </a:cubicBezTo>
                <a:cubicBezTo>
                  <a:pt x="436390" y="719007"/>
                  <a:pt x="403444" y="701256"/>
                  <a:pt x="377957" y="676463"/>
                </a:cubicBezTo>
                <a:cubicBezTo>
                  <a:pt x="316415" y="616477"/>
                  <a:pt x="837660" y="427634"/>
                  <a:pt x="863768" y="360299"/>
                </a:cubicBezTo>
                <a:cubicBezTo>
                  <a:pt x="871849" y="339488"/>
                  <a:pt x="899511" y="318064"/>
                  <a:pt x="922515" y="311942"/>
                </a:cubicBezTo>
                <a:cubicBezTo>
                  <a:pt x="1030367" y="283171"/>
                  <a:pt x="1123922" y="218591"/>
                  <a:pt x="1234265" y="194718"/>
                </a:cubicBezTo>
                <a:cubicBezTo>
                  <a:pt x="1338390" y="172070"/>
                  <a:pt x="1440960" y="141768"/>
                  <a:pt x="1555030" y="111776"/>
                </a:cubicBezTo>
                <a:cubicBezTo>
                  <a:pt x="1520063" y="74130"/>
                  <a:pt x="1471575" y="57526"/>
                  <a:pt x="1428216" y="36752"/>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001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5" name="Rectangle 9224">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pic>
        <p:nvPicPr>
          <p:cNvPr id="9220" name="Picture 4" descr="person writing on white paper">
            <a:extLst>
              <a:ext uri="{FF2B5EF4-FFF2-40B4-BE49-F238E27FC236}">
                <a16:creationId xmlns:a16="http://schemas.microsoft.com/office/drawing/2014/main" id="{8AD53932-1EAC-12DF-C90B-FCB1E0C334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548" r="-2" b="16478"/>
          <a:stretch/>
        </p:blipFill>
        <p:spPr bwMode="auto">
          <a:xfrm>
            <a:off x="7324538" y="15"/>
            <a:ext cx="10963463" cy="5047473"/>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9218" name="Picture 2" descr="Colorful paper notes with words &quot;To do&quot;, &quot;In progress&quot; and &quot;Done&quot; pinned on cork board">
            <a:extLst>
              <a:ext uri="{FF2B5EF4-FFF2-40B4-BE49-F238E27FC236}">
                <a16:creationId xmlns:a16="http://schemas.microsoft.com/office/drawing/2014/main" id="{7F4D6A62-0F90-7121-D6A5-49A3565D64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909" r="-2" b="13117"/>
          <a:stretch/>
        </p:blipFill>
        <p:spPr bwMode="auto">
          <a:xfrm>
            <a:off x="7324538" y="5239512"/>
            <a:ext cx="10963463" cy="5047488"/>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9227" name="Freeform: Shape 9226">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2" cy="10287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defRPr/>
            </a:pPr>
            <a:endParaRPr lang="en-US" sz="2700">
              <a:solidFill>
                <a:prstClr val="white"/>
              </a:solidFill>
              <a:latin typeface="Calibri" panose="020F0502020204030204"/>
            </a:endParaRPr>
          </a:p>
        </p:txBody>
      </p:sp>
      <p:sp useBgFill="1">
        <p:nvSpPr>
          <p:cNvPr id="9229" name="Freeform: Shape 9228">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30998" cy="10287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2" name="Title 1">
            <a:extLst>
              <a:ext uri="{FF2B5EF4-FFF2-40B4-BE49-F238E27FC236}">
                <a16:creationId xmlns:a16="http://schemas.microsoft.com/office/drawing/2014/main" id="{36A49600-29A8-3E38-AD18-DCDE7D5A0C8D}"/>
              </a:ext>
            </a:extLst>
          </p:cNvPr>
          <p:cNvSpPr>
            <a:spLocks noGrp="1"/>
          </p:cNvSpPr>
          <p:nvPr>
            <p:ph type="title"/>
          </p:nvPr>
        </p:nvSpPr>
        <p:spPr>
          <a:xfrm>
            <a:off x="672084" y="1289304"/>
            <a:ext cx="7249203" cy="1865376"/>
          </a:xfrm>
        </p:spPr>
        <p:txBody>
          <a:bodyPr>
            <a:normAutofit/>
          </a:bodyPr>
          <a:lstStyle/>
          <a:p>
            <a:r>
              <a:rPr lang="en-US" sz="5100"/>
              <a:t>Integrate Employment into Recovery Plans</a:t>
            </a:r>
          </a:p>
        </p:txBody>
      </p:sp>
      <p:sp>
        <p:nvSpPr>
          <p:cNvPr id="9231" name="Rectangle 9230">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8217"/>
            <a:ext cx="192024" cy="980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useBgFill="1">
        <p:nvSpPr>
          <p:cNvPr id="9233" name="Rectangle 923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316" y="3291840"/>
            <a:ext cx="7338060" cy="27432"/>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9235" name="Rectangle 9234">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316" y="3291840"/>
            <a:ext cx="7338060" cy="27432"/>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EFBC5EF-F7CA-F3FB-1DCB-EF6FFE8BC5B6}"/>
              </a:ext>
            </a:extLst>
          </p:cNvPr>
          <p:cNvSpPr>
            <a:spLocks noGrp="1"/>
          </p:cNvSpPr>
          <p:nvPr>
            <p:ph idx="1"/>
          </p:nvPr>
        </p:nvSpPr>
        <p:spPr>
          <a:xfrm>
            <a:off x="672085" y="3768917"/>
            <a:ext cx="7249205" cy="5496527"/>
          </a:xfrm>
        </p:spPr>
        <p:txBody>
          <a:bodyPr>
            <a:normAutofit/>
          </a:bodyPr>
          <a:lstStyle/>
          <a:p>
            <a:r>
              <a:rPr lang="en-US" sz="3000"/>
              <a:t>Not just about getting a job, but building sustainable employment</a:t>
            </a:r>
          </a:p>
          <a:p>
            <a:r>
              <a:rPr lang="en-US" sz="3000"/>
              <a:t>Help them set goals for education and training</a:t>
            </a:r>
          </a:p>
          <a:p>
            <a:r>
              <a:rPr lang="en-US" sz="3000"/>
              <a:t>Connect with a financial planner or help with budgetting</a:t>
            </a:r>
          </a:p>
          <a:p>
            <a:r>
              <a:rPr lang="en-US" sz="3000"/>
              <a:t>Have open conversations about money and if it may be a trigger</a:t>
            </a:r>
          </a:p>
          <a:p>
            <a:r>
              <a:rPr lang="en-US" sz="3000"/>
              <a:t>Offer additional support around the time that people get their first paycheck</a:t>
            </a:r>
          </a:p>
          <a:p>
            <a:endParaRPr lang="en-US" sz="3000"/>
          </a:p>
        </p:txBody>
      </p:sp>
    </p:spTree>
    <p:extLst>
      <p:ext uri="{BB962C8B-B14F-4D97-AF65-F5344CB8AC3E}">
        <p14:creationId xmlns:p14="http://schemas.microsoft.com/office/powerpoint/2010/main" val="827984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55" name="Rectangle 1024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2" name="Title 1">
            <a:extLst>
              <a:ext uri="{FF2B5EF4-FFF2-40B4-BE49-F238E27FC236}">
                <a16:creationId xmlns:a16="http://schemas.microsoft.com/office/drawing/2014/main" id="{C2E8EE0B-EC32-85B7-318A-A89E946CAC0B}"/>
              </a:ext>
            </a:extLst>
          </p:cNvPr>
          <p:cNvSpPr>
            <a:spLocks noGrp="1"/>
          </p:cNvSpPr>
          <p:nvPr>
            <p:ph type="title"/>
          </p:nvPr>
        </p:nvSpPr>
        <p:spPr>
          <a:xfrm>
            <a:off x="1257302" y="547688"/>
            <a:ext cx="7876974" cy="2710958"/>
          </a:xfrm>
        </p:spPr>
        <p:txBody>
          <a:bodyPr>
            <a:normAutofit/>
          </a:bodyPr>
          <a:lstStyle/>
          <a:p>
            <a:r>
              <a:rPr lang="en-US"/>
              <a:t>Transportation is a Barrier</a:t>
            </a:r>
            <a:endParaRPr lang="en-US" dirty="0"/>
          </a:p>
        </p:txBody>
      </p:sp>
      <p:sp>
        <p:nvSpPr>
          <p:cNvPr id="3" name="Content Placeholder 2">
            <a:extLst>
              <a:ext uri="{FF2B5EF4-FFF2-40B4-BE49-F238E27FC236}">
                <a16:creationId xmlns:a16="http://schemas.microsoft.com/office/drawing/2014/main" id="{D5AF2A5B-0FA1-E6F2-7852-D611DCF16871}"/>
              </a:ext>
            </a:extLst>
          </p:cNvPr>
          <p:cNvSpPr>
            <a:spLocks noGrp="1"/>
          </p:cNvSpPr>
          <p:nvPr>
            <p:ph idx="1"/>
          </p:nvPr>
        </p:nvSpPr>
        <p:spPr>
          <a:xfrm>
            <a:off x="1257301" y="3499946"/>
            <a:ext cx="6929432" cy="5765499"/>
          </a:xfrm>
        </p:spPr>
        <p:txBody>
          <a:bodyPr>
            <a:normAutofit/>
          </a:bodyPr>
          <a:lstStyle/>
          <a:p>
            <a:r>
              <a:rPr lang="en-US" sz="3000"/>
              <a:t>Only 51% of people </a:t>
            </a:r>
            <a:r>
              <a:rPr lang="en-US" sz="3000" b="1"/>
              <a:t>moving out </a:t>
            </a:r>
            <a:r>
              <a:rPr lang="en-US" sz="3000"/>
              <a:t>of recovery housing have a driver’s license </a:t>
            </a:r>
          </a:p>
          <a:p>
            <a:r>
              <a:rPr lang="en-US" sz="3000"/>
              <a:t>Even in metro areas, it can take hours to get to jobs on a bus line, if a bus line is available </a:t>
            </a:r>
          </a:p>
          <a:p>
            <a:r>
              <a:rPr lang="en-US" sz="3000"/>
              <a:t>Some operators have come up with creative solutions – like bike programs, ride-sharing among residents, etc. but it remains a huge barrier</a:t>
            </a:r>
          </a:p>
        </p:txBody>
      </p:sp>
      <p:pic>
        <p:nvPicPr>
          <p:cNvPr id="10242" name="Picture 2" descr="three gray concrete highways">
            <a:extLst>
              <a:ext uri="{FF2B5EF4-FFF2-40B4-BE49-F238E27FC236}">
                <a16:creationId xmlns:a16="http://schemas.microsoft.com/office/drawing/2014/main" id="{A1D410EA-26C7-541C-9399-C2579DD059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458" r="-1" b="30847"/>
          <a:stretch/>
        </p:blipFill>
        <p:spPr bwMode="auto">
          <a:xfrm>
            <a:off x="9343823" y="15"/>
            <a:ext cx="8944178" cy="10286985"/>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067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2" descr="aerial photography houses">
            <a:extLst>
              <a:ext uri="{FF2B5EF4-FFF2-40B4-BE49-F238E27FC236}">
                <a16:creationId xmlns:a16="http://schemas.microsoft.com/office/drawing/2014/main" id="{089343ED-E426-07E4-AB92-6A88ADE8AB0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8508" b="17235"/>
          <a:stretch/>
        </p:blipFill>
        <p:spPr bwMode="auto">
          <a:xfrm>
            <a:off x="30" y="15"/>
            <a:ext cx="18287970" cy="10286985"/>
          </a:xfrm>
          <a:prstGeom prst="rect">
            <a:avLst/>
          </a:prstGeom>
          <a:noFill/>
          <a:extLst>
            <a:ext uri="{909E8E84-426E-40DD-AFC4-6F175D3DCCD1}">
              <a14:hiddenFill xmlns:a14="http://schemas.microsoft.com/office/drawing/2010/main">
                <a:solidFill>
                  <a:srgbClr val="FFFFFF"/>
                </a:solidFill>
              </a14:hiddenFill>
            </a:ext>
          </a:extLst>
        </p:spPr>
      </p:pic>
      <p:sp>
        <p:nvSpPr>
          <p:cNvPr id="11271" name="Rectangle 112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80214"/>
            <a:ext cx="18288000" cy="1104827"/>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2" name="Title 1">
            <a:extLst>
              <a:ext uri="{FF2B5EF4-FFF2-40B4-BE49-F238E27FC236}">
                <a16:creationId xmlns:a16="http://schemas.microsoft.com/office/drawing/2014/main" id="{890F24A2-FFD8-38DD-D3BC-7F4894F9048E}"/>
              </a:ext>
            </a:extLst>
          </p:cNvPr>
          <p:cNvSpPr>
            <a:spLocks noGrp="1"/>
          </p:cNvSpPr>
          <p:nvPr>
            <p:ph type="title"/>
          </p:nvPr>
        </p:nvSpPr>
        <p:spPr>
          <a:xfrm>
            <a:off x="785813" y="7975860"/>
            <a:ext cx="16816388" cy="1117254"/>
          </a:xfrm>
        </p:spPr>
        <p:txBody>
          <a:bodyPr vert="horz" lIns="137160" tIns="68580" rIns="137160" bIns="68580" rtlCol="0" anchor="ctr">
            <a:normAutofit/>
          </a:bodyPr>
          <a:lstStyle/>
          <a:p>
            <a:pPr algn="ctr"/>
            <a:r>
              <a:rPr lang="en-US" sz="5400">
                <a:solidFill>
                  <a:schemeClr val="tx1">
                    <a:lumMod val="85000"/>
                    <a:lumOff val="15000"/>
                  </a:schemeClr>
                </a:solidFill>
              </a:rPr>
              <a:t>Recovery Housing Capacity Needs</a:t>
            </a:r>
          </a:p>
        </p:txBody>
      </p:sp>
      <p:cxnSp>
        <p:nvCxnSpPr>
          <p:cNvPr id="11273" name="Straight Connector 112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7862975"/>
            <a:ext cx="18288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1275" name="Straight Connector 112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9202278"/>
            <a:ext cx="18288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3866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9279D27-8A2F-4D6B-AA9A-60FBA718AF7C}"/>
              </a:ext>
            </a:extLst>
          </p:cNvPr>
          <p:cNvSpPr txBox="1"/>
          <p:nvPr/>
        </p:nvSpPr>
        <p:spPr>
          <a:xfrm>
            <a:off x="685800" y="2628900"/>
            <a:ext cx="17068800" cy="6232475"/>
          </a:xfrm>
          <a:prstGeom prst="rect">
            <a:avLst/>
          </a:prstGeom>
          <a:noFill/>
        </p:spPr>
        <p:txBody>
          <a:bodyPr wrap="square" rtlCol="0">
            <a:spAutoFit/>
          </a:bodyPr>
          <a:lstStyle/>
          <a:p>
            <a:pPr marL="0" indent="0">
              <a:spcBef>
                <a:spcPts val="900"/>
              </a:spcBef>
              <a:buNone/>
            </a:pPr>
            <a:r>
              <a:rPr lang="en-US" sz="4800" b="0" i="0" dirty="0">
                <a:solidFill>
                  <a:schemeClr val="bg1"/>
                </a:solidFill>
                <a:effectLst/>
                <a:latin typeface="Roboto Medium" panose="02000000000000000000" pitchFamily="2" charset="0"/>
                <a:ea typeface="Roboto Medium" panose="02000000000000000000" pitchFamily="2" charset="0"/>
              </a:rPr>
              <a:t>The Ohio Mobility Management Program increases access to mobility for Ohioans by increasing understanding and awareness of community transportation needs, coordination of transportation options, and building sustainable and healthy communities by integrating transportation into planning and programs for many of the 88 counties of Ohio.   </a:t>
            </a:r>
          </a:p>
          <a:p>
            <a:pPr marL="0" indent="0" algn="just">
              <a:spcBef>
                <a:spcPts val="900"/>
              </a:spcBef>
              <a:buNone/>
            </a:pPr>
            <a:endParaRPr lang="en-US" sz="4800" dirty="0">
              <a:solidFill>
                <a:schemeClr val="bg1"/>
              </a:solidFill>
              <a:latin typeface="Roboto Medium" panose="02000000000000000000" pitchFamily="2" charset="0"/>
              <a:ea typeface="Roboto Medium" panose="02000000000000000000" pitchFamily="2" charset="0"/>
            </a:endParaRPr>
          </a:p>
          <a:p>
            <a:pPr marL="0" indent="0" algn="ctr">
              <a:spcBef>
                <a:spcPts val="900"/>
              </a:spcBef>
              <a:buNone/>
            </a:pPr>
            <a:r>
              <a:rPr lang="en-US" sz="4800" b="1" u="sng" dirty="0">
                <a:solidFill>
                  <a:schemeClr val="bg1"/>
                </a:solidFill>
                <a:latin typeface="Roboto Medium" panose="02000000000000000000" pitchFamily="2" charset="0"/>
                <a:ea typeface="Roboto Medium" panose="02000000000000000000" pitchFamily="2" charset="0"/>
              </a:rPr>
              <a:t>Mobility Management has existed in Ohio since 2008</a:t>
            </a:r>
          </a:p>
        </p:txBody>
      </p:sp>
      <p:sp>
        <p:nvSpPr>
          <p:cNvPr id="3" name="object 3">
            <a:extLst>
              <a:ext uri="{FF2B5EF4-FFF2-40B4-BE49-F238E27FC236}">
                <a16:creationId xmlns:a16="http://schemas.microsoft.com/office/drawing/2014/main" id="{065DF000-DD3D-4ADE-A753-355B184A0B1E}"/>
              </a:ext>
            </a:extLst>
          </p:cNvPr>
          <p:cNvSpPr/>
          <p:nvPr/>
        </p:nvSpPr>
        <p:spPr>
          <a:xfrm>
            <a:off x="1" y="815799"/>
            <a:ext cx="15011399" cy="1068705"/>
          </a:xfrm>
          <a:custGeom>
            <a:avLst/>
            <a:gdLst/>
            <a:ahLst/>
            <a:cxnLst/>
            <a:rect l="l" t="t" r="r" b="b"/>
            <a:pathLst>
              <a:path w="8601075" h="1068705">
                <a:moveTo>
                  <a:pt x="0" y="1068602"/>
                </a:moveTo>
                <a:lnTo>
                  <a:pt x="0" y="0"/>
                </a:lnTo>
                <a:lnTo>
                  <a:pt x="8600680" y="0"/>
                </a:lnTo>
                <a:lnTo>
                  <a:pt x="8600680" y="1068602"/>
                </a:lnTo>
                <a:lnTo>
                  <a:pt x="0" y="1068602"/>
                </a:lnTo>
                <a:close/>
              </a:path>
            </a:pathLst>
          </a:custGeom>
          <a:solidFill>
            <a:srgbClr val="AF1E23"/>
          </a:solidFill>
        </p:spPr>
        <p:txBody>
          <a:bodyPr wrap="none" lIns="0" tIns="0" rIns="274320" bIns="0" rtlCol="0" anchor="t" anchorCtr="0">
            <a:normAutofit/>
          </a:bodyPr>
          <a:lstStyle/>
          <a:p>
            <a:pPr algn="r"/>
            <a:r>
              <a:rPr lang="en-US" sz="6600" b="1" dirty="0">
                <a:solidFill>
                  <a:schemeClr val="bg1"/>
                </a:solidFill>
                <a:latin typeface="Roboto" panose="02000000000000000000" pitchFamily="2" charset="0"/>
                <a:ea typeface="Roboto" panose="02000000000000000000" pitchFamily="2" charset="0"/>
              </a:rPr>
              <a:t>WHAT IS MOBILITY MANAGEMENT?</a:t>
            </a:r>
            <a:endParaRPr lang="en-US" sz="1600" dirty="0">
              <a:highlight>
                <a:srgbClr val="AF1E23"/>
              </a:highlight>
            </a:endParaRPr>
          </a:p>
        </p:txBody>
      </p:sp>
    </p:spTree>
    <p:extLst>
      <p:ext uri="{BB962C8B-B14F-4D97-AF65-F5344CB8AC3E}">
        <p14:creationId xmlns:p14="http://schemas.microsoft.com/office/powerpoint/2010/main" val="2287519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24" name="Rectangle 2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518" y="720090"/>
            <a:ext cx="16856964" cy="88468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pic>
        <p:nvPicPr>
          <p:cNvPr id="17" name="Picture 16">
            <a:extLst>
              <a:ext uri="{FF2B5EF4-FFF2-40B4-BE49-F238E27FC236}">
                <a16:creationId xmlns:a16="http://schemas.microsoft.com/office/drawing/2014/main" id="{431275B1-5F00-9884-9F28-1130BC818559}"/>
              </a:ext>
            </a:extLst>
          </p:cNvPr>
          <p:cNvPicPr>
            <a:picLocks noChangeAspect="1"/>
          </p:cNvPicPr>
          <p:nvPr/>
        </p:nvPicPr>
        <p:blipFill>
          <a:blip r:embed="rId3"/>
          <a:stretch>
            <a:fillRect/>
          </a:stretch>
        </p:blipFill>
        <p:spPr>
          <a:xfrm>
            <a:off x="965201" y="1238124"/>
            <a:ext cx="16357599" cy="7810752"/>
          </a:xfrm>
          <a:prstGeom prst="rect">
            <a:avLst/>
          </a:prstGeom>
        </p:spPr>
      </p:pic>
    </p:spTree>
    <p:extLst>
      <p:ext uri="{BB962C8B-B14F-4D97-AF65-F5344CB8AC3E}">
        <p14:creationId xmlns:p14="http://schemas.microsoft.com/office/powerpoint/2010/main" val="639344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51ABB-036D-15F4-847B-21094766C994}"/>
              </a:ext>
            </a:extLst>
          </p:cNvPr>
          <p:cNvSpPr>
            <a:spLocks noGrp="1"/>
          </p:cNvSpPr>
          <p:nvPr>
            <p:ph type="title"/>
          </p:nvPr>
        </p:nvSpPr>
        <p:spPr/>
        <p:txBody>
          <a:bodyPr/>
          <a:lstStyle/>
          <a:p>
            <a:endParaRPr lang="en-US" dirty="0"/>
          </a:p>
        </p:txBody>
      </p:sp>
      <p:pic>
        <p:nvPicPr>
          <p:cNvPr id="5" name="Picture 4">
            <a:extLst>
              <a:ext uri="{FF2B5EF4-FFF2-40B4-BE49-F238E27FC236}">
                <a16:creationId xmlns:a16="http://schemas.microsoft.com/office/drawing/2014/main" id="{D2404B8F-0562-68CB-C673-12D323190B55}"/>
              </a:ext>
            </a:extLst>
          </p:cNvPr>
          <p:cNvPicPr>
            <a:picLocks noChangeAspect="1"/>
          </p:cNvPicPr>
          <p:nvPr/>
        </p:nvPicPr>
        <p:blipFill>
          <a:blip r:embed="rId3"/>
          <a:stretch>
            <a:fillRect/>
          </a:stretch>
        </p:blipFill>
        <p:spPr>
          <a:xfrm>
            <a:off x="4556921" y="0"/>
            <a:ext cx="9174159" cy="10287000"/>
          </a:xfrm>
          <a:prstGeom prst="rect">
            <a:avLst/>
          </a:prstGeom>
        </p:spPr>
      </p:pic>
    </p:spTree>
    <p:extLst>
      <p:ext uri="{BB962C8B-B14F-4D97-AF65-F5344CB8AC3E}">
        <p14:creationId xmlns:p14="http://schemas.microsoft.com/office/powerpoint/2010/main" val="3783886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4"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pic>
        <p:nvPicPr>
          <p:cNvPr id="12290" name="Picture 2" descr="pink pig figurine on white surface">
            <a:extLst>
              <a:ext uri="{FF2B5EF4-FFF2-40B4-BE49-F238E27FC236}">
                <a16:creationId xmlns:a16="http://schemas.microsoft.com/office/drawing/2014/main" id="{2A84547C-AD0A-0DDE-EBF1-B8C8928B47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84" r="-1" b="-1"/>
          <a:stretch/>
        </p:blipFill>
        <p:spPr bwMode="auto">
          <a:xfrm>
            <a:off x="3783534" y="15"/>
            <a:ext cx="14504463" cy="10286985"/>
          </a:xfrm>
          <a:prstGeom prst="rect">
            <a:avLst/>
          </a:prstGeom>
          <a:noFill/>
          <a:extLst>
            <a:ext uri="{909E8E84-426E-40DD-AFC4-6F175D3DCCD1}">
              <a14:hiddenFill xmlns:a14="http://schemas.microsoft.com/office/drawing/2010/main">
                <a:solidFill>
                  <a:srgbClr val="FFFFFF"/>
                </a:solidFill>
              </a14:hiddenFill>
            </a:ext>
          </a:extLst>
        </p:spPr>
      </p:pic>
      <p:sp>
        <p:nvSpPr>
          <p:cNvPr id="12297" name="Rectangle 1229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085395" cy="10287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dirty="0">
              <a:solidFill>
                <a:prstClr val="white"/>
              </a:solidFill>
              <a:latin typeface="Calibri" panose="020F0502020204030204"/>
            </a:endParaRPr>
          </a:p>
        </p:txBody>
      </p:sp>
      <p:sp>
        <p:nvSpPr>
          <p:cNvPr id="2" name="Title 1">
            <a:extLst>
              <a:ext uri="{FF2B5EF4-FFF2-40B4-BE49-F238E27FC236}">
                <a16:creationId xmlns:a16="http://schemas.microsoft.com/office/drawing/2014/main" id="{352AA6BC-6A8B-B1BD-2C1F-B3A736F7BF4A}"/>
              </a:ext>
            </a:extLst>
          </p:cNvPr>
          <p:cNvSpPr>
            <a:spLocks noGrp="1"/>
          </p:cNvSpPr>
          <p:nvPr>
            <p:ph type="title"/>
          </p:nvPr>
        </p:nvSpPr>
        <p:spPr>
          <a:xfrm>
            <a:off x="1257301" y="547688"/>
            <a:ext cx="5733284" cy="2849868"/>
          </a:xfrm>
        </p:spPr>
        <p:txBody>
          <a:bodyPr>
            <a:normAutofit/>
          </a:bodyPr>
          <a:lstStyle/>
          <a:p>
            <a:r>
              <a:rPr lang="en-US" sz="5550"/>
              <a:t>Lack of adequate Recovery housing costs state money</a:t>
            </a:r>
          </a:p>
        </p:txBody>
      </p:sp>
      <p:sp>
        <p:nvSpPr>
          <p:cNvPr id="3" name="Content Placeholder 2">
            <a:extLst>
              <a:ext uri="{FF2B5EF4-FFF2-40B4-BE49-F238E27FC236}">
                <a16:creationId xmlns:a16="http://schemas.microsoft.com/office/drawing/2014/main" id="{B7FD3DEE-3D6E-4345-F562-74D4ED2B99C3}"/>
              </a:ext>
            </a:extLst>
          </p:cNvPr>
          <p:cNvSpPr>
            <a:spLocks noGrp="1"/>
          </p:cNvSpPr>
          <p:nvPr>
            <p:ph idx="1"/>
          </p:nvPr>
        </p:nvSpPr>
        <p:spPr>
          <a:xfrm>
            <a:off x="1257301" y="3651302"/>
            <a:ext cx="5733284" cy="5614143"/>
          </a:xfrm>
        </p:spPr>
        <p:txBody>
          <a:bodyPr>
            <a:normAutofit/>
          </a:bodyPr>
          <a:lstStyle/>
          <a:p>
            <a:r>
              <a:rPr lang="en-US" sz="3000"/>
              <a:t>If Ohio could increase enrollment by 25% we would see nearly $21.5 million in cost savings</a:t>
            </a:r>
          </a:p>
          <a:p>
            <a:r>
              <a:rPr lang="en-US" sz="3000"/>
              <a:t>We would also see an additional $8.7 million in cost benefits – mostly due to higher employment rates </a:t>
            </a:r>
          </a:p>
        </p:txBody>
      </p:sp>
    </p:spTree>
    <p:extLst>
      <p:ext uri="{BB962C8B-B14F-4D97-AF65-F5344CB8AC3E}">
        <p14:creationId xmlns:p14="http://schemas.microsoft.com/office/powerpoint/2010/main" val="3970852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33" name="Rectangle 1333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2" name="Title 1">
            <a:extLst>
              <a:ext uri="{FF2B5EF4-FFF2-40B4-BE49-F238E27FC236}">
                <a16:creationId xmlns:a16="http://schemas.microsoft.com/office/drawing/2014/main" id="{D6B285AE-6E41-6BBE-0BC2-DEDBB3DE28C7}"/>
              </a:ext>
            </a:extLst>
          </p:cNvPr>
          <p:cNvSpPr>
            <a:spLocks noGrp="1"/>
          </p:cNvSpPr>
          <p:nvPr>
            <p:ph type="title"/>
          </p:nvPr>
        </p:nvSpPr>
        <p:spPr>
          <a:xfrm>
            <a:off x="9770682" y="547688"/>
            <a:ext cx="7260015" cy="2710958"/>
          </a:xfrm>
        </p:spPr>
        <p:txBody>
          <a:bodyPr>
            <a:normAutofit/>
          </a:bodyPr>
          <a:lstStyle/>
          <a:p>
            <a:r>
              <a:rPr lang="en-US"/>
              <a:t>Questions?</a:t>
            </a:r>
          </a:p>
        </p:txBody>
      </p:sp>
      <p:pic>
        <p:nvPicPr>
          <p:cNvPr id="13314" name="Picture 2" descr="a blue background with question marks on it">
            <a:extLst>
              <a:ext uri="{FF2B5EF4-FFF2-40B4-BE49-F238E27FC236}">
                <a16:creationId xmlns:a16="http://schemas.microsoft.com/office/drawing/2014/main" id="{F472E561-1CD7-83AC-3FA1-74999CA77F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124" r="24281"/>
          <a:stretch/>
        </p:blipFill>
        <p:spPr bwMode="auto">
          <a:xfrm>
            <a:off x="31" y="15"/>
            <a:ext cx="9174824" cy="10286985"/>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01C2AFD-902A-8DB9-2F37-279A808232BE}"/>
              </a:ext>
            </a:extLst>
          </p:cNvPr>
          <p:cNvSpPr>
            <a:spLocks noGrp="1"/>
          </p:cNvSpPr>
          <p:nvPr>
            <p:ph idx="1"/>
          </p:nvPr>
        </p:nvSpPr>
        <p:spPr>
          <a:xfrm>
            <a:off x="9144000" y="3499946"/>
            <a:ext cx="8853054" cy="5765499"/>
          </a:xfrm>
        </p:spPr>
        <p:txBody>
          <a:bodyPr>
            <a:normAutofit/>
          </a:bodyPr>
          <a:lstStyle/>
          <a:p>
            <a:pPr marL="0" indent="0">
              <a:buNone/>
            </a:pPr>
            <a:r>
              <a:rPr lang="en-US" dirty="0"/>
              <a:t>Danielle Gray</a:t>
            </a:r>
          </a:p>
          <a:p>
            <a:pPr marL="0" indent="0">
              <a:buNone/>
            </a:pPr>
            <a:r>
              <a:rPr lang="en-US" dirty="0">
                <a:hlinkClick r:id="rId3"/>
              </a:rPr>
              <a:t>Danielle@ohiorecoveryhousing.org</a:t>
            </a:r>
            <a:endParaRPr lang="en-US" dirty="0"/>
          </a:p>
          <a:p>
            <a:pPr marL="0" indent="0">
              <a:buNone/>
            </a:pPr>
            <a:r>
              <a:rPr lang="en-US" dirty="0"/>
              <a:t>614-453-5133</a:t>
            </a:r>
          </a:p>
        </p:txBody>
      </p:sp>
    </p:spTree>
    <p:extLst>
      <p:ext uri="{BB962C8B-B14F-4D97-AF65-F5344CB8AC3E}">
        <p14:creationId xmlns:p14="http://schemas.microsoft.com/office/powerpoint/2010/main" val="4242950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539AE8-7B39-40F9-A2CD-39BA6121281B}"/>
              </a:ext>
            </a:extLst>
          </p:cNvPr>
          <p:cNvSpPr>
            <a:spLocks noGrp="1"/>
          </p:cNvSpPr>
          <p:nvPr>
            <p:ph type="subTitle" idx="4"/>
          </p:nvPr>
        </p:nvSpPr>
        <p:spPr>
          <a:xfrm>
            <a:off x="2743200" y="2310764"/>
            <a:ext cx="12801600" cy="7840608"/>
          </a:xfrm>
        </p:spPr>
        <p:txBody>
          <a:bodyPr/>
          <a:lstStyle/>
          <a:p>
            <a:pPr marL="1028700" lvl="1" indent="-571500">
              <a:buFont typeface="Wingdings" panose="05000000000000000000" pitchFamily="2" charset="2"/>
              <a:buChar char="§"/>
            </a:pPr>
            <a:r>
              <a:rPr lang="en-US" sz="3600" b="0" i="0" dirty="0">
                <a:solidFill>
                  <a:schemeClr val="bg1"/>
                </a:solidFill>
                <a:effectLst/>
                <a:latin typeface="Roboto Medium" panose="02000000000000000000" pitchFamily="2" charset="0"/>
                <a:ea typeface="Roboto Medium" panose="02000000000000000000" pitchFamily="2" charset="0"/>
              </a:rPr>
              <a:t>Increase understanding and awareness of community transportation needs</a:t>
            </a:r>
          </a:p>
          <a:p>
            <a:pPr marL="1028700" lvl="1" indent="-571500">
              <a:buFont typeface="Wingdings" panose="05000000000000000000" pitchFamily="2" charset="2"/>
              <a:buChar char="§"/>
            </a:pPr>
            <a:endParaRPr lang="en-US" sz="3600" b="0" i="0" dirty="0">
              <a:solidFill>
                <a:schemeClr val="bg1"/>
              </a:solidFill>
              <a:effectLst/>
              <a:latin typeface="Roboto Medium" panose="02000000000000000000" pitchFamily="2" charset="0"/>
              <a:ea typeface="Roboto Medium" panose="02000000000000000000" pitchFamily="2" charset="0"/>
            </a:endParaRPr>
          </a:p>
          <a:p>
            <a:pPr marL="1028700" lvl="1" indent="-571500">
              <a:buFont typeface="Wingdings" panose="05000000000000000000" pitchFamily="2" charset="2"/>
              <a:buChar char="§"/>
            </a:pPr>
            <a:r>
              <a:rPr lang="en-US" sz="3600" b="0" i="0" dirty="0">
                <a:solidFill>
                  <a:schemeClr val="bg1"/>
                </a:solidFill>
                <a:effectLst/>
                <a:latin typeface="Roboto Medium" panose="02000000000000000000" pitchFamily="2" charset="0"/>
                <a:ea typeface="Roboto Medium" panose="02000000000000000000" pitchFamily="2" charset="0"/>
              </a:rPr>
              <a:t>Increase awareness of current community transportation options and programs</a:t>
            </a:r>
          </a:p>
          <a:p>
            <a:pPr marL="1028700" lvl="1" indent="-571500">
              <a:buFont typeface="Wingdings" panose="05000000000000000000" pitchFamily="2" charset="2"/>
              <a:buChar char="§"/>
            </a:pPr>
            <a:endParaRPr lang="en-US" sz="3600" b="0" i="0" dirty="0">
              <a:solidFill>
                <a:schemeClr val="bg1"/>
              </a:solidFill>
              <a:effectLst/>
              <a:latin typeface="Roboto Medium" panose="02000000000000000000" pitchFamily="2" charset="0"/>
              <a:ea typeface="Roboto Medium" panose="02000000000000000000" pitchFamily="2" charset="0"/>
            </a:endParaRPr>
          </a:p>
          <a:p>
            <a:pPr marL="1028700" lvl="1" indent="-571500">
              <a:buFont typeface="Wingdings" panose="05000000000000000000" pitchFamily="2" charset="2"/>
              <a:buChar char="§"/>
            </a:pPr>
            <a:r>
              <a:rPr lang="en-US" sz="3600" b="0" i="0" dirty="0">
                <a:solidFill>
                  <a:schemeClr val="bg1"/>
                </a:solidFill>
                <a:effectLst/>
                <a:latin typeface="Roboto Medium" panose="02000000000000000000" pitchFamily="2" charset="0"/>
                <a:ea typeface="Roboto Medium" panose="02000000000000000000" pitchFamily="2" charset="0"/>
              </a:rPr>
              <a:t>Ensure that transportation considerations are included in local and regional planning activities</a:t>
            </a:r>
          </a:p>
          <a:p>
            <a:pPr marL="1028700" lvl="1" indent="-571500">
              <a:buFont typeface="Wingdings" panose="05000000000000000000" pitchFamily="2" charset="2"/>
              <a:buChar char="§"/>
            </a:pPr>
            <a:endParaRPr lang="en-US" sz="3600" b="0" i="0" dirty="0">
              <a:solidFill>
                <a:schemeClr val="bg1"/>
              </a:solidFill>
              <a:effectLst/>
              <a:latin typeface="Roboto Medium" panose="02000000000000000000" pitchFamily="2" charset="0"/>
              <a:ea typeface="Roboto Medium" panose="02000000000000000000" pitchFamily="2" charset="0"/>
            </a:endParaRPr>
          </a:p>
          <a:p>
            <a:pPr marL="1028700" lvl="1" indent="-571500">
              <a:buFont typeface="Wingdings" panose="05000000000000000000" pitchFamily="2" charset="2"/>
              <a:buChar char="§"/>
            </a:pPr>
            <a:r>
              <a:rPr lang="en-US" sz="3600" b="0" i="0" dirty="0">
                <a:solidFill>
                  <a:schemeClr val="bg1"/>
                </a:solidFill>
                <a:effectLst/>
                <a:latin typeface="Roboto Medium" panose="02000000000000000000" pitchFamily="2" charset="0"/>
                <a:ea typeface="Roboto Medium" panose="02000000000000000000" pitchFamily="2" charset="0"/>
              </a:rPr>
              <a:t>Increase local capacity for transportation services</a:t>
            </a:r>
          </a:p>
          <a:p>
            <a:pPr marL="1028700" lvl="1" indent="-571500">
              <a:buFont typeface="Wingdings" panose="05000000000000000000" pitchFamily="2" charset="2"/>
              <a:buChar char="§"/>
            </a:pPr>
            <a:endParaRPr lang="en-US" sz="3600" b="0" i="0" dirty="0">
              <a:solidFill>
                <a:schemeClr val="bg1"/>
              </a:solidFill>
              <a:effectLst/>
              <a:latin typeface="Roboto Medium" panose="02000000000000000000" pitchFamily="2" charset="0"/>
              <a:ea typeface="Roboto Medium" panose="02000000000000000000" pitchFamily="2" charset="0"/>
            </a:endParaRPr>
          </a:p>
          <a:p>
            <a:pPr marL="1028700" lvl="1" indent="-571500">
              <a:buFont typeface="Wingdings" panose="05000000000000000000" pitchFamily="2" charset="2"/>
              <a:buChar char="§"/>
            </a:pPr>
            <a:r>
              <a:rPr lang="en-US" sz="3600" b="0" i="0" dirty="0">
                <a:solidFill>
                  <a:schemeClr val="bg1"/>
                </a:solidFill>
                <a:effectLst/>
                <a:latin typeface="Roboto Medium" panose="02000000000000000000" pitchFamily="2" charset="0"/>
                <a:ea typeface="Roboto Medium" panose="02000000000000000000" pitchFamily="2" charset="0"/>
              </a:rPr>
              <a:t>Assist individuals with accessing all community transportation options</a:t>
            </a:r>
          </a:p>
          <a:p>
            <a:pPr marL="457200" indent="-457200">
              <a:buFont typeface="Wingdings" panose="05000000000000000000" pitchFamily="2" charset="2"/>
              <a:buChar char="§"/>
            </a:pPr>
            <a:endParaRPr lang="en-US" sz="3600" dirty="0">
              <a:latin typeface="Roboto Medium" panose="02000000000000000000" pitchFamily="2" charset="0"/>
              <a:ea typeface="Roboto Medium" panose="02000000000000000000" pitchFamily="2" charset="0"/>
            </a:endParaRPr>
          </a:p>
        </p:txBody>
      </p:sp>
      <p:sp>
        <p:nvSpPr>
          <p:cNvPr id="4" name="object 3">
            <a:extLst>
              <a:ext uri="{FF2B5EF4-FFF2-40B4-BE49-F238E27FC236}">
                <a16:creationId xmlns:a16="http://schemas.microsoft.com/office/drawing/2014/main" id="{8D277AF1-40E7-4AE8-BCD5-3784D1581C1B}"/>
              </a:ext>
            </a:extLst>
          </p:cNvPr>
          <p:cNvSpPr/>
          <p:nvPr/>
        </p:nvSpPr>
        <p:spPr>
          <a:xfrm>
            <a:off x="1" y="815799"/>
            <a:ext cx="10515599" cy="1068705"/>
          </a:xfrm>
          <a:custGeom>
            <a:avLst/>
            <a:gdLst/>
            <a:ahLst/>
            <a:cxnLst/>
            <a:rect l="l" t="t" r="r" b="b"/>
            <a:pathLst>
              <a:path w="8601075" h="1068705">
                <a:moveTo>
                  <a:pt x="0" y="1068602"/>
                </a:moveTo>
                <a:lnTo>
                  <a:pt x="0" y="0"/>
                </a:lnTo>
                <a:lnTo>
                  <a:pt x="8600680" y="0"/>
                </a:lnTo>
                <a:lnTo>
                  <a:pt x="8600680" y="1068602"/>
                </a:lnTo>
                <a:lnTo>
                  <a:pt x="0" y="1068602"/>
                </a:lnTo>
                <a:close/>
              </a:path>
            </a:pathLst>
          </a:custGeom>
          <a:solidFill>
            <a:srgbClr val="AF1E23"/>
          </a:solidFill>
        </p:spPr>
        <p:txBody>
          <a:bodyPr wrap="none" lIns="0" tIns="0" rIns="274320" bIns="0" rtlCol="0" anchor="t" anchorCtr="0">
            <a:normAutofit/>
          </a:bodyPr>
          <a:lstStyle/>
          <a:p>
            <a:pPr algn="r"/>
            <a:r>
              <a:rPr lang="en-US" sz="6600" b="1" dirty="0">
                <a:solidFill>
                  <a:schemeClr val="bg1"/>
                </a:solidFill>
                <a:latin typeface="Roboto" panose="02000000000000000000" pitchFamily="2" charset="0"/>
                <a:ea typeface="Roboto" panose="02000000000000000000" pitchFamily="2" charset="0"/>
              </a:rPr>
              <a:t>ODOT PROGRAM GOALS</a:t>
            </a:r>
            <a:endParaRPr lang="en-US" sz="1600" dirty="0">
              <a:highlight>
                <a:srgbClr val="AF1E23"/>
              </a:highlight>
            </a:endParaRPr>
          </a:p>
        </p:txBody>
      </p:sp>
    </p:spTree>
    <p:extLst>
      <p:ext uri="{BB962C8B-B14F-4D97-AF65-F5344CB8AC3E}">
        <p14:creationId xmlns:p14="http://schemas.microsoft.com/office/powerpoint/2010/main" val="3963232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0F6092-9092-44BC-940C-8F0EA6B6604D}"/>
              </a:ext>
            </a:extLst>
          </p:cNvPr>
          <p:cNvSpPr txBox="1"/>
          <p:nvPr/>
        </p:nvSpPr>
        <p:spPr>
          <a:xfrm>
            <a:off x="21771" y="1104900"/>
            <a:ext cx="12573000" cy="1107996"/>
          </a:xfrm>
          <a:prstGeom prst="rect">
            <a:avLst/>
          </a:prstGeom>
          <a:solidFill>
            <a:schemeClr val="tx2">
              <a:lumMod val="75000"/>
            </a:schemeClr>
          </a:solidFill>
        </p:spPr>
        <p:txBody>
          <a:bodyPr wrap="square" rtlCol="0">
            <a:spAutoFit/>
          </a:bodyPr>
          <a:lstStyle/>
          <a:p>
            <a:pPr algn="ctr"/>
            <a:r>
              <a:rPr lang="en-US" sz="6600" dirty="0">
                <a:solidFill>
                  <a:schemeClr val="bg1"/>
                </a:solidFill>
                <a:latin typeface="Roboto" panose="02000000000000000000" pitchFamily="2" charset="0"/>
                <a:ea typeface="Roboto" panose="02000000000000000000" pitchFamily="2" charset="0"/>
              </a:rPr>
              <a:t>WORKFORCE DEVELOPMENT</a:t>
            </a:r>
          </a:p>
        </p:txBody>
      </p:sp>
      <p:sp>
        <p:nvSpPr>
          <p:cNvPr id="5" name="TextBox 4">
            <a:extLst>
              <a:ext uri="{FF2B5EF4-FFF2-40B4-BE49-F238E27FC236}">
                <a16:creationId xmlns:a16="http://schemas.microsoft.com/office/drawing/2014/main" id="{18098B92-2B9C-4DD1-A6F3-056DD4FF4BED}"/>
              </a:ext>
            </a:extLst>
          </p:cNvPr>
          <p:cNvSpPr txBox="1"/>
          <p:nvPr/>
        </p:nvSpPr>
        <p:spPr>
          <a:xfrm>
            <a:off x="1295400" y="3162300"/>
            <a:ext cx="14096999" cy="5016758"/>
          </a:xfrm>
          <a:prstGeom prst="rect">
            <a:avLst/>
          </a:prstGeom>
          <a:noFill/>
        </p:spPr>
        <p:txBody>
          <a:bodyPr wrap="square">
            <a:spAutoFit/>
          </a:bodyPr>
          <a:lstStyle/>
          <a:p>
            <a:pPr algn="l"/>
            <a:endParaRPr lang="en-US" sz="3200" b="0" i="0" u="none" strike="noStrike" baseline="0" dirty="0">
              <a:solidFill>
                <a:schemeClr val="bg1"/>
              </a:solidFill>
              <a:latin typeface="Roboto Medium" panose="02000000000000000000" pitchFamily="2" charset="0"/>
              <a:ea typeface="Roboto Medium" panose="02000000000000000000" pitchFamily="2" charset="0"/>
            </a:endParaRPr>
          </a:p>
          <a:p>
            <a:pPr marL="457200" indent="-457200">
              <a:buFont typeface="Arial" panose="020B0604020202020204" pitchFamily="34" charset="0"/>
              <a:buChar char="•"/>
            </a:pPr>
            <a:r>
              <a:rPr lang="en-US" sz="3200" b="0" i="0" u="none" strike="noStrike" baseline="0" dirty="0">
                <a:solidFill>
                  <a:schemeClr val="bg1"/>
                </a:solidFill>
                <a:latin typeface="Roboto Medium" panose="02000000000000000000" pitchFamily="2" charset="0"/>
                <a:ea typeface="Roboto Medium" panose="02000000000000000000" pitchFamily="2" charset="0"/>
              </a:rPr>
              <a:t> New Focus for Mobility Managers</a:t>
            </a:r>
          </a:p>
          <a:p>
            <a:endParaRPr lang="en-US" sz="3200" b="0" i="0" u="none" strike="noStrike" baseline="0" dirty="0">
              <a:solidFill>
                <a:schemeClr val="bg1"/>
              </a:solidFill>
              <a:latin typeface="Roboto Medium" panose="02000000000000000000" pitchFamily="2" charset="0"/>
              <a:ea typeface="Roboto Medium" panose="02000000000000000000" pitchFamily="2" charset="0"/>
            </a:endParaRPr>
          </a:p>
          <a:p>
            <a:pPr marL="457200" indent="-457200">
              <a:buFont typeface="Arial" panose="020B0604020202020204" pitchFamily="34" charset="0"/>
              <a:buChar char="•"/>
            </a:pPr>
            <a:r>
              <a:rPr lang="en-US" sz="3200" b="0" i="0" u="none" strike="noStrike" baseline="0" dirty="0">
                <a:solidFill>
                  <a:schemeClr val="bg1"/>
                </a:solidFill>
                <a:latin typeface="Roboto Medium" panose="02000000000000000000" pitchFamily="2" charset="0"/>
                <a:ea typeface="Roboto Medium" panose="02000000000000000000" pitchFamily="2" charset="0"/>
              </a:rPr>
              <a:t>The Workforce Mobility Partnership Program was first established in Section 755.20 of House Bill 23. </a:t>
            </a:r>
          </a:p>
          <a:p>
            <a:endParaRPr lang="en-US" sz="3200" b="0" i="0" u="none" strike="noStrike" baseline="0" dirty="0">
              <a:solidFill>
                <a:schemeClr val="bg1"/>
              </a:solidFill>
              <a:latin typeface="Roboto Medium" panose="02000000000000000000" pitchFamily="2" charset="0"/>
              <a:ea typeface="Roboto Medium" panose="02000000000000000000" pitchFamily="2" charset="0"/>
            </a:endParaRPr>
          </a:p>
          <a:p>
            <a:pPr marL="457200" indent="-457200">
              <a:buFont typeface="Arial" panose="020B0604020202020204" pitchFamily="34" charset="0"/>
              <a:buChar char="•"/>
            </a:pPr>
            <a:r>
              <a:rPr lang="en-US" sz="3200" b="0" i="0" u="none" strike="noStrike" baseline="0" dirty="0">
                <a:solidFill>
                  <a:schemeClr val="bg1"/>
                </a:solidFill>
                <a:latin typeface="Roboto Medium" panose="02000000000000000000" pitchFamily="2" charset="0"/>
                <a:ea typeface="Roboto Medium" panose="02000000000000000000" pitchFamily="2" charset="0"/>
              </a:rPr>
              <a:t>Goal to support projects in the rural and urban areas of Ohio that easily and efficiently transport resident workforce members to economically significant employment centers or to places of employment outside of their resident community. </a:t>
            </a:r>
            <a:endParaRPr lang="en-US" sz="3200" dirty="0">
              <a:solidFill>
                <a:schemeClr val="bg1"/>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1856588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7F559-D8E4-4E94-998E-037689CC936C}"/>
              </a:ext>
            </a:extLst>
          </p:cNvPr>
          <p:cNvSpPr>
            <a:spLocks noGrp="1"/>
          </p:cNvSpPr>
          <p:nvPr>
            <p:ph type="ctrTitle"/>
          </p:nvPr>
        </p:nvSpPr>
        <p:spPr>
          <a:xfrm>
            <a:off x="304800" y="594007"/>
            <a:ext cx="15240000" cy="2708434"/>
          </a:xfrm>
          <a:solidFill>
            <a:srgbClr val="AF1E23"/>
          </a:solidFill>
        </p:spPr>
        <p:txBody>
          <a:bodyPr/>
          <a:lstStyle/>
          <a:p>
            <a:pPr algn="ctr"/>
            <a:r>
              <a:rPr lang="en-US" sz="8800" dirty="0"/>
              <a:t>Importance of Transportation in Recovery</a:t>
            </a:r>
          </a:p>
        </p:txBody>
      </p:sp>
      <p:sp>
        <p:nvSpPr>
          <p:cNvPr id="4" name="Subtitle 2">
            <a:extLst>
              <a:ext uri="{FF2B5EF4-FFF2-40B4-BE49-F238E27FC236}">
                <a16:creationId xmlns:a16="http://schemas.microsoft.com/office/drawing/2014/main" id="{06BC526F-DFB3-4768-AEEF-1F9809E48F9C}"/>
              </a:ext>
            </a:extLst>
          </p:cNvPr>
          <p:cNvSpPr txBox="1">
            <a:spLocks/>
          </p:cNvSpPr>
          <p:nvPr/>
        </p:nvSpPr>
        <p:spPr>
          <a:xfrm>
            <a:off x="1524000" y="5067300"/>
            <a:ext cx="6705600" cy="3693319"/>
          </a:xfrm>
          <a:prstGeom prst="rect">
            <a:avLst/>
          </a:prstGeom>
        </p:spPr>
        <p:txBody>
          <a:bodyPr wrap="square" lIns="0" tIns="0" rIns="0" bIns="0">
            <a:spAutoFit/>
          </a:bodyPr>
          <a:lstStyle>
            <a:lvl1pPr marL="0">
              <a:defRPr sz="3350" b="0" i="0">
                <a:solidFill>
                  <a:schemeClr val="bg1"/>
                </a:solidFill>
                <a:latin typeface="Arial Narrow"/>
                <a:ea typeface="+mn-ea"/>
                <a:cs typeface="Arial Narrow"/>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85800" indent="-685800">
              <a:buFont typeface="Arial" panose="020B0604020202020204" pitchFamily="34" charset="0"/>
              <a:buChar char="•"/>
            </a:pPr>
            <a:r>
              <a:rPr lang="en-US" sz="4800" kern="0" dirty="0"/>
              <a:t>Improving Finances				</a:t>
            </a:r>
          </a:p>
          <a:p>
            <a:pPr marL="457200" indent="-457200">
              <a:buFont typeface="Arial" panose="020B0604020202020204" pitchFamily="34" charset="0"/>
              <a:buChar char="•"/>
            </a:pPr>
            <a:r>
              <a:rPr lang="en-US" sz="4800" kern="0" dirty="0"/>
              <a:t>Stability</a:t>
            </a:r>
          </a:p>
          <a:p>
            <a:endParaRPr lang="en-US" sz="4800" kern="0" dirty="0"/>
          </a:p>
          <a:p>
            <a:pPr marL="457200" indent="-457200">
              <a:buFont typeface="Arial" panose="020B0604020202020204" pitchFamily="34" charset="0"/>
              <a:buChar char="•"/>
            </a:pPr>
            <a:r>
              <a:rPr lang="en-US" sz="4800" kern="0" dirty="0"/>
              <a:t>Quality of Life</a:t>
            </a:r>
          </a:p>
        </p:txBody>
      </p:sp>
    </p:spTree>
    <p:extLst>
      <p:ext uri="{BB962C8B-B14F-4D97-AF65-F5344CB8AC3E}">
        <p14:creationId xmlns:p14="http://schemas.microsoft.com/office/powerpoint/2010/main" val="27352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A528A393-B5D7-4C96-AC65-36975C7B9C67}"/>
              </a:ext>
            </a:extLst>
          </p:cNvPr>
          <p:cNvSpPr/>
          <p:nvPr/>
        </p:nvSpPr>
        <p:spPr>
          <a:xfrm>
            <a:off x="1" y="815799"/>
            <a:ext cx="16840199" cy="1068705"/>
          </a:xfrm>
          <a:custGeom>
            <a:avLst/>
            <a:gdLst/>
            <a:ahLst/>
            <a:cxnLst/>
            <a:rect l="l" t="t" r="r" b="b"/>
            <a:pathLst>
              <a:path w="8601075" h="1068705">
                <a:moveTo>
                  <a:pt x="0" y="1068602"/>
                </a:moveTo>
                <a:lnTo>
                  <a:pt x="0" y="0"/>
                </a:lnTo>
                <a:lnTo>
                  <a:pt x="8600680" y="0"/>
                </a:lnTo>
                <a:lnTo>
                  <a:pt x="8600680" y="1068602"/>
                </a:lnTo>
                <a:lnTo>
                  <a:pt x="0" y="1068602"/>
                </a:lnTo>
                <a:close/>
              </a:path>
            </a:pathLst>
          </a:custGeom>
          <a:solidFill>
            <a:srgbClr val="AF1E23"/>
          </a:solidFill>
        </p:spPr>
        <p:txBody>
          <a:bodyPr wrap="none" lIns="0" tIns="0" rIns="274320" bIns="0" rtlCol="0" anchor="t" anchorCtr="0">
            <a:normAutofit/>
          </a:bodyPr>
          <a:lstStyle/>
          <a:p>
            <a:pPr algn="ctr"/>
            <a:r>
              <a:rPr lang="en-US" sz="6600" b="1" dirty="0">
                <a:solidFill>
                  <a:schemeClr val="bg1"/>
                </a:solidFill>
                <a:latin typeface="Roboto" panose="02000000000000000000" pitchFamily="2" charset="0"/>
                <a:ea typeface="Roboto" panose="02000000000000000000" pitchFamily="2" charset="0"/>
              </a:rPr>
              <a:t> CHALLENGES</a:t>
            </a:r>
            <a:endParaRPr lang="en-US" sz="1600" dirty="0">
              <a:highlight>
                <a:srgbClr val="AF1E23"/>
              </a:highlight>
            </a:endParaRPr>
          </a:p>
        </p:txBody>
      </p:sp>
      <p:sp>
        <p:nvSpPr>
          <p:cNvPr id="2" name="Rectangle 1">
            <a:extLst>
              <a:ext uri="{FF2B5EF4-FFF2-40B4-BE49-F238E27FC236}">
                <a16:creationId xmlns:a16="http://schemas.microsoft.com/office/drawing/2014/main" id="{4AC43237-D21A-4EAB-82A8-773015AC2BD8}"/>
              </a:ext>
            </a:extLst>
          </p:cNvPr>
          <p:cNvSpPr/>
          <p:nvPr/>
        </p:nvSpPr>
        <p:spPr>
          <a:xfrm>
            <a:off x="1371600" y="3543300"/>
            <a:ext cx="12192000" cy="3477875"/>
          </a:xfrm>
          <a:prstGeom prst="rect">
            <a:avLst/>
          </a:prstGeom>
        </p:spPr>
        <p:txBody>
          <a:bodyPr wrap="square">
            <a:spAutoFit/>
          </a:bodyPr>
          <a:lstStyle/>
          <a:p>
            <a:r>
              <a:rPr lang="en-US" sz="4400" b="1" u="sng" dirty="0">
                <a:solidFill>
                  <a:schemeClr val="bg1"/>
                </a:solidFill>
                <a:latin typeface="Triplex Serif OT" panose="02000606030000020004" pitchFamily="50" charset="0"/>
                <a:ea typeface="Roboto Medium" panose="02000000000000000000" pitchFamily="2" charset="0"/>
              </a:rPr>
              <a:t>Transportation Funding</a:t>
            </a:r>
          </a:p>
          <a:p>
            <a:endParaRPr lang="en-US" sz="4400" b="1" u="sng" dirty="0">
              <a:solidFill>
                <a:schemeClr val="bg1"/>
              </a:solidFill>
              <a:latin typeface="Triplex Serif OT" panose="02000606030000020004" pitchFamily="50" charset="0"/>
              <a:ea typeface="Roboto Medium" panose="02000000000000000000" pitchFamily="2" charset="0"/>
            </a:endParaRPr>
          </a:p>
          <a:p>
            <a:pPr marL="571500" indent="-571500">
              <a:buFont typeface="Arial" panose="020B0604020202020204" pitchFamily="34" charset="0"/>
              <a:buChar char="•"/>
            </a:pPr>
            <a:r>
              <a:rPr lang="en-US" sz="4400" b="1" dirty="0">
                <a:solidFill>
                  <a:schemeClr val="bg1"/>
                </a:solidFill>
                <a:latin typeface="Triplex Serif OT" panose="02000606030000020004" pitchFamily="50" charset="0"/>
                <a:ea typeface="Roboto Medium" panose="02000000000000000000" pitchFamily="2" charset="0"/>
              </a:rPr>
              <a:t>The beginning start</a:t>
            </a:r>
          </a:p>
          <a:p>
            <a:pPr marL="571500" indent="-571500">
              <a:buFont typeface="Arial" panose="020B0604020202020204" pitchFamily="34" charset="0"/>
              <a:buChar char="•"/>
            </a:pPr>
            <a:endParaRPr lang="en-US" sz="4400" b="1" dirty="0">
              <a:solidFill>
                <a:schemeClr val="bg1"/>
              </a:solidFill>
              <a:latin typeface="Triplex Serif OT" panose="02000606030000020004" pitchFamily="50" charset="0"/>
              <a:ea typeface="Roboto Medium" panose="02000000000000000000" pitchFamily="2" charset="0"/>
            </a:endParaRPr>
          </a:p>
          <a:p>
            <a:pPr marL="571500" indent="-571500">
              <a:buFont typeface="Arial" panose="020B0604020202020204" pitchFamily="34" charset="0"/>
              <a:buChar char="•"/>
            </a:pPr>
            <a:r>
              <a:rPr lang="en-US" sz="4400" b="1" dirty="0">
                <a:solidFill>
                  <a:schemeClr val="bg1"/>
                </a:solidFill>
                <a:latin typeface="Triplex Serif OT" panose="02000606030000020004" pitchFamily="50" charset="0"/>
                <a:ea typeface="Roboto Medium" panose="02000000000000000000" pitchFamily="2" charset="0"/>
              </a:rPr>
              <a:t>Matching funds in community</a:t>
            </a:r>
          </a:p>
        </p:txBody>
      </p:sp>
      <p:pic>
        <p:nvPicPr>
          <p:cNvPr id="5" name="Picture 4">
            <a:extLst>
              <a:ext uri="{FF2B5EF4-FFF2-40B4-BE49-F238E27FC236}">
                <a16:creationId xmlns:a16="http://schemas.microsoft.com/office/drawing/2014/main" id="{7D1671ED-BDFC-4266-B2BC-9EFF9F343A2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9677400" y="2334994"/>
            <a:ext cx="6858000" cy="5143500"/>
          </a:xfrm>
          <a:prstGeom prst="rect">
            <a:avLst/>
          </a:prstGeom>
        </p:spPr>
      </p:pic>
    </p:spTree>
    <p:extLst>
      <p:ext uri="{BB962C8B-B14F-4D97-AF65-F5344CB8AC3E}">
        <p14:creationId xmlns:p14="http://schemas.microsoft.com/office/powerpoint/2010/main" val="3288493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A528A393-B5D7-4C96-AC65-36975C7B9C67}"/>
              </a:ext>
            </a:extLst>
          </p:cNvPr>
          <p:cNvSpPr/>
          <p:nvPr/>
        </p:nvSpPr>
        <p:spPr>
          <a:xfrm>
            <a:off x="1" y="815799"/>
            <a:ext cx="13334999" cy="1068705"/>
          </a:xfrm>
          <a:custGeom>
            <a:avLst/>
            <a:gdLst/>
            <a:ahLst/>
            <a:cxnLst/>
            <a:rect l="l" t="t" r="r" b="b"/>
            <a:pathLst>
              <a:path w="8601075" h="1068705">
                <a:moveTo>
                  <a:pt x="0" y="1068602"/>
                </a:moveTo>
                <a:lnTo>
                  <a:pt x="0" y="0"/>
                </a:lnTo>
                <a:lnTo>
                  <a:pt x="8600680" y="0"/>
                </a:lnTo>
                <a:lnTo>
                  <a:pt x="8600680" y="1068602"/>
                </a:lnTo>
                <a:lnTo>
                  <a:pt x="0" y="1068602"/>
                </a:lnTo>
                <a:close/>
              </a:path>
            </a:pathLst>
          </a:custGeom>
          <a:solidFill>
            <a:srgbClr val="AF1E23"/>
          </a:solidFill>
        </p:spPr>
        <p:txBody>
          <a:bodyPr wrap="none" lIns="0" tIns="0" rIns="274320" bIns="0" rtlCol="0" anchor="t" anchorCtr="0">
            <a:normAutofit/>
          </a:bodyPr>
          <a:lstStyle/>
          <a:p>
            <a:pPr algn="r"/>
            <a:r>
              <a:rPr lang="en-US" sz="6600" b="1" dirty="0">
                <a:solidFill>
                  <a:schemeClr val="bg1"/>
                </a:solidFill>
                <a:latin typeface="Roboto" panose="02000000000000000000" pitchFamily="2" charset="0"/>
                <a:ea typeface="Roboto" panose="02000000000000000000" pitchFamily="2" charset="0"/>
              </a:rPr>
              <a:t>HOURS OF OPERATION</a:t>
            </a:r>
            <a:endParaRPr lang="en-US" sz="1600" dirty="0">
              <a:highlight>
                <a:srgbClr val="AF1E23"/>
              </a:highlight>
            </a:endParaRPr>
          </a:p>
        </p:txBody>
      </p:sp>
      <p:sp>
        <p:nvSpPr>
          <p:cNvPr id="2" name="Rectangle 1">
            <a:extLst>
              <a:ext uri="{FF2B5EF4-FFF2-40B4-BE49-F238E27FC236}">
                <a16:creationId xmlns:a16="http://schemas.microsoft.com/office/drawing/2014/main" id="{4AC43237-D21A-4EAB-82A8-773015AC2BD8}"/>
              </a:ext>
            </a:extLst>
          </p:cNvPr>
          <p:cNvSpPr/>
          <p:nvPr/>
        </p:nvSpPr>
        <p:spPr>
          <a:xfrm>
            <a:off x="1143000" y="3390900"/>
            <a:ext cx="12192000" cy="4955203"/>
          </a:xfrm>
          <a:prstGeom prst="rect">
            <a:avLst/>
          </a:prstGeom>
        </p:spPr>
        <p:txBody>
          <a:bodyPr wrap="square">
            <a:spAutoFit/>
          </a:bodyPr>
          <a:lstStyle/>
          <a:p>
            <a:pPr marL="571500" indent="-571500">
              <a:buFont typeface="Wingdings" panose="05000000000000000000" pitchFamily="2" charset="2"/>
              <a:buChar char="§"/>
            </a:pPr>
            <a:r>
              <a:rPr lang="en-US" sz="4800" dirty="0">
                <a:solidFill>
                  <a:schemeClr val="bg1"/>
                </a:solidFill>
                <a:latin typeface="Roboto Medium" panose="02000000000000000000" pitchFamily="2" charset="0"/>
                <a:ea typeface="Roboto Medium" panose="02000000000000000000" pitchFamily="2" charset="0"/>
              </a:rPr>
              <a:t>Current transit services 8am -4pm</a:t>
            </a:r>
          </a:p>
          <a:p>
            <a:pPr marL="571500" indent="-571500">
              <a:buFont typeface="Wingdings" panose="05000000000000000000" pitchFamily="2" charset="2"/>
              <a:buChar char="§"/>
            </a:pPr>
            <a:endParaRPr lang="en-US" sz="4800" dirty="0">
              <a:solidFill>
                <a:schemeClr val="bg1"/>
              </a:solidFill>
              <a:latin typeface="Roboto Medium" panose="02000000000000000000" pitchFamily="2" charset="0"/>
              <a:ea typeface="Roboto Medium" panose="02000000000000000000" pitchFamily="2" charset="0"/>
            </a:endParaRPr>
          </a:p>
          <a:p>
            <a:pPr marL="571500" indent="-571500">
              <a:buFont typeface="Wingdings" panose="05000000000000000000" pitchFamily="2" charset="2"/>
              <a:buChar char="§"/>
            </a:pPr>
            <a:r>
              <a:rPr lang="en-US" sz="4800" dirty="0">
                <a:solidFill>
                  <a:schemeClr val="bg1"/>
                </a:solidFill>
                <a:latin typeface="Roboto Medium" panose="02000000000000000000" pitchFamily="2" charset="0"/>
                <a:ea typeface="Roboto Medium" panose="02000000000000000000" pitchFamily="2" charset="0"/>
              </a:rPr>
              <a:t>Evening Jobs </a:t>
            </a:r>
          </a:p>
          <a:p>
            <a:pPr marL="571500" indent="-571500">
              <a:buFont typeface="Wingdings" panose="05000000000000000000" pitchFamily="2" charset="2"/>
              <a:buChar char="§"/>
            </a:pPr>
            <a:endParaRPr lang="en-US" sz="4800" dirty="0">
              <a:solidFill>
                <a:schemeClr val="bg1"/>
              </a:solidFill>
              <a:latin typeface="Roboto Medium" panose="02000000000000000000" pitchFamily="2" charset="0"/>
              <a:ea typeface="Roboto Medium" panose="02000000000000000000" pitchFamily="2" charset="0"/>
            </a:endParaRPr>
          </a:p>
          <a:p>
            <a:pPr marL="571500" indent="-571500">
              <a:buFont typeface="Wingdings" panose="05000000000000000000" pitchFamily="2" charset="2"/>
              <a:buChar char="§"/>
            </a:pPr>
            <a:r>
              <a:rPr lang="en-US" sz="4800" dirty="0">
                <a:solidFill>
                  <a:schemeClr val="bg1"/>
                </a:solidFill>
                <a:latin typeface="Roboto Medium" panose="02000000000000000000" pitchFamily="2" charset="0"/>
                <a:ea typeface="Roboto Medium" panose="02000000000000000000" pitchFamily="2" charset="0"/>
              </a:rPr>
              <a:t>Early Morning shifts</a:t>
            </a:r>
          </a:p>
          <a:p>
            <a:pPr marL="571500" indent="-571500">
              <a:buFont typeface="Wingdings" panose="05000000000000000000" pitchFamily="2" charset="2"/>
              <a:buChar char="§"/>
            </a:pPr>
            <a:endParaRPr lang="en-US" sz="3800" dirty="0">
              <a:solidFill>
                <a:schemeClr val="bg1"/>
              </a:solidFill>
              <a:latin typeface="Roboto Medium" panose="02000000000000000000" pitchFamily="2" charset="0"/>
              <a:ea typeface="Roboto Medium" panose="02000000000000000000" pitchFamily="2" charset="0"/>
            </a:endParaRPr>
          </a:p>
          <a:p>
            <a:endParaRPr lang="en-US" sz="3800" dirty="0">
              <a:solidFill>
                <a:schemeClr val="bg1"/>
              </a:solidFill>
              <a:latin typeface="Roboto Medium" panose="02000000000000000000" pitchFamily="2" charset="0"/>
              <a:ea typeface="Roboto Medium" panose="02000000000000000000" pitchFamily="2" charset="0"/>
            </a:endParaRPr>
          </a:p>
        </p:txBody>
      </p:sp>
      <p:pic>
        <p:nvPicPr>
          <p:cNvPr id="8" name="Picture 7">
            <a:extLst>
              <a:ext uri="{FF2B5EF4-FFF2-40B4-BE49-F238E27FC236}">
                <a16:creationId xmlns:a16="http://schemas.microsoft.com/office/drawing/2014/main" id="{01542945-744C-4317-B037-D1E6119CE8AA}"/>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887200" y="3410857"/>
            <a:ext cx="5410200" cy="5410200"/>
          </a:xfrm>
          <a:prstGeom prst="rect">
            <a:avLst/>
          </a:prstGeom>
        </p:spPr>
      </p:pic>
    </p:spTree>
    <p:extLst>
      <p:ext uri="{BB962C8B-B14F-4D97-AF65-F5344CB8AC3E}">
        <p14:creationId xmlns:p14="http://schemas.microsoft.com/office/powerpoint/2010/main" val="2893337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126E5E7-0B27-498F-A7DB-E2CBE4B8EDBD}"/>
              </a:ext>
            </a:extLst>
          </p:cNvPr>
          <p:cNvSpPr>
            <a:spLocks noGrp="1"/>
          </p:cNvSpPr>
          <p:nvPr>
            <p:ph type="subTitle" idx="4"/>
          </p:nvPr>
        </p:nvSpPr>
        <p:spPr>
          <a:xfrm>
            <a:off x="1257300" y="2330413"/>
            <a:ext cx="15773400" cy="1231106"/>
          </a:xfrm>
        </p:spPr>
        <p:txBody>
          <a:bodyPr/>
          <a:lstStyle/>
          <a:p>
            <a:r>
              <a:rPr lang="en-US" sz="4000" b="1" dirty="0">
                <a:latin typeface="Roboto Medium" panose="02000000000000000000" pitchFamily="2" charset="0"/>
                <a:ea typeface="Roboto Medium" panose="02000000000000000000" pitchFamily="2" charset="0"/>
              </a:rPr>
              <a:t>City of Marietta has partnered with Cab Service to provide after hours services in the city limits.</a:t>
            </a:r>
          </a:p>
        </p:txBody>
      </p:sp>
      <p:sp>
        <p:nvSpPr>
          <p:cNvPr id="4" name="object 3">
            <a:extLst>
              <a:ext uri="{FF2B5EF4-FFF2-40B4-BE49-F238E27FC236}">
                <a16:creationId xmlns:a16="http://schemas.microsoft.com/office/drawing/2014/main" id="{A528A393-B5D7-4C96-AC65-36975C7B9C67}"/>
              </a:ext>
            </a:extLst>
          </p:cNvPr>
          <p:cNvSpPr/>
          <p:nvPr/>
        </p:nvSpPr>
        <p:spPr>
          <a:xfrm>
            <a:off x="1" y="815799"/>
            <a:ext cx="17906999" cy="1068705"/>
          </a:xfrm>
          <a:custGeom>
            <a:avLst/>
            <a:gdLst/>
            <a:ahLst/>
            <a:cxnLst/>
            <a:rect l="l" t="t" r="r" b="b"/>
            <a:pathLst>
              <a:path w="8601075" h="1068705">
                <a:moveTo>
                  <a:pt x="0" y="1068602"/>
                </a:moveTo>
                <a:lnTo>
                  <a:pt x="0" y="0"/>
                </a:lnTo>
                <a:lnTo>
                  <a:pt x="8600680" y="0"/>
                </a:lnTo>
                <a:lnTo>
                  <a:pt x="8600680" y="1068602"/>
                </a:lnTo>
                <a:lnTo>
                  <a:pt x="0" y="1068602"/>
                </a:lnTo>
                <a:close/>
              </a:path>
            </a:pathLst>
          </a:custGeom>
          <a:solidFill>
            <a:srgbClr val="AF1E23"/>
          </a:solidFill>
        </p:spPr>
        <p:txBody>
          <a:bodyPr wrap="none" lIns="0" tIns="0" rIns="274320" bIns="0" rtlCol="0" anchor="t" anchorCtr="0">
            <a:normAutofit/>
          </a:bodyPr>
          <a:lstStyle/>
          <a:p>
            <a:pPr algn="r"/>
            <a:r>
              <a:rPr lang="en-US" sz="6600" b="1" dirty="0">
                <a:solidFill>
                  <a:schemeClr val="bg1"/>
                </a:solidFill>
                <a:latin typeface="Roboto" panose="02000000000000000000" pitchFamily="2" charset="0"/>
                <a:ea typeface="Roboto" panose="02000000000000000000" pitchFamily="2" charset="0"/>
              </a:rPr>
              <a:t>CITY OF MARIETTA 6-MONTH PROGRAM </a:t>
            </a:r>
            <a:endParaRPr lang="en-US" sz="1600" dirty="0">
              <a:highlight>
                <a:srgbClr val="AF1E23"/>
              </a:highlight>
            </a:endParaRPr>
          </a:p>
        </p:txBody>
      </p:sp>
      <p:sp>
        <p:nvSpPr>
          <p:cNvPr id="2" name="Rectangle 1">
            <a:extLst>
              <a:ext uri="{FF2B5EF4-FFF2-40B4-BE49-F238E27FC236}">
                <a16:creationId xmlns:a16="http://schemas.microsoft.com/office/drawing/2014/main" id="{4AC43237-D21A-4EAB-82A8-773015AC2BD8}"/>
              </a:ext>
            </a:extLst>
          </p:cNvPr>
          <p:cNvSpPr/>
          <p:nvPr/>
        </p:nvSpPr>
        <p:spPr>
          <a:xfrm>
            <a:off x="5143500" y="4000500"/>
            <a:ext cx="8001000" cy="5755422"/>
          </a:xfrm>
          <a:prstGeom prst="rect">
            <a:avLst/>
          </a:prstGeom>
        </p:spPr>
        <p:txBody>
          <a:bodyPr wrap="square">
            <a:spAutoFit/>
          </a:bodyPr>
          <a:lstStyle/>
          <a:p>
            <a:r>
              <a:rPr lang="en-US" sz="4400" b="1" u="sng" dirty="0">
                <a:solidFill>
                  <a:schemeClr val="bg1"/>
                </a:solidFill>
                <a:latin typeface="Triplex Serif OT" panose="02000606030000020004" pitchFamily="50" charset="0"/>
                <a:ea typeface="Roboto Medium" panose="02000000000000000000" pitchFamily="2" charset="0"/>
              </a:rPr>
              <a:t>Working well</a:t>
            </a:r>
          </a:p>
          <a:p>
            <a:pPr marL="571500" indent="-571500">
              <a:buFont typeface="Wingdings" panose="05000000000000000000" pitchFamily="2" charset="2"/>
              <a:buChar char="§"/>
            </a:pPr>
            <a:r>
              <a:rPr lang="en-US" sz="3600" dirty="0">
                <a:solidFill>
                  <a:schemeClr val="bg1"/>
                </a:solidFill>
                <a:latin typeface="Roboto Medium" panose="02000000000000000000" pitchFamily="2" charset="0"/>
                <a:ea typeface="Roboto Medium" panose="02000000000000000000" pitchFamily="2" charset="0"/>
              </a:rPr>
              <a:t>Providing transportation </a:t>
            </a:r>
            <a:br>
              <a:rPr lang="en-US" sz="3600" dirty="0">
                <a:solidFill>
                  <a:schemeClr val="bg1"/>
                </a:solidFill>
                <a:latin typeface="Roboto Medium" panose="02000000000000000000" pitchFamily="2" charset="0"/>
                <a:ea typeface="Roboto Medium" panose="02000000000000000000" pitchFamily="2" charset="0"/>
              </a:rPr>
            </a:br>
            <a:r>
              <a:rPr lang="en-US" sz="3600" dirty="0">
                <a:solidFill>
                  <a:schemeClr val="bg1"/>
                </a:solidFill>
                <a:latin typeface="Roboto Medium" panose="02000000000000000000" pitchFamily="2" charset="0"/>
                <a:ea typeface="Roboto Medium" panose="02000000000000000000" pitchFamily="2" charset="0"/>
              </a:rPr>
              <a:t>4pm -3am Monday thru Saturday </a:t>
            </a:r>
            <a:br>
              <a:rPr lang="en-US" sz="3600" dirty="0">
                <a:solidFill>
                  <a:schemeClr val="bg1"/>
                </a:solidFill>
                <a:latin typeface="Roboto Medium" panose="02000000000000000000" pitchFamily="2" charset="0"/>
                <a:ea typeface="Roboto Medium" panose="02000000000000000000" pitchFamily="2" charset="0"/>
              </a:rPr>
            </a:br>
            <a:r>
              <a:rPr lang="en-US" sz="3600" dirty="0">
                <a:solidFill>
                  <a:schemeClr val="bg1"/>
                </a:solidFill>
                <a:latin typeface="Roboto Medium" panose="02000000000000000000" pitchFamily="2" charset="0"/>
                <a:ea typeface="Roboto Medium" panose="02000000000000000000" pitchFamily="2" charset="0"/>
              </a:rPr>
              <a:t>8am-2pm on Sunday</a:t>
            </a:r>
          </a:p>
          <a:p>
            <a:endParaRPr lang="en-US" sz="3600" dirty="0">
              <a:solidFill>
                <a:schemeClr val="bg1"/>
              </a:solidFill>
              <a:latin typeface="Roboto Medium" panose="02000000000000000000" pitchFamily="2" charset="0"/>
              <a:ea typeface="Roboto Medium" panose="02000000000000000000" pitchFamily="2" charset="0"/>
            </a:endParaRPr>
          </a:p>
          <a:p>
            <a:pPr marL="571500" indent="-571500">
              <a:buFont typeface="Wingdings" panose="05000000000000000000" pitchFamily="2" charset="2"/>
              <a:buChar char="§"/>
            </a:pPr>
            <a:r>
              <a:rPr lang="en-US" sz="3600" dirty="0">
                <a:solidFill>
                  <a:schemeClr val="bg1"/>
                </a:solidFill>
                <a:latin typeface="Roboto Medium" panose="02000000000000000000" pitchFamily="2" charset="0"/>
                <a:ea typeface="Roboto Medium" panose="02000000000000000000" pitchFamily="2" charset="0"/>
              </a:rPr>
              <a:t>Low rate $3.00</a:t>
            </a:r>
          </a:p>
          <a:p>
            <a:endParaRPr lang="en-US" sz="3600" dirty="0">
              <a:solidFill>
                <a:schemeClr val="bg1"/>
              </a:solidFill>
              <a:latin typeface="Roboto Medium" panose="02000000000000000000" pitchFamily="2" charset="0"/>
              <a:ea typeface="Roboto Medium" panose="02000000000000000000" pitchFamily="2" charset="0"/>
            </a:endParaRPr>
          </a:p>
          <a:p>
            <a:pPr marL="571500" indent="-571500">
              <a:buFont typeface="Wingdings" panose="05000000000000000000" pitchFamily="2" charset="2"/>
              <a:buChar char="§"/>
            </a:pPr>
            <a:r>
              <a:rPr lang="en-US" sz="3600" dirty="0">
                <a:solidFill>
                  <a:schemeClr val="bg1"/>
                </a:solidFill>
                <a:latin typeface="Roboto Medium" panose="02000000000000000000" pitchFamily="2" charset="0"/>
                <a:ea typeface="Roboto Medium" panose="02000000000000000000" pitchFamily="2" charset="0"/>
              </a:rPr>
              <a:t>Provides needed services</a:t>
            </a:r>
          </a:p>
          <a:p>
            <a:endParaRPr lang="en-US" sz="3600" dirty="0">
              <a:solidFill>
                <a:schemeClr val="bg1"/>
              </a:solidFill>
              <a:latin typeface="Roboto Medium" panose="02000000000000000000" pitchFamily="2" charset="0"/>
              <a:ea typeface="Roboto Medium" panose="02000000000000000000" pitchFamily="2" charset="0"/>
            </a:endParaRPr>
          </a:p>
          <a:p>
            <a:pPr marL="571500" indent="-571500">
              <a:buFont typeface="Wingdings" panose="05000000000000000000" pitchFamily="2" charset="2"/>
              <a:buChar char="§"/>
            </a:pPr>
            <a:r>
              <a:rPr lang="en-US" sz="3600" dirty="0">
                <a:solidFill>
                  <a:schemeClr val="bg1"/>
                </a:solidFill>
                <a:latin typeface="Roboto Medium" panose="02000000000000000000" pitchFamily="2" charset="0"/>
                <a:ea typeface="Roboto Medium" panose="02000000000000000000" pitchFamily="2" charset="0"/>
              </a:rPr>
              <a:t>City of Marietta ONLY</a:t>
            </a:r>
          </a:p>
        </p:txBody>
      </p:sp>
    </p:spTree>
    <p:extLst>
      <p:ext uri="{BB962C8B-B14F-4D97-AF65-F5344CB8AC3E}">
        <p14:creationId xmlns:p14="http://schemas.microsoft.com/office/powerpoint/2010/main" val="2250785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FFFC962BD627F4EA76B28DDC6E46AD9" ma:contentTypeVersion="19" ma:contentTypeDescription="Create a new document." ma:contentTypeScope="" ma:versionID="98f7814d9b3f7d69998abb97e8faa05e">
  <xsd:schema xmlns:xsd="http://www.w3.org/2001/XMLSchema" xmlns:xs="http://www.w3.org/2001/XMLSchema" xmlns:p="http://schemas.microsoft.com/office/2006/metadata/properties" xmlns:ns2="03dfb928-5554-4a87-8e9a-edea6c8e3105" xmlns:ns3="d876ab5d-c363-4cb9-b177-8b68990486e8" targetNamespace="http://schemas.microsoft.com/office/2006/metadata/properties" ma:root="true" ma:fieldsID="7a1f73ef7e3d4d53f5353fcaa79f08f2" ns2:_="" ns3:_="">
    <xsd:import namespace="03dfb928-5554-4a87-8e9a-edea6c8e3105"/>
    <xsd:import namespace="d876ab5d-c363-4cb9-b177-8b68990486e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Not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dfb928-5554-4a87-8e9a-edea6c8e31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0b9d03e-f63d-43c7-9a43-349d0cf1a4df"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Notes" ma:index="24" nillable="true" ma:displayName="Notes" ma:format="Dropdown" ma:internalName="Notes">
      <xsd:simpleType>
        <xsd:restriction base="dms:Text">
          <xsd:maxLength value="255"/>
        </xsd:restrictio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76ab5d-c363-4cb9-b177-8b68990486e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4f986b7-49b9-4d1a-ab3f-e07ca83f5583}" ma:internalName="TaxCatchAll" ma:showField="CatchAllData" ma:web="d876ab5d-c363-4cb9-b177-8b68990486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876ab5d-c363-4cb9-b177-8b68990486e8" xsi:nil="true"/>
    <lcf76f155ced4ddcb4097134ff3c332f xmlns="03dfb928-5554-4a87-8e9a-edea6c8e3105">
      <Terms xmlns="http://schemas.microsoft.com/office/infopath/2007/PartnerControls"/>
    </lcf76f155ced4ddcb4097134ff3c332f>
    <Notes xmlns="03dfb928-5554-4a87-8e9a-edea6c8e3105" xsi:nil="true"/>
  </documentManagement>
</p:properties>
</file>

<file path=customXml/itemProps1.xml><?xml version="1.0" encoding="utf-8"?>
<ds:datastoreItem xmlns:ds="http://schemas.openxmlformats.org/officeDocument/2006/customXml" ds:itemID="{A63D7492-084A-437C-92E2-D86394B022C2}">
  <ds:schemaRefs>
    <ds:schemaRef ds:uri="http://schemas.microsoft.com/sharepoint/v3/contenttype/forms"/>
  </ds:schemaRefs>
</ds:datastoreItem>
</file>

<file path=customXml/itemProps2.xml><?xml version="1.0" encoding="utf-8"?>
<ds:datastoreItem xmlns:ds="http://schemas.openxmlformats.org/officeDocument/2006/customXml" ds:itemID="{7CA443C9-3ABE-4BA7-9BAD-192D0E4E64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dfb928-5554-4a87-8e9a-edea6c8e3105"/>
    <ds:schemaRef ds:uri="d876ab5d-c363-4cb9-b177-8b68990486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517623-C557-4165-977E-CCAD14531A7C}">
  <ds:schemaRefs>
    <ds:schemaRef ds:uri="http://www.w3.org/XML/1998/namespace"/>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purl.org/dc/dcmitype/"/>
    <ds:schemaRef ds:uri="03dfb928-5554-4a87-8e9a-edea6c8e3105"/>
    <ds:schemaRef ds:uri="d876ab5d-c363-4cb9-b177-8b68990486e8"/>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4014</TotalTime>
  <Words>1465</Words>
  <Application>Microsoft Office PowerPoint</Application>
  <PresentationFormat>Custom</PresentationFormat>
  <Paragraphs>153</Paragraphs>
  <Slides>33</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33</vt:i4>
      </vt:variant>
    </vt:vector>
  </HeadingPairs>
  <TitlesOfParts>
    <vt:vector size="44" baseType="lpstr">
      <vt:lpstr>Arial</vt:lpstr>
      <vt:lpstr>Arial Narrow</vt:lpstr>
      <vt:lpstr>Calibri</vt:lpstr>
      <vt:lpstr>Calibri Light</vt:lpstr>
      <vt:lpstr>Roboto</vt:lpstr>
      <vt:lpstr>Roboto Medium</vt:lpstr>
      <vt:lpstr>Source Sans Pro</vt:lpstr>
      <vt:lpstr>Triplex Serif OT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Importance of Transportation in Recovery</vt:lpstr>
      <vt:lpstr>PowerPoint Presentation</vt:lpstr>
      <vt:lpstr>PowerPoint Presentation</vt:lpstr>
      <vt:lpstr>PowerPoint Presentation</vt:lpstr>
      <vt:lpstr>Success Story</vt:lpstr>
      <vt:lpstr>PowerPoint Presentation</vt:lpstr>
      <vt:lpstr>PowerPoint Presentation</vt:lpstr>
      <vt:lpstr>QUESTIONS? </vt:lpstr>
      <vt:lpstr>PowerPoint Presentation</vt:lpstr>
      <vt:lpstr>Recovery to Work: Transportation and Housing Webinar</vt:lpstr>
      <vt:lpstr>Funding Recovery Housing</vt:lpstr>
      <vt:lpstr>Recovery Homes are not eligible for Medicaid or insurance reimbursement</vt:lpstr>
      <vt:lpstr>Public Funding for Recovery Housing</vt:lpstr>
      <vt:lpstr>Funding Recovery Housing – Private Resources</vt:lpstr>
      <vt:lpstr>Funding Recovery Homes</vt:lpstr>
      <vt:lpstr>Key Point</vt:lpstr>
      <vt:lpstr>Connecting Residents to Employment</vt:lpstr>
      <vt:lpstr>Just being in a recovery home improves employment outcomes</vt:lpstr>
      <vt:lpstr>If someone does not need to worry about housing, they can then worry about getting a job</vt:lpstr>
      <vt:lpstr>Understand Level of Support</vt:lpstr>
      <vt:lpstr>Build partnerships with Employers </vt:lpstr>
      <vt:lpstr>Integrate Employment into Recovery Plans</vt:lpstr>
      <vt:lpstr>Transportation is a Barrier</vt:lpstr>
      <vt:lpstr>Recovery Housing Capacity Needs</vt:lpstr>
      <vt:lpstr>PowerPoint Presentation</vt:lpstr>
      <vt:lpstr>PowerPoint Presentation</vt:lpstr>
      <vt:lpstr>Lack of adequate Recovery housing costs state money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Buckeye Hills</dc:creator>
  <cp:keywords>DAENrtQACOw,BADC4BG3Wc8</cp:keywords>
  <cp:lastModifiedBy>Leif Olson</cp:lastModifiedBy>
  <cp:revision>92</cp:revision>
  <dcterms:created xsi:type="dcterms:W3CDTF">2020-11-16T14:28:55Z</dcterms:created>
  <dcterms:modified xsi:type="dcterms:W3CDTF">2023-08-30T13:17:38Z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2020-11-16T00:00:00Z</vt:filetime>
  </property>
  <property fmtid="{D5CDD505-2E9C-101B-9397-08002B2CF9AE}" pid="3" name="Creator">
    <vt:lpwstr>Canva</vt:lpwstr>
  </property>
  <property fmtid="{D5CDD505-2E9C-101B-9397-08002B2CF9AE}" pid="4" name="LastSaved">
    <vt:filetime>2020-11-16T00:00:00Z</vt:filetime>
  </property>
  <property fmtid="{D5CDD505-2E9C-101B-9397-08002B2CF9AE}" pid="5" name="ContentTypeId">
    <vt:lpwstr>0x010100BFFFC962BD627F4EA76B28DDC6E46AD9</vt:lpwstr>
  </property>
  <property fmtid="{D5CDD505-2E9C-101B-9397-08002B2CF9AE}" pid="6" name="MediaServiceImageTags">
    <vt:lpwstr/>
  </property>
</Properties>
</file>