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notesSlides/notesSlide1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notesSlides/notesSlide2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notesSlides/notesSlide2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1.xml" ContentType="application/vnd.openxmlformats-officedocument.drawingml.chartshapes+xml"/>
  <Override PartName="/ppt/notesSlides/notesSlide28.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2.xml" ContentType="application/vnd.openxmlformats-officedocument.drawingml.chartshapes+xml"/>
  <Override PartName="/ppt/notesSlides/notesSlide29.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3.xml" ContentType="application/vnd.openxmlformats-officedocument.drawingml.chartshapes+xml"/>
  <Override PartName="/ppt/notesSlides/notesSlide30.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4.xml" ContentType="application/vnd.openxmlformats-officedocument.drawingml.chartshapes+xml"/>
  <Override PartName="/ppt/notesSlides/notesSlide31.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drawings/drawing5.xml" ContentType="application/vnd.openxmlformats-officedocument.drawingml.chartshapes+xml"/>
  <Override PartName="/ppt/notesSlides/notesSlide32.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6.xml" ContentType="application/vnd.openxmlformats-officedocument.drawingml.chartshape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4"/>
    <p:sldMasterId id="2147483705" r:id="rId5"/>
    <p:sldMasterId id="2147483670" r:id="rId6"/>
    <p:sldMasterId id="2147483698" r:id="rId7"/>
    <p:sldMasterId id="2147483696" r:id="rId8"/>
    <p:sldMasterId id="2147483717" r:id="rId9"/>
  </p:sldMasterIdLst>
  <p:notesMasterIdLst>
    <p:notesMasterId r:id="rId50"/>
  </p:notesMasterIdLst>
  <p:handoutMasterIdLst>
    <p:handoutMasterId r:id="rId51"/>
  </p:handoutMasterIdLst>
  <p:sldIdLst>
    <p:sldId id="260" r:id="rId10"/>
    <p:sldId id="540" r:id="rId11"/>
    <p:sldId id="293" r:id="rId12"/>
    <p:sldId id="294" r:id="rId13"/>
    <p:sldId id="290" r:id="rId14"/>
    <p:sldId id="283" r:id="rId15"/>
    <p:sldId id="291" r:id="rId16"/>
    <p:sldId id="296" r:id="rId17"/>
    <p:sldId id="549" r:id="rId18"/>
    <p:sldId id="541" r:id="rId19"/>
    <p:sldId id="543" r:id="rId20"/>
    <p:sldId id="288" r:id="rId21"/>
    <p:sldId id="295" r:id="rId22"/>
    <p:sldId id="287" r:id="rId23"/>
    <p:sldId id="280" r:id="rId24"/>
    <p:sldId id="542" r:id="rId25"/>
    <p:sldId id="544" r:id="rId26"/>
    <p:sldId id="277" r:id="rId27"/>
    <p:sldId id="278" r:id="rId28"/>
    <p:sldId id="289" r:id="rId29"/>
    <p:sldId id="548" r:id="rId30"/>
    <p:sldId id="545" r:id="rId31"/>
    <p:sldId id="546" r:id="rId32"/>
    <p:sldId id="298" r:id="rId33"/>
    <p:sldId id="550" r:id="rId34"/>
    <p:sldId id="267" r:id="rId35"/>
    <p:sldId id="261" r:id="rId36"/>
    <p:sldId id="262" r:id="rId37"/>
    <p:sldId id="263" r:id="rId38"/>
    <p:sldId id="264" r:id="rId39"/>
    <p:sldId id="265" r:id="rId40"/>
    <p:sldId id="266" r:id="rId41"/>
    <p:sldId id="375" r:id="rId42"/>
    <p:sldId id="357" r:id="rId43"/>
    <p:sldId id="471" r:id="rId44"/>
    <p:sldId id="564" r:id="rId45"/>
    <p:sldId id="524" r:id="rId46"/>
    <p:sldId id="525" r:id="rId47"/>
    <p:sldId id="563" r:id="rId48"/>
    <p:sldId id="259"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4472C4"/>
    <a:srgbClr val="000000"/>
    <a:srgbClr val="447260"/>
    <a:srgbClr val="FF9966"/>
    <a:srgbClr val="464A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28894" autoAdjust="0"/>
  </p:normalViewPr>
  <p:slideViewPr>
    <p:cSldViewPr snapToGrid="0" showGuides="1">
      <p:cViewPr varScale="1">
        <p:scale>
          <a:sx n="24" d="100"/>
          <a:sy n="24" d="100"/>
        </p:scale>
        <p:origin x="2962"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79" d="100"/>
          <a:sy n="79" d="100"/>
        </p:scale>
        <p:origin x="287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8" Type="http://schemas.openxmlformats.org/officeDocument/2006/relationships/slideMaster" Target="slideMasters/slideMaster5.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filer6\dfsms\FSMSSRV0\LAUSOA\TJK\monthly%20work%20folders\November%202023\SUD%20and%20disability%20presentation\Census%20Bureau%20data%20slides\ARC_work'_5-yr_age_state_for_pyramids.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filer6\dfsms\FSMSSRV0\LAUSOA\TJK\monthly%20work%20folders\November%202023\SUD%20and%20disability%20presentation\extract_cew_topside_431_2001fwrd.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filer6\dfsms\FSMSSRV0\LAUSOA\TJK\monthly%20work%20folders\November%202023\SUD%20and%20disability%20presentation\CES%20data\work_area_industry_changes_October-23.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file:///\\filer6\dfsms\FSMSSRV0\LAUSOA\TJK\monthly%20work%20folders\November%202023\SUD%20and%20disability%20presentation\CES%20data\Pittsburgh_empind1023.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file:///\\filer6\dfsms\FSMSSRV0\LAUSOA\TJK\monthly%20work%20folders\November%202023\SUD%20and%20disability%20presentation\CES%20data\Pittsburgh_empind1023.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file:///\\filer6\dfsms\FSMSSRV0\LAUSOA\TJK\monthly%20work%20folders\November%202023\SUD%20and%20disability%20presentation\JOLTS%20data\work_WV&amp;US_opening_ratio_SA_series_Sep23.xlsx" TargetMode="External"/></Relationships>
</file>

<file path=ppt/charts/_rels/chart15.xml.rels><?xml version="1.0" encoding="UTF-8" standalone="yes"?>
<Relationships xmlns="http://schemas.openxmlformats.org/package/2006/relationships"><Relationship Id="rId3" Type="http://schemas.openxmlformats.org/officeDocument/2006/relationships/oleObject" Target="https://usbls-my.sharepoint.com/personal/watson_audrey_bls_gov/Documents/Documents/Miscellaneous%20data%20requests%20and%20presentations%20recent/Appalachia%20presentation/Appalachia%20presentation%20draft%20charts.xlsx" TargetMode="Externa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1.xml"/></Relationships>
</file>

<file path=ppt/charts/_rels/chart16.xml.rels><?xml version="1.0" encoding="UTF-8" standalone="yes"?>
<Relationships xmlns="http://schemas.openxmlformats.org/package/2006/relationships"><Relationship Id="rId3" Type="http://schemas.openxmlformats.org/officeDocument/2006/relationships/oleObject" Target="https://usbls-my.sharepoint.com/personal/watson_audrey_bls_gov/Documents/Documents/Miscellaneous%20data%20requests%20and%20presentations%20recent/Appalachia%20presentation/Appalachia%20presentation%20draft%20charts.xlsx" TargetMode="Externa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2.xml"/></Relationships>
</file>

<file path=ppt/charts/_rels/chart17.xml.rels><?xml version="1.0" encoding="UTF-8" standalone="yes"?>
<Relationships xmlns="http://schemas.openxmlformats.org/package/2006/relationships"><Relationship Id="rId3" Type="http://schemas.openxmlformats.org/officeDocument/2006/relationships/oleObject" Target="https://usbls-my.sharepoint.com/personal/watson_audrey_bls_gov/Documents/Documents/Miscellaneous%20data%20requests%20and%20presentations%20recent/Appalachia%20presentation/Appalachia%20presentation%20draft%20charts.xlsx" TargetMode="Externa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3.xml"/></Relationships>
</file>

<file path=ppt/charts/_rels/chart18.xml.rels><?xml version="1.0" encoding="UTF-8" standalone="yes"?>
<Relationships xmlns="http://schemas.openxmlformats.org/package/2006/relationships"><Relationship Id="rId3" Type="http://schemas.openxmlformats.org/officeDocument/2006/relationships/oleObject" Target="https://usbls-my.sharepoint.com/personal/watson_audrey_bls_gov/Documents/Documents/Miscellaneous%20data%20requests%20and%20presentations%20recent/Appalachia%20presentation/Appalachia%20presentation%20draft%20charts.xlsx" TargetMode="Externa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4.xml"/></Relationships>
</file>

<file path=ppt/charts/_rels/chart19.xml.rels><?xml version="1.0" encoding="UTF-8" standalone="yes"?>
<Relationships xmlns="http://schemas.openxmlformats.org/package/2006/relationships"><Relationship Id="rId3" Type="http://schemas.openxmlformats.org/officeDocument/2006/relationships/oleObject" Target="https://usbls-my.sharepoint.com/personal/watson_audrey_bls_gov/Documents/Documents/Miscellaneous%20data%20requests%20and%20presentations%20recent/Appalachia%20presentation/Appalachia%20presentation%20draft%20charts.xlsx" TargetMode="Externa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chartUserShapes" Target="../drawings/drawing5.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filer6\dfsms\FSMSSRV0\LAUSOA\TJK\monthly%20work%20folders\November%202023\SUD%20and%20disability%20presentation\Census%20Bureau%20data%20slides\US_work'_5-yr_age_state_for_pyramids.xlsx" TargetMode="External"/></Relationships>
</file>

<file path=ppt/charts/_rels/chart20.xml.rels><?xml version="1.0" encoding="UTF-8" standalone="yes"?>
<Relationships xmlns="http://schemas.openxmlformats.org/package/2006/relationships"><Relationship Id="rId3" Type="http://schemas.openxmlformats.org/officeDocument/2006/relationships/oleObject" Target="https://usbls-my.sharepoint.com/personal/watson_audrey_bls_gov/Documents/Documents/Miscellaneous%20data%20requests%20and%20presentations%20recent/Appalachia%20presentation/Appalachia%20presentation%20draft%20charts.xlsx" TargetMode="Externa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6.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filer6\dfsms\FSMSSRV0\LAUSOA\TJK\monthly%20work%20folders\November%202023\SUD%20and%20disability%20presentation\Census%20Bureau%20data%20slides\ARC_age_shares10-22.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filer6\dfsms\FSMSSRV0\LAUSOA\TJK\monthly%20work%20folders\November%202023\SUD%20and%20disability%20presentation\Census%20Bureau%20data%20slides\merge_v2020_with_v2022.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filer6\dfsms\FSMSSRV0\LAUSOA\TJK\monthly%20work%20folders\November%202023\SUD%20and%20disability%20presentation\Census%20Bureau%20data%20slides\ARC_race-ethnicity_shares10-22.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filer6\dfsms\FSMSSRV0\LAUSOA\TJK\monthly%20work%20folders\November%202023\SUD%20and%20disability%20presentation\Census%20Bureau%20data%20slides\edu\work_ACSDT5Y2021.B15003-Data.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filer6\dfsms\FSMSSRV0\LAUSOA\TJK\monthly%20work%20folders\November%202023\SUD%20and%20disability%20presentation\Census%20Bureau%20data%20slides\edu\work_ACSDT5Y2021.B15003-Data.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filer6\dfsms\FSMSSRV0\LAUSOA\TJK\monthly%20work%20folders\November%202023\SUD%20and%20disability%20presentation\LAUS%20data\lau_data1990fwrd.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filer6\dfsms\FSMSSRV0\LAUSOA\TJK\monthly%20work%20folders\November%202023\SUD%20and%20disability%20presentation\extract_cew_topside_431_2001fwr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ysClr val="windowText" lastClr="000000"/>
                </a:solidFill>
                <a:latin typeface="+mn-lt"/>
                <a:ea typeface="+mn-ea"/>
                <a:cs typeface="+mn-cs"/>
              </a:defRPr>
            </a:pPr>
            <a:r>
              <a:rPr lang="en-US" sz="2000" baseline="0">
                <a:solidFill>
                  <a:sysClr val="windowText" lastClr="000000"/>
                </a:solidFill>
              </a:rPr>
              <a:t>Appalachian Regional Commission</a:t>
            </a:r>
          </a:p>
          <a:p>
            <a:pPr>
              <a:defRPr sz="2000">
                <a:solidFill>
                  <a:sysClr val="windowText" lastClr="000000"/>
                </a:solidFill>
              </a:defRPr>
            </a:pPr>
            <a:r>
              <a:rPr lang="en-US" sz="1600" baseline="0">
                <a:solidFill>
                  <a:sysClr val="windowText" lastClr="000000"/>
                </a:solidFill>
              </a:rPr>
              <a:t>(Median age = 41.5 years)</a:t>
            </a:r>
          </a:p>
        </c:rich>
      </c:tx>
      <c:overlay val="0"/>
      <c:spPr>
        <a:noFill/>
        <a:ln>
          <a:noFill/>
        </a:ln>
        <a:effectLst/>
      </c:spPr>
      <c:txPr>
        <a:bodyPr rot="0" spcFirstLastPara="1" vertOverflow="ellipsis" vert="horz" wrap="square" anchor="ctr" anchorCtr="1"/>
        <a:lstStyle/>
        <a:p>
          <a:pPr>
            <a:defRPr sz="2000" b="0" i="0" u="none" strike="noStrike" kern="1200" spc="0" baseline="0">
              <a:solidFill>
                <a:sysClr val="windowText" lastClr="000000"/>
              </a:solidFill>
              <a:latin typeface="+mn-lt"/>
              <a:ea typeface="+mn-ea"/>
              <a:cs typeface="+mn-cs"/>
            </a:defRPr>
          </a:pPr>
          <a:endParaRPr lang="en-US"/>
        </a:p>
      </c:txPr>
    </c:title>
    <c:autoTitleDeleted val="0"/>
    <c:plotArea>
      <c:layout/>
      <c:barChart>
        <c:barDir val="bar"/>
        <c:grouping val="stacked"/>
        <c:varyColors val="0"/>
        <c:ser>
          <c:idx val="0"/>
          <c:order val="0"/>
          <c:tx>
            <c:v>Male</c:v>
          </c:tx>
          <c:spPr>
            <a:solidFill>
              <a:schemeClr val="accent1"/>
            </a:solidFill>
            <a:ln>
              <a:solidFill>
                <a:schemeClr val="tx1"/>
              </a:solidFill>
            </a:ln>
            <a:effectLst/>
          </c:spPr>
          <c:invertIfNegative val="0"/>
          <c:dLbls>
            <c:numFmt formatCode="0.00%;[Black]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 groups'!$L$2:$L$2881</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strCache>
            </c:strRef>
          </c:cat>
          <c:val>
            <c:numRef>
              <c:f>'age groups'!$M$2:$M$2881</c:f>
              <c:numCache>
                <c:formatCode>0.00%</c:formatCode>
                <c:ptCount val="18"/>
                <c:pt idx="0">
                  <c:v>-2.6808927127502408E-2</c:v>
                </c:pt>
                <c:pt idx="1">
                  <c:v>-2.9325101484948792E-2</c:v>
                </c:pt>
                <c:pt idx="2">
                  <c:v>-3.1875077135428163E-2</c:v>
                </c:pt>
                <c:pt idx="3">
                  <c:v>-3.3590168478081522E-2</c:v>
                </c:pt>
                <c:pt idx="4">
                  <c:v>-3.3227319608965585E-2</c:v>
                </c:pt>
                <c:pt idx="5">
                  <c:v>-2.9968623167658037E-2</c:v>
                </c:pt>
                <c:pt idx="6">
                  <c:v>-2.9948403432548013E-2</c:v>
                </c:pt>
                <c:pt idx="7">
                  <c:v>-2.9572278209057945E-2</c:v>
                </c:pt>
                <c:pt idx="8">
                  <c:v>-2.9060566308999898E-2</c:v>
                </c:pt>
                <c:pt idx="9">
                  <c:v>-3.0786263474975119E-2</c:v>
                </c:pt>
                <c:pt idx="10">
                  <c:v>-3.2300034926731121E-2</c:v>
                </c:pt>
                <c:pt idx="11">
                  <c:v>-3.4478043752073237E-2</c:v>
                </c:pt>
                <c:pt idx="12">
                  <c:v>-3.3842457361633584E-2</c:v>
                </c:pt>
                <c:pt idx="13">
                  <c:v>-2.9564075863683124E-2</c:v>
                </c:pt>
                <c:pt idx="14">
                  <c:v>-2.4117298879922051E-2</c:v>
                </c:pt>
                <c:pt idx="15">
                  <c:v>-1.5674682011283757E-2</c:v>
                </c:pt>
                <c:pt idx="16">
                  <c:v>-9.4335364908039315E-3</c:v>
                </c:pt>
                <c:pt idx="17">
                  <c:v>-7.2855902150216227E-3</c:v>
                </c:pt>
              </c:numCache>
            </c:numRef>
          </c:val>
          <c:extLst>
            <c:ext xmlns:c16="http://schemas.microsoft.com/office/drawing/2014/chart" uri="{C3380CC4-5D6E-409C-BE32-E72D297353CC}">
              <c16:uniqueId val="{00000000-AD44-4287-92AF-E576874C8AFB}"/>
            </c:ext>
          </c:extLst>
        </c:ser>
        <c:ser>
          <c:idx val="1"/>
          <c:order val="1"/>
          <c:tx>
            <c:v>Female</c:v>
          </c:tx>
          <c:spPr>
            <a:solidFill>
              <a:schemeClr val="accent2"/>
            </a:solidFill>
            <a:ln>
              <a:solidFill>
                <a:schemeClr val="tx1"/>
              </a:solidFill>
            </a:ln>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 groups'!$L$2:$L$2881</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strCache>
            </c:strRef>
          </c:cat>
          <c:val>
            <c:numRef>
              <c:f>'age groups'!$N$2:$N$2881</c:f>
              <c:numCache>
                <c:formatCode>0.00%</c:formatCode>
                <c:ptCount val="18"/>
                <c:pt idx="0">
                  <c:v>2.5624432154490985E-2</c:v>
                </c:pt>
                <c:pt idx="1">
                  <c:v>2.7987241728650011E-2</c:v>
                </c:pt>
                <c:pt idx="2">
                  <c:v>3.0389422560608181E-2</c:v>
                </c:pt>
                <c:pt idx="3">
                  <c:v>3.2490253038539772E-2</c:v>
                </c:pt>
                <c:pt idx="4">
                  <c:v>3.2297784050558491E-2</c:v>
                </c:pt>
                <c:pt idx="5">
                  <c:v>2.9342612538562945E-2</c:v>
                </c:pt>
                <c:pt idx="6">
                  <c:v>2.9867257439002686E-2</c:v>
                </c:pt>
                <c:pt idx="7">
                  <c:v>2.988774422721794E-2</c:v>
                </c:pt>
                <c:pt idx="8">
                  <c:v>2.9425093797634406E-2</c:v>
                </c:pt>
                <c:pt idx="9">
                  <c:v>3.116910317653946E-2</c:v>
                </c:pt>
                <c:pt idx="10">
                  <c:v>3.2893808430980984E-2</c:v>
                </c:pt>
                <c:pt idx="11">
                  <c:v>3.6092875728935755E-2</c:v>
                </c:pt>
                <c:pt idx="12">
                  <c:v>3.6232887856961778E-2</c:v>
                </c:pt>
                <c:pt idx="13">
                  <c:v>3.248433971978118E-2</c:v>
                </c:pt>
                <c:pt idx="14">
                  <c:v>2.7408499499180051E-2</c:v>
                </c:pt>
                <c:pt idx="15">
                  <c:v>1.9057100341198493E-2</c:v>
                </c:pt>
                <c:pt idx="16">
                  <c:v>1.2879246406657404E-2</c:v>
                </c:pt>
                <c:pt idx="17">
                  <c:v>1.3611849375181572E-2</c:v>
                </c:pt>
              </c:numCache>
            </c:numRef>
          </c:val>
          <c:extLst>
            <c:ext xmlns:c16="http://schemas.microsoft.com/office/drawing/2014/chart" uri="{C3380CC4-5D6E-409C-BE32-E72D297353CC}">
              <c16:uniqueId val="{00000001-AD44-4287-92AF-E576874C8AFB}"/>
            </c:ext>
          </c:extLst>
        </c:ser>
        <c:dLbls>
          <c:showLegendKey val="0"/>
          <c:showVal val="0"/>
          <c:showCatName val="0"/>
          <c:showSerName val="0"/>
          <c:showPercent val="0"/>
          <c:showBubbleSize val="0"/>
        </c:dLbls>
        <c:gapWidth val="0"/>
        <c:overlap val="100"/>
        <c:axId val="360697471"/>
        <c:axId val="360696223"/>
      </c:barChart>
      <c:catAx>
        <c:axId val="360697471"/>
        <c:scaling>
          <c:orientation val="minMax"/>
        </c:scaling>
        <c:delete val="1"/>
        <c:axPos val="l"/>
        <c:numFmt formatCode="General" sourceLinked="1"/>
        <c:majorTickMark val="none"/>
        <c:minorTickMark val="none"/>
        <c:tickLblPos val="low"/>
        <c:crossAx val="360696223"/>
        <c:crosses val="autoZero"/>
        <c:auto val="1"/>
        <c:lblAlgn val="ctr"/>
        <c:lblOffset val="100"/>
        <c:noMultiLvlLbl val="0"/>
      </c:catAx>
      <c:valAx>
        <c:axId val="360696223"/>
        <c:scaling>
          <c:orientation val="minMax"/>
          <c:max val="4.0000000000000008E-2"/>
          <c:min val="-4.0000000000000008E-2"/>
        </c:scaling>
        <c:delete val="0"/>
        <c:axPos val="b"/>
        <c:majorGridlines>
          <c:spPr>
            <a:ln w="9525" cap="flat" cmpd="sng" algn="ctr">
              <a:solidFill>
                <a:schemeClr val="tx1">
                  <a:lumMod val="15000"/>
                  <a:lumOff val="85000"/>
                </a:schemeClr>
              </a:solidFill>
              <a:round/>
            </a:ln>
            <a:effectLst/>
          </c:spPr>
        </c:majorGridlines>
        <c:numFmt formatCode="0.0%;[Black]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3606974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3223325064231617E-2"/>
          <c:y val="0.18619711195894328"/>
          <c:w val="0.916422865394252"/>
          <c:h val="0.61356874205157341"/>
        </c:manualLayout>
      </c:layout>
      <c:barChart>
        <c:barDir val="col"/>
        <c:grouping val="clustered"/>
        <c:varyColors val="0"/>
        <c:ser>
          <c:idx val="2"/>
          <c:order val="2"/>
          <c:tx>
            <c:strRef>
              <c:f>Sheet4!$G$1</c:f>
              <c:strCache>
                <c:ptCount val="1"/>
                <c:pt idx="0">
                  <c:v>recession</c:v>
                </c:pt>
              </c:strCache>
            </c:strRef>
          </c:tx>
          <c:spPr>
            <a:solidFill>
              <a:schemeClr val="bg2"/>
            </a:solidFill>
            <a:ln>
              <a:noFill/>
            </a:ln>
            <a:effectLst/>
          </c:spPr>
          <c:invertIfNegative val="0"/>
          <c:cat>
            <c:numRef>
              <c:f>Sheet4!$D$2:$D$268</c:f>
              <c:numCache>
                <c:formatCode>mmm\-yy</c:formatCode>
                <c:ptCount val="51"/>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pt idx="32">
                  <c:v>44440</c:v>
                </c:pt>
                <c:pt idx="33">
                  <c:v>44470</c:v>
                </c:pt>
                <c:pt idx="34">
                  <c:v>44501</c:v>
                </c:pt>
                <c:pt idx="35">
                  <c:v>44531</c:v>
                </c:pt>
                <c:pt idx="36">
                  <c:v>44562</c:v>
                </c:pt>
                <c:pt idx="37">
                  <c:v>44593</c:v>
                </c:pt>
                <c:pt idx="38">
                  <c:v>44621</c:v>
                </c:pt>
                <c:pt idx="39">
                  <c:v>44652</c:v>
                </c:pt>
                <c:pt idx="40">
                  <c:v>44682</c:v>
                </c:pt>
                <c:pt idx="41">
                  <c:v>44713</c:v>
                </c:pt>
                <c:pt idx="42">
                  <c:v>44743</c:v>
                </c:pt>
                <c:pt idx="43">
                  <c:v>44774</c:v>
                </c:pt>
                <c:pt idx="44">
                  <c:v>44805</c:v>
                </c:pt>
                <c:pt idx="45">
                  <c:v>44835</c:v>
                </c:pt>
                <c:pt idx="46">
                  <c:v>44866</c:v>
                </c:pt>
                <c:pt idx="47">
                  <c:v>44896</c:v>
                </c:pt>
                <c:pt idx="48">
                  <c:v>44927</c:v>
                </c:pt>
                <c:pt idx="49">
                  <c:v>44958</c:v>
                </c:pt>
                <c:pt idx="50">
                  <c:v>44986</c:v>
                </c:pt>
              </c:numCache>
            </c:numRef>
          </c:cat>
          <c:val>
            <c:numRef>
              <c:f>Sheet4!$G$2:$G$268</c:f>
              <c:numCache>
                <c:formatCode>General</c:formatCode>
                <c:ptCount val="51"/>
                <c:pt idx="13" formatCode="#,##0.0">
                  <c:v>105</c:v>
                </c:pt>
                <c:pt idx="14" formatCode="#,##0.0">
                  <c:v>105</c:v>
                </c:pt>
                <c:pt idx="15" formatCode="#,##0.0">
                  <c:v>105</c:v>
                </c:pt>
              </c:numCache>
            </c:numRef>
          </c:val>
          <c:extLst>
            <c:ext xmlns:c16="http://schemas.microsoft.com/office/drawing/2014/chart" uri="{C3380CC4-5D6E-409C-BE32-E72D297353CC}">
              <c16:uniqueId val="{00000000-343C-4B0A-AB9A-11598BCE05AC}"/>
            </c:ext>
          </c:extLst>
        </c:ser>
        <c:dLbls>
          <c:showLegendKey val="0"/>
          <c:showVal val="0"/>
          <c:showCatName val="0"/>
          <c:showSerName val="0"/>
          <c:showPercent val="0"/>
          <c:showBubbleSize val="0"/>
        </c:dLbls>
        <c:gapWidth val="0"/>
        <c:overlap val="100"/>
        <c:axId val="1517591199"/>
        <c:axId val="541446335"/>
      </c:barChart>
      <c:lineChart>
        <c:grouping val="standard"/>
        <c:varyColors val="0"/>
        <c:ser>
          <c:idx val="0"/>
          <c:order val="0"/>
          <c:tx>
            <c:strRef>
              <c:f>Sheet4!$E$1</c:f>
              <c:strCache>
                <c:ptCount val="1"/>
                <c:pt idx="0">
                  <c:v>Appalachian Regional Commission</c:v>
                </c:pt>
              </c:strCache>
            </c:strRef>
          </c:tx>
          <c:spPr>
            <a:ln w="28575" cap="rnd">
              <a:solidFill>
                <a:schemeClr val="accent1"/>
              </a:solidFill>
              <a:round/>
            </a:ln>
            <a:effectLst/>
          </c:spPr>
          <c:marker>
            <c:symbol val="none"/>
          </c:marker>
          <c:cat>
            <c:numRef>
              <c:f>Sheet4!$D$2:$D$268</c:f>
              <c:numCache>
                <c:formatCode>mmm\-yy</c:formatCode>
                <c:ptCount val="51"/>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pt idx="32">
                  <c:v>44440</c:v>
                </c:pt>
                <c:pt idx="33">
                  <c:v>44470</c:v>
                </c:pt>
                <c:pt idx="34">
                  <c:v>44501</c:v>
                </c:pt>
                <c:pt idx="35">
                  <c:v>44531</c:v>
                </c:pt>
                <c:pt idx="36">
                  <c:v>44562</c:v>
                </c:pt>
                <c:pt idx="37">
                  <c:v>44593</c:v>
                </c:pt>
                <c:pt idx="38">
                  <c:v>44621</c:v>
                </c:pt>
                <c:pt idx="39">
                  <c:v>44652</c:v>
                </c:pt>
                <c:pt idx="40">
                  <c:v>44682</c:v>
                </c:pt>
                <c:pt idx="41">
                  <c:v>44713</c:v>
                </c:pt>
                <c:pt idx="42">
                  <c:v>44743</c:v>
                </c:pt>
                <c:pt idx="43">
                  <c:v>44774</c:v>
                </c:pt>
                <c:pt idx="44">
                  <c:v>44805</c:v>
                </c:pt>
                <c:pt idx="45">
                  <c:v>44835</c:v>
                </c:pt>
                <c:pt idx="46">
                  <c:v>44866</c:v>
                </c:pt>
                <c:pt idx="47">
                  <c:v>44896</c:v>
                </c:pt>
                <c:pt idx="48">
                  <c:v>44927</c:v>
                </c:pt>
                <c:pt idx="49">
                  <c:v>44958</c:v>
                </c:pt>
                <c:pt idx="50">
                  <c:v>44986</c:v>
                </c:pt>
              </c:numCache>
            </c:numRef>
          </c:cat>
          <c:val>
            <c:numRef>
              <c:f>Sheet4!$E$2:$E$268</c:f>
              <c:numCache>
                <c:formatCode>#,##0.0</c:formatCode>
                <c:ptCount val="51"/>
                <c:pt idx="0">
                  <c:v>99.3</c:v>
                </c:pt>
                <c:pt idx="1">
                  <c:v>99.6</c:v>
                </c:pt>
                <c:pt idx="2">
                  <c:v>100.1</c:v>
                </c:pt>
                <c:pt idx="3">
                  <c:v>100.9</c:v>
                </c:pt>
                <c:pt idx="4">
                  <c:v>101.5</c:v>
                </c:pt>
                <c:pt idx="5">
                  <c:v>101.5</c:v>
                </c:pt>
                <c:pt idx="6">
                  <c:v>99.8</c:v>
                </c:pt>
                <c:pt idx="7">
                  <c:v>100.7</c:v>
                </c:pt>
                <c:pt idx="8">
                  <c:v>101.3</c:v>
                </c:pt>
                <c:pt idx="9">
                  <c:v>101.6</c:v>
                </c:pt>
                <c:pt idx="10">
                  <c:v>102</c:v>
                </c:pt>
                <c:pt idx="11">
                  <c:v>101.7</c:v>
                </c:pt>
                <c:pt idx="12">
                  <c:v>99.8</c:v>
                </c:pt>
                <c:pt idx="13">
                  <c:v>100</c:v>
                </c:pt>
                <c:pt idx="14">
                  <c:v>99.8</c:v>
                </c:pt>
                <c:pt idx="15">
                  <c:v>86.1</c:v>
                </c:pt>
                <c:pt idx="16">
                  <c:v>89.6</c:v>
                </c:pt>
                <c:pt idx="17">
                  <c:v>93.1</c:v>
                </c:pt>
                <c:pt idx="18">
                  <c:v>92.9</c:v>
                </c:pt>
                <c:pt idx="19">
                  <c:v>94.4</c:v>
                </c:pt>
                <c:pt idx="20">
                  <c:v>95.6</c:v>
                </c:pt>
                <c:pt idx="21">
                  <c:v>96.7</c:v>
                </c:pt>
                <c:pt idx="22">
                  <c:v>97.1</c:v>
                </c:pt>
                <c:pt idx="23">
                  <c:v>96.8</c:v>
                </c:pt>
                <c:pt idx="24">
                  <c:v>94.9</c:v>
                </c:pt>
                <c:pt idx="25">
                  <c:v>95.4</c:v>
                </c:pt>
                <c:pt idx="26">
                  <c:v>96.2</c:v>
                </c:pt>
                <c:pt idx="27">
                  <c:v>96.8</c:v>
                </c:pt>
                <c:pt idx="28">
                  <c:v>97.5</c:v>
                </c:pt>
                <c:pt idx="29">
                  <c:v>97.8</c:v>
                </c:pt>
                <c:pt idx="30">
                  <c:v>96.9</c:v>
                </c:pt>
                <c:pt idx="31">
                  <c:v>97.4</c:v>
                </c:pt>
                <c:pt idx="32">
                  <c:v>97.9</c:v>
                </c:pt>
                <c:pt idx="33">
                  <c:v>99.1</c:v>
                </c:pt>
                <c:pt idx="34">
                  <c:v>99.6</c:v>
                </c:pt>
                <c:pt idx="35">
                  <c:v>99.7</c:v>
                </c:pt>
                <c:pt idx="36">
                  <c:v>97.7</c:v>
                </c:pt>
                <c:pt idx="37">
                  <c:v>98.7</c:v>
                </c:pt>
                <c:pt idx="38">
                  <c:v>99.1</c:v>
                </c:pt>
                <c:pt idx="39">
                  <c:v>100</c:v>
                </c:pt>
                <c:pt idx="40">
                  <c:v>100.5</c:v>
                </c:pt>
                <c:pt idx="41">
                  <c:v>100.6</c:v>
                </c:pt>
                <c:pt idx="42">
                  <c:v>99.6</c:v>
                </c:pt>
                <c:pt idx="43">
                  <c:v>100.2</c:v>
                </c:pt>
                <c:pt idx="44">
                  <c:v>101.2</c:v>
                </c:pt>
                <c:pt idx="45">
                  <c:v>101.5</c:v>
                </c:pt>
                <c:pt idx="46">
                  <c:v>101.9</c:v>
                </c:pt>
                <c:pt idx="47">
                  <c:v>101.7</c:v>
                </c:pt>
                <c:pt idx="48">
                  <c:v>100.1</c:v>
                </c:pt>
                <c:pt idx="49">
                  <c:v>100.6</c:v>
                </c:pt>
                <c:pt idx="50">
                  <c:v>101</c:v>
                </c:pt>
              </c:numCache>
            </c:numRef>
          </c:val>
          <c:smooth val="0"/>
          <c:extLst>
            <c:ext xmlns:c16="http://schemas.microsoft.com/office/drawing/2014/chart" uri="{C3380CC4-5D6E-409C-BE32-E72D297353CC}">
              <c16:uniqueId val="{00000001-343C-4B0A-AB9A-11598BCE05AC}"/>
            </c:ext>
          </c:extLst>
        </c:ser>
        <c:dLbls>
          <c:showLegendKey val="0"/>
          <c:showVal val="0"/>
          <c:showCatName val="0"/>
          <c:showSerName val="0"/>
          <c:showPercent val="0"/>
          <c:showBubbleSize val="0"/>
        </c:dLbls>
        <c:marker val="1"/>
        <c:smooth val="0"/>
        <c:axId val="1517591199"/>
        <c:axId val="541446335"/>
      </c:lineChart>
      <c:lineChart>
        <c:grouping val="standard"/>
        <c:varyColors val="0"/>
        <c:ser>
          <c:idx val="1"/>
          <c:order val="1"/>
          <c:tx>
            <c:strRef>
              <c:f>Sheet4!$F$1</c:f>
              <c:strCache>
                <c:ptCount val="1"/>
                <c:pt idx="0">
                  <c:v>United States</c:v>
                </c:pt>
              </c:strCache>
            </c:strRef>
          </c:tx>
          <c:spPr>
            <a:ln w="28575" cap="rnd">
              <a:solidFill>
                <a:schemeClr val="accent2"/>
              </a:solidFill>
              <a:round/>
            </a:ln>
            <a:effectLst/>
          </c:spPr>
          <c:marker>
            <c:symbol val="none"/>
          </c:marker>
          <c:cat>
            <c:numRef>
              <c:f>Sheet4!$D$2:$D$268</c:f>
              <c:numCache>
                <c:formatCode>mmm\-yy</c:formatCode>
                <c:ptCount val="51"/>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pt idx="32">
                  <c:v>44440</c:v>
                </c:pt>
                <c:pt idx="33">
                  <c:v>44470</c:v>
                </c:pt>
                <c:pt idx="34">
                  <c:v>44501</c:v>
                </c:pt>
                <c:pt idx="35">
                  <c:v>44531</c:v>
                </c:pt>
                <c:pt idx="36">
                  <c:v>44562</c:v>
                </c:pt>
                <c:pt idx="37">
                  <c:v>44593</c:v>
                </c:pt>
                <c:pt idx="38">
                  <c:v>44621</c:v>
                </c:pt>
                <c:pt idx="39">
                  <c:v>44652</c:v>
                </c:pt>
                <c:pt idx="40">
                  <c:v>44682</c:v>
                </c:pt>
                <c:pt idx="41">
                  <c:v>44713</c:v>
                </c:pt>
                <c:pt idx="42">
                  <c:v>44743</c:v>
                </c:pt>
                <c:pt idx="43">
                  <c:v>44774</c:v>
                </c:pt>
                <c:pt idx="44">
                  <c:v>44805</c:v>
                </c:pt>
                <c:pt idx="45">
                  <c:v>44835</c:v>
                </c:pt>
                <c:pt idx="46">
                  <c:v>44866</c:v>
                </c:pt>
                <c:pt idx="47">
                  <c:v>44896</c:v>
                </c:pt>
                <c:pt idx="48">
                  <c:v>44927</c:v>
                </c:pt>
                <c:pt idx="49">
                  <c:v>44958</c:v>
                </c:pt>
                <c:pt idx="50">
                  <c:v>44986</c:v>
                </c:pt>
              </c:numCache>
            </c:numRef>
          </c:cat>
          <c:val>
            <c:numRef>
              <c:f>Sheet4!$F$2:$F$268</c:f>
              <c:numCache>
                <c:formatCode>#,##0.0</c:formatCode>
                <c:ptCount val="51"/>
                <c:pt idx="0">
                  <c:v>98.3</c:v>
                </c:pt>
                <c:pt idx="1">
                  <c:v>98.7</c:v>
                </c:pt>
                <c:pt idx="2">
                  <c:v>99.1</c:v>
                </c:pt>
                <c:pt idx="3">
                  <c:v>99.8</c:v>
                </c:pt>
                <c:pt idx="4">
                  <c:v>100.6</c:v>
                </c:pt>
                <c:pt idx="5">
                  <c:v>100.9</c:v>
                </c:pt>
                <c:pt idx="6">
                  <c:v>99.6</c:v>
                </c:pt>
                <c:pt idx="7">
                  <c:v>100.3</c:v>
                </c:pt>
                <c:pt idx="8">
                  <c:v>100.6</c:v>
                </c:pt>
                <c:pt idx="9">
                  <c:v>101.2</c:v>
                </c:pt>
                <c:pt idx="10">
                  <c:v>101.7</c:v>
                </c:pt>
                <c:pt idx="11">
                  <c:v>101.5</c:v>
                </c:pt>
                <c:pt idx="12">
                  <c:v>99.6</c:v>
                </c:pt>
                <c:pt idx="13">
                  <c:v>100</c:v>
                </c:pt>
                <c:pt idx="14">
                  <c:v>99.5</c:v>
                </c:pt>
                <c:pt idx="15">
                  <c:v>86.1</c:v>
                </c:pt>
                <c:pt idx="16">
                  <c:v>88.4</c:v>
                </c:pt>
                <c:pt idx="17">
                  <c:v>91.4</c:v>
                </c:pt>
                <c:pt idx="18">
                  <c:v>91.4</c:v>
                </c:pt>
                <c:pt idx="19">
                  <c:v>92.8</c:v>
                </c:pt>
                <c:pt idx="20">
                  <c:v>93.9</c:v>
                </c:pt>
                <c:pt idx="21">
                  <c:v>95.3</c:v>
                </c:pt>
                <c:pt idx="22">
                  <c:v>95.7</c:v>
                </c:pt>
                <c:pt idx="23">
                  <c:v>95.4</c:v>
                </c:pt>
                <c:pt idx="24">
                  <c:v>93.7</c:v>
                </c:pt>
                <c:pt idx="25">
                  <c:v>94.3</c:v>
                </c:pt>
                <c:pt idx="26">
                  <c:v>95.1</c:v>
                </c:pt>
                <c:pt idx="27">
                  <c:v>96.1</c:v>
                </c:pt>
                <c:pt idx="28">
                  <c:v>97</c:v>
                </c:pt>
                <c:pt idx="29">
                  <c:v>97.5</c:v>
                </c:pt>
                <c:pt idx="30">
                  <c:v>97.3</c:v>
                </c:pt>
                <c:pt idx="31">
                  <c:v>97.8</c:v>
                </c:pt>
                <c:pt idx="32">
                  <c:v>98.1</c:v>
                </c:pt>
                <c:pt idx="33">
                  <c:v>99.7</c:v>
                </c:pt>
                <c:pt idx="34">
                  <c:v>100.3</c:v>
                </c:pt>
                <c:pt idx="35">
                  <c:v>100.4</c:v>
                </c:pt>
                <c:pt idx="36">
                  <c:v>98.5</c:v>
                </c:pt>
                <c:pt idx="37">
                  <c:v>99.5</c:v>
                </c:pt>
                <c:pt idx="38">
                  <c:v>100</c:v>
                </c:pt>
                <c:pt idx="39">
                  <c:v>101</c:v>
                </c:pt>
                <c:pt idx="40">
                  <c:v>101.6</c:v>
                </c:pt>
                <c:pt idx="41">
                  <c:v>101.9</c:v>
                </c:pt>
                <c:pt idx="42">
                  <c:v>101.4</c:v>
                </c:pt>
                <c:pt idx="43">
                  <c:v>102</c:v>
                </c:pt>
                <c:pt idx="44">
                  <c:v>102.5</c:v>
                </c:pt>
                <c:pt idx="45">
                  <c:v>103</c:v>
                </c:pt>
                <c:pt idx="46">
                  <c:v>103.3</c:v>
                </c:pt>
                <c:pt idx="47">
                  <c:v>103.2</c:v>
                </c:pt>
                <c:pt idx="48">
                  <c:v>101.6</c:v>
                </c:pt>
                <c:pt idx="49">
                  <c:v>102.1</c:v>
                </c:pt>
                <c:pt idx="50">
                  <c:v>102.4</c:v>
                </c:pt>
              </c:numCache>
            </c:numRef>
          </c:val>
          <c:smooth val="0"/>
          <c:extLst>
            <c:ext xmlns:c16="http://schemas.microsoft.com/office/drawing/2014/chart" uri="{C3380CC4-5D6E-409C-BE32-E72D297353CC}">
              <c16:uniqueId val="{00000002-343C-4B0A-AB9A-11598BCE05AC}"/>
            </c:ext>
          </c:extLst>
        </c:ser>
        <c:dLbls>
          <c:showLegendKey val="0"/>
          <c:showVal val="0"/>
          <c:showCatName val="0"/>
          <c:showSerName val="0"/>
          <c:showPercent val="0"/>
          <c:showBubbleSize val="0"/>
        </c:dLbls>
        <c:marker val="1"/>
        <c:smooth val="0"/>
        <c:axId val="530594751"/>
        <c:axId val="1725294175"/>
      </c:lineChart>
      <c:dateAx>
        <c:axId val="1517591199"/>
        <c:scaling>
          <c:orientation val="minMax"/>
        </c:scaling>
        <c:delete val="0"/>
        <c:axPos val="b"/>
        <c:title>
          <c:tx>
            <c:rich>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r>
                  <a:rPr lang="en-US" sz="1400" baseline="0">
                    <a:solidFill>
                      <a:sysClr val="windowText" lastClr="000000"/>
                    </a:solidFill>
                  </a:rPr>
                  <a:t>(February 2020 = 100.0)</a:t>
                </a:r>
              </a:p>
            </c:rich>
          </c:tx>
          <c:layout>
            <c:manualLayout>
              <c:xMode val="edge"/>
              <c:yMode val="edge"/>
              <c:x val="6.2316623373403948E-2"/>
              <c:y val="0.11995887112049138"/>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title>
        <c:numFmt formatCode="mmm\-yy"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541446335"/>
        <c:crosses val="autoZero"/>
        <c:auto val="1"/>
        <c:lblOffset val="100"/>
        <c:baseTimeUnit val="months"/>
        <c:majorUnit val="3"/>
        <c:majorTimeUnit val="months"/>
      </c:dateAx>
      <c:valAx>
        <c:axId val="541446335"/>
        <c:scaling>
          <c:orientation val="minMax"/>
          <c:max val="105"/>
          <c:min val="8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517591199"/>
        <c:crosses val="autoZero"/>
        <c:crossBetween val="between"/>
        <c:majorUnit val="5"/>
      </c:valAx>
      <c:valAx>
        <c:axId val="1725294175"/>
        <c:scaling>
          <c:orientation val="minMax"/>
          <c:min val="120000"/>
        </c:scaling>
        <c:delete val="1"/>
        <c:axPos val="r"/>
        <c:numFmt formatCode="#,##0.0" sourceLinked="1"/>
        <c:majorTickMark val="out"/>
        <c:minorTickMark val="none"/>
        <c:tickLblPos val="nextTo"/>
        <c:crossAx val="530594751"/>
        <c:crosses val="max"/>
        <c:crossBetween val="between"/>
      </c:valAx>
      <c:dateAx>
        <c:axId val="530594751"/>
        <c:scaling>
          <c:orientation val="minMax"/>
        </c:scaling>
        <c:delete val="1"/>
        <c:axPos val="b"/>
        <c:numFmt formatCode="mmm\-yy" sourceLinked="1"/>
        <c:majorTickMark val="out"/>
        <c:minorTickMark val="none"/>
        <c:tickLblPos val="nextTo"/>
        <c:crossAx val="1725294175"/>
        <c:crosses val="autoZero"/>
        <c:auto val="1"/>
        <c:lblOffset val="100"/>
        <c:baseTimeUnit val="months"/>
        <c:majorUnit val="1"/>
        <c:minorUnit val="1"/>
      </c:date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4472C4"/>
            </a:solidFill>
            <a:ln>
              <a:noFill/>
            </a:ln>
            <a:effectLst/>
          </c:spPr>
          <c:invertIfNegative val="0"/>
          <c:dPt>
            <c:idx val="15"/>
            <c:invertIfNegative val="0"/>
            <c:bubble3D val="0"/>
            <c:spPr>
              <a:solidFill>
                <a:srgbClr val="ED7D31"/>
              </a:solidFill>
              <a:ln>
                <a:noFill/>
              </a:ln>
              <a:effectLst/>
            </c:spPr>
            <c:extLst>
              <c:ext xmlns:c16="http://schemas.microsoft.com/office/drawing/2014/chart" uri="{C3380CC4-5D6E-409C-BE32-E72D297353CC}">
                <c16:uniqueId val="{00000001-849B-4B40-8DB2-748036F27DA4}"/>
              </c:ext>
            </c:extLst>
          </c:dPt>
          <c:cat>
            <c:strRef>
              <c:f>SA!$L$2:$L$46</c:f>
              <c:strCache>
                <c:ptCount val="45"/>
                <c:pt idx="0">
                  <c:v>Huntsville, AL</c:v>
                </c:pt>
                <c:pt idx="1">
                  <c:v>Rome, GA</c:v>
                </c:pt>
                <c:pt idx="2">
                  <c:v>Knoxville, TN</c:v>
                </c:pt>
                <c:pt idx="3">
                  <c:v>Gainesville, GA</c:v>
                </c:pt>
                <c:pt idx="4">
                  <c:v>Tuscaloosa, AL</c:v>
                </c:pt>
                <c:pt idx="5">
                  <c:v>Dalton, GA</c:v>
                </c:pt>
                <c:pt idx="6">
                  <c:v>Gadsden, AL</c:v>
                </c:pt>
                <c:pt idx="7">
                  <c:v>Scranton--Wilkes-Barre--Hazleton, PA</c:v>
                </c:pt>
                <c:pt idx="8">
                  <c:v>Beckley, WV</c:v>
                </c:pt>
                <c:pt idx="9">
                  <c:v>Spartanburg, SC</c:v>
                </c:pt>
                <c:pt idx="10">
                  <c:v>Bloomsburg-Berwick, PA</c:v>
                </c:pt>
                <c:pt idx="11">
                  <c:v>Huntington-Ashland, WV-KY-OH</c:v>
                </c:pt>
                <c:pt idx="12">
                  <c:v>State College, PA</c:v>
                </c:pt>
                <c:pt idx="13">
                  <c:v>Anniston-Oxford-Jacksonville, AL</c:v>
                </c:pt>
                <c:pt idx="14">
                  <c:v>Winston-Salem, NC</c:v>
                </c:pt>
                <c:pt idx="15">
                  <c:v>United States</c:v>
                </c:pt>
                <c:pt idx="16">
                  <c:v>East Stroudsburg, PA</c:v>
                </c:pt>
                <c:pt idx="17">
                  <c:v>Asheville, NC</c:v>
                </c:pt>
                <c:pt idx="18">
                  <c:v>Cleveland, TN</c:v>
                </c:pt>
                <c:pt idx="19">
                  <c:v>Williamsport, PA</c:v>
                </c:pt>
                <c:pt idx="20">
                  <c:v>Altoona, PA</c:v>
                </c:pt>
                <c:pt idx="21">
                  <c:v>Kingsport-Bristol-Bristol, TN-VA</c:v>
                </c:pt>
                <c:pt idx="22">
                  <c:v>Birmingham-Hoover, AL</c:v>
                </c:pt>
                <c:pt idx="23">
                  <c:v>Chattanooga, TN-GA</c:v>
                </c:pt>
                <c:pt idx="24">
                  <c:v>Johnson City, TN</c:v>
                </c:pt>
                <c:pt idx="25">
                  <c:v>Cumberland, MD-WV</c:v>
                </c:pt>
                <c:pt idx="26">
                  <c:v>Pittsburgh, PA</c:v>
                </c:pt>
                <c:pt idx="27">
                  <c:v>Greenville-Anderson-Mauldin, SC</c:v>
                </c:pt>
                <c:pt idx="28">
                  <c:v>Johnstown, PA</c:v>
                </c:pt>
                <c:pt idx="29">
                  <c:v>Decatur, AL</c:v>
                </c:pt>
                <c:pt idx="30">
                  <c:v>Erie, PA</c:v>
                </c:pt>
                <c:pt idx="31">
                  <c:v>Morristown, TN</c:v>
                </c:pt>
                <c:pt idx="32">
                  <c:v>Binghamton, NY</c:v>
                </c:pt>
                <c:pt idx="33">
                  <c:v>Hickory-Lenoir-Morganton, NC</c:v>
                </c:pt>
                <c:pt idx="34">
                  <c:v>Morgantown, WV</c:v>
                </c:pt>
                <c:pt idx="35">
                  <c:v>Charleston, WV</c:v>
                </c:pt>
                <c:pt idx="36">
                  <c:v>Elmira, NY</c:v>
                </c:pt>
                <c:pt idx="37">
                  <c:v>Florence-Muscle Shoals, AL</c:v>
                </c:pt>
                <c:pt idx="38">
                  <c:v>Ithaca, NY</c:v>
                </c:pt>
                <c:pt idx="39">
                  <c:v>Weirton-Steubenville, WV-OH</c:v>
                </c:pt>
                <c:pt idx="40">
                  <c:v>Youngstown-Warren-Boardman, OH-PA</c:v>
                </c:pt>
                <c:pt idx="41">
                  <c:v>Blacksburg-Christiansburg-Radford, VA</c:v>
                </c:pt>
                <c:pt idx="42">
                  <c:v>Parkersburg-Vienna, WV</c:v>
                </c:pt>
                <c:pt idx="43">
                  <c:v>Wheeling, WV-OH</c:v>
                </c:pt>
                <c:pt idx="44">
                  <c:v>Hagerstown-Martinsburg, MD-WV</c:v>
                </c:pt>
              </c:strCache>
            </c:strRef>
          </c:cat>
          <c:val>
            <c:numRef>
              <c:f>SA!$M$2:$M$46</c:f>
              <c:numCache>
                <c:formatCode>0.0%</c:formatCode>
                <c:ptCount val="45"/>
                <c:pt idx="0">
                  <c:v>3.7999999999999999E-2</c:v>
                </c:pt>
                <c:pt idx="1">
                  <c:v>3.6999999999999998E-2</c:v>
                </c:pt>
                <c:pt idx="2">
                  <c:v>3.5999999999999997E-2</c:v>
                </c:pt>
                <c:pt idx="3">
                  <c:v>3.1E-2</c:v>
                </c:pt>
                <c:pt idx="4">
                  <c:v>2.9000000000000001E-2</c:v>
                </c:pt>
                <c:pt idx="5">
                  <c:v>2.8000000000000001E-2</c:v>
                </c:pt>
                <c:pt idx="6">
                  <c:v>2.7E-2</c:v>
                </c:pt>
                <c:pt idx="7">
                  <c:v>2.7E-2</c:v>
                </c:pt>
                <c:pt idx="8">
                  <c:v>2.5999999999999999E-2</c:v>
                </c:pt>
                <c:pt idx="9">
                  <c:v>2.4E-2</c:v>
                </c:pt>
                <c:pt idx="10">
                  <c:v>2.3E-2</c:v>
                </c:pt>
                <c:pt idx="11">
                  <c:v>2.1999999999999999E-2</c:v>
                </c:pt>
                <c:pt idx="12">
                  <c:v>2.1999999999999999E-2</c:v>
                </c:pt>
                <c:pt idx="13">
                  <c:v>2.1000000000000001E-2</c:v>
                </c:pt>
                <c:pt idx="14">
                  <c:v>2.1000000000000001E-2</c:v>
                </c:pt>
                <c:pt idx="15">
                  <c:v>1.9E-2</c:v>
                </c:pt>
                <c:pt idx="16">
                  <c:v>1.9E-2</c:v>
                </c:pt>
                <c:pt idx="17">
                  <c:v>1.7000000000000001E-2</c:v>
                </c:pt>
                <c:pt idx="18">
                  <c:v>1.7000000000000001E-2</c:v>
                </c:pt>
                <c:pt idx="19">
                  <c:v>1.6E-2</c:v>
                </c:pt>
                <c:pt idx="20">
                  <c:v>1.4999999999999999E-2</c:v>
                </c:pt>
                <c:pt idx="21">
                  <c:v>1.4999999999999999E-2</c:v>
                </c:pt>
                <c:pt idx="22">
                  <c:v>1.4E-2</c:v>
                </c:pt>
                <c:pt idx="23">
                  <c:v>1.4E-2</c:v>
                </c:pt>
                <c:pt idx="24">
                  <c:v>1.4E-2</c:v>
                </c:pt>
                <c:pt idx="25">
                  <c:v>1.2999999999999999E-2</c:v>
                </c:pt>
                <c:pt idx="26">
                  <c:v>1.2999999999999999E-2</c:v>
                </c:pt>
                <c:pt idx="27">
                  <c:v>1.2E-2</c:v>
                </c:pt>
                <c:pt idx="28">
                  <c:v>1.2E-2</c:v>
                </c:pt>
                <c:pt idx="29">
                  <c:v>0.01</c:v>
                </c:pt>
                <c:pt idx="30">
                  <c:v>8.9999999999999993E-3</c:v>
                </c:pt>
                <c:pt idx="31">
                  <c:v>8.0000000000000002E-3</c:v>
                </c:pt>
                <c:pt idx="32">
                  <c:v>5.0000000000000001E-3</c:v>
                </c:pt>
                <c:pt idx="33">
                  <c:v>5.0000000000000001E-3</c:v>
                </c:pt>
                <c:pt idx="34">
                  <c:v>4.0000000000000001E-3</c:v>
                </c:pt>
                <c:pt idx="35">
                  <c:v>3.0000000000000001E-3</c:v>
                </c:pt>
                <c:pt idx="36">
                  <c:v>3.0000000000000001E-3</c:v>
                </c:pt>
                <c:pt idx="37">
                  <c:v>3.0000000000000001E-3</c:v>
                </c:pt>
                <c:pt idx="38">
                  <c:v>3.0000000000000001E-3</c:v>
                </c:pt>
                <c:pt idx="39">
                  <c:v>0</c:v>
                </c:pt>
                <c:pt idx="40">
                  <c:v>0</c:v>
                </c:pt>
                <c:pt idx="41">
                  <c:v>-2E-3</c:v>
                </c:pt>
                <c:pt idx="42">
                  <c:v>-3.0000000000000001E-3</c:v>
                </c:pt>
                <c:pt idx="43">
                  <c:v>-8.0000000000000002E-3</c:v>
                </c:pt>
                <c:pt idx="44">
                  <c:v>-1.2999999999999999E-2</c:v>
                </c:pt>
              </c:numCache>
            </c:numRef>
          </c:val>
          <c:extLst>
            <c:ext xmlns:c16="http://schemas.microsoft.com/office/drawing/2014/chart" uri="{C3380CC4-5D6E-409C-BE32-E72D297353CC}">
              <c16:uniqueId val="{00000002-849B-4B40-8DB2-748036F27DA4}"/>
            </c:ext>
          </c:extLst>
        </c:ser>
        <c:dLbls>
          <c:showLegendKey val="0"/>
          <c:showVal val="0"/>
          <c:showCatName val="0"/>
          <c:showSerName val="0"/>
          <c:showPercent val="0"/>
          <c:showBubbleSize val="0"/>
        </c:dLbls>
        <c:gapWidth val="112"/>
        <c:overlap val="-27"/>
        <c:axId val="1014492511"/>
        <c:axId val="1766496175"/>
      </c:barChart>
      <c:catAx>
        <c:axId val="1014492511"/>
        <c:scaling>
          <c:orientation val="minMax"/>
        </c:scaling>
        <c:delete val="0"/>
        <c:axPos val="b"/>
        <c:numFmt formatCode="General" sourceLinked="1"/>
        <c:majorTickMark val="none"/>
        <c:minorTickMark val="none"/>
        <c:tickLblPos val="low"/>
        <c:spPr>
          <a:noFill/>
          <a:ln w="9525" cap="flat" cmpd="sng" algn="ctr">
            <a:solidFill>
              <a:srgbClr val="000000"/>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1766496175"/>
        <c:crosses val="autoZero"/>
        <c:auto val="1"/>
        <c:lblAlgn val="ctr"/>
        <c:lblOffset val="100"/>
        <c:noMultiLvlLbl val="0"/>
      </c:catAx>
      <c:valAx>
        <c:axId val="1766496175"/>
        <c:scaling>
          <c:orientation val="minMax"/>
          <c:max val="4.0000000000000008E-2"/>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01449251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OTYC!$C$2</c:f>
              <c:strCache>
                <c:ptCount val="1"/>
                <c:pt idx="0">
                  <c:v>United States</c:v>
                </c:pt>
              </c:strCache>
            </c:strRef>
          </c:tx>
          <c:spPr>
            <a:solidFill>
              <a:srgbClr val="ED7D3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OTYC!$B$3:$B$15</c:f>
              <c:strCache>
                <c:ptCount val="13"/>
                <c:pt idx="0">
                  <c:v>Mining and logging</c:v>
                </c:pt>
                <c:pt idx="1">
                  <c:v>Wholesale trade</c:v>
                </c:pt>
                <c:pt idx="2">
                  <c:v>Retail trade</c:v>
                </c:pt>
                <c:pt idx="3">
                  <c:v>Government</c:v>
                </c:pt>
                <c:pt idx="4">
                  <c:v>Construction</c:v>
                </c:pt>
                <c:pt idx="5">
                  <c:v>Professional and business services</c:v>
                </c:pt>
                <c:pt idx="6">
                  <c:v>Information</c:v>
                </c:pt>
                <c:pt idx="7">
                  <c:v>Leisure and hospitality</c:v>
                </c:pt>
                <c:pt idx="8">
                  <c:v>Other services</c:v>
                </c:pt>
                <c:pt idx="9">
                  <c:v>Education and health services</c:v>
                </c:pt>
                <c:pt idx="10">
                  <c:v>Financial activities</c:v>
                </c:pt>
                <c:pt idx="11">
                  <c:v>Transportation and utilities</c:v>
                </c:pt>
                <c:pt idx="12">
                  <c:v>Manufacturing</c:v>
                </c:pt>
              </c:strCache>
            </c:strRef>
          </c:cat>
          <c:val>
            <c:numRef>
              <c:f>OTYC!$C$3:$C$15</c:f>
              <c:numCache>
                <c:formatCode>0.0</c:formatCode>
                <c:ptCount val="13"/>
                <c:pt idx="0">
                  <c:v>4.7E-2</c:v>
                </c:pt>
                <c:pt idx="1">
                  <c:v>1.2E-2</c:v>
                </c:pt>
                <c:pt idx="2">
                  <c:v>4.0000000000000001E-3</c:v>
                </c:pt>
                <c:pt idx="3">
                  <c:v>2.8000000000000001E-2</c:v>
                </c:pt>
                <c:pt idx="4">
                  <c:v>2.7E-2</c:v>
                </c:pt>
                <c:pt idx="5">
                  <c:v>1.0999999999999999E-2</c:v>
                </c:pt>
                <c:pt idx="6">
                  <c:v>-2.8000000000000001E-2</c:v>
                </c:pt>
                <c:pt idx="7">
                  <c:v>3.5000000000000003E-2</c:v>
                </c:pt>
                <c:pt idx="8">
                  <c:v>2.1000000000000001E-2</c:v>
                </c:pt>
                <c:pt idx="9">
                  <c:v>4.2000000000000003E-2</c:v>
                </c:pt>
                <c:pt idx="10">
                  <c:v>7.0000000000000001E-3</c:v>
                </c:pt>
                <c:pt idx="11">
                  <c:v>-3.0000000000000001E-3</c:v>
                </c:pt>
                <c:pt idx="12">
                  <c:v>0</c:v>
                </c:pt>
              </c:numCache>
            </c:numRef>
          </c:val>
          <c:extLst>
            <c:ext xmlns:c16="http://schemas.microsoft.com/office/drawing/2014/chart" uri="{C3380CC4-5D6E-409C-BE32-E72D297353CC}">
              <c16:uniqueId val="{00000000-1036-4903-97B4-8B02E33608E4}"/>
            </c:ext>
          </c:extLst>
        </c:ser>
        <c:ser>
          <c:idx val="1"/>
          <c:order val="1"/>
          <c:tx>
            <c:strRef>
              <c:f>OTYC!$D$2</c:f>
              <c:strCache>
                <c:ptCount val="1"/>
                <c:pt idx="0">
                  <c:v>Pittsburgh MSA</c:v>
                </c:pt>
              </c:strCache>
            </c:strRef>
          </c:tx>
          <c:spPr>
            <a:solidFill>
              <a:srgbClr val="4472C4"/>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OTYC!$B$3:$B$15</c:f>
              <c:strCache>
                <c:ptCount val="13"/>
                <c:pt idx="0">
                  <c:v>Mining and logging</c:v>
                </c:pt>
                <c:pt idx="1">
                  <c:v>Wholesale trade</c:v>
                </c:pt>
                <c:pt idx="2">
                  <c:v>Retail trade</c:v>
                </c:pt>
                <c:pt idx="3">
                  <c:v>Government</c:v>
                </c:pt>
                <c:pt idx="4">
                  <c:v>Construction</c:v>
                </c:pt>
                <c:pt idx="5">
                  <c:v>Professional and business services</c:v>
                </c:pt>
                <c:pt idx="6">
                  <c:v>Information</c:v>
                </c:pt>
                <c:pt idx="7">
                  <c:v>Leisure and hospitality</c:v>
                </c:pt>
                <c:pt idx="8">
                  <c:v>Other services</c:v>
                </c:pt>
                <c:pt idx="9">
                  <c:v>Education and health services</c:v>
                </c:pt>
                <c:pt idx="10">
                  <c:v>Financial activities</c:v>
                </c:pt>
                <c:pt idx="11">
                  <c:v>Transportation and utilities</c:v>
                </c:pt>
                <c:pt idx="12">
                  <c:v>Manufacturing</c:v>
                </c:pt>
              </c:strCache>
            </c:strRef>
          </c:cat>
          <c:val>
            <c:numRef>
              <c:f>OTYC!$D$3:$D$15</c:f>
              <c:numCache>
                <c:formatCode>0.0</c:formatCode>
                <c:ptCount val="13"/>
                <c:pt idx="0">
                  <c:v>-1.2E-2</c:v>
                </c:pt>
                <c:pt idx="1">
                  <c:v>-5.0000000000000001E-3</c:v>
                </c:pt>
                <c:pt idx="2">
                  <c:v>-4.0000000000000001E-3</c:v>
                </c:pt>
                <c:pt idx="3">
                  <c:v>2E-3</c:v>
                </c:pt>
                <c:pt idx="4">
                  <c:v>3.0000000000000001E-3</c:v>
                </c:pt>
                <c:pt idx="5">
                  <c:v>4.0000000000000001E-3</c:v>
                </c:pt>
                <c:pt idx="6">
                  <c:v>5.0000000000000001E-3</c:v>
                </c:pt>
                <c:pt idx="7">
                  <c:v>6.0000000000000001E-3</c:v>
                </c:pt>
                <c:pt idx="8">
                  <c:v>2.4E-2</c:v>
                </c:pt>
                <c:pt idx="9">
                  <c:v>2.4E-2</c:v>
                </c:pt>
                <c:pt idx="10">
                  <c:v>2.5000000000000001E-2</c:v>
                </c:pt>
                <c:pt idx="11">
                  <c:v>2.5000000000000001E-2</c:v>
                </c:pt>
                <c:pt idx="12">
                  <c:v>2.9000000000000001E-2</c:v>
                </c:pt>
              </c:numCache>
            </c:numRef>
          </c:val>
          <c:extLst>
            <c:ext xmlns:c16="http://schemas.microsoft.com/office/drawing/2014/chart" uri="{C3380CC4-5D6E-409C-BE32-E72D297353CC}">
              <c16:uniqueId val="{00000001-1036-4903-97B4-8B02E33608E4}"/>
            </c:ext>
          </c:extLst>
        </c:ser>
        <c:dLbls>
          <c:showLegendKey val="0"/>
          <c:showVal val="0"/>
          <c:showCatName val="0"/>
          <c:showSerName val="0"/>
          <c:showPercent val="0"/>
          <c:showBubbleSize val="0"/>
        </c:dLbls>
        <c:gapWidth val="100"/>
        <c:axId val="420341840"/>
        <c:axId val="420330640"/>
      </c:barChart>
      <c:catAx>
        <c:axId val="420341840"/>
        <c:scaling>
          <c:orientation val="minMax"/>
        </c:scaling>
        <c:delete val="0"/>
        <c:axPos val="l"/>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420330640"/>
        <c:crosses val="autoZero"/>
        <c:auto val="1"/>
        <c:lblAlgn val="ctr"/>
        <c:lblOffset val="100"/>
        <c:noMultiLvlLbl val="0"/>
      </c:catAx>
      <c:valAx>
        <c:axId val="420330640"/>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20341840"/>
        <c:crosses val="autoZero"/>
        <c:crossBetween val="between"/>
      </c:valAx>
      <c:spPr>
        <a:noFill/>
        <a:ln>
          <a:noFill/>
        </a:ln>
        <a:effectLst/>
      </c:spPr>
    </c:plotArea>
    <c:legend>
      <c:legendPos val="b"/>
      <c:layout>
        <c:manualLayout>
          <c:xMode val="edge"/>
          <c:yMode val="edge"/>
          <c:x val="0.28727613735783025"/>
          <c:y val="0.91028889617964426"/>
          <c:w val="0.4198921697287839"/>
          <c:h val="6.4248140857392833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distribution_old!$C$2</c:f>
              <c:strCache>
                <c:ptCount val="1"/>
                <c:pt idx="0">
                  <c:v>United States</c:v>
                </c:pt>
              </c:strCache>
            </c:strRef>
          </c:tx>
          <c:spPr>
            <a:solidFill>
              <a:srgbClr val="ED7D3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distribution_old!$B$3:$B$15</c:f>
              <c:strCache>
                <c:ptCount val="13"/>
                <c:pt idx="0">
                  <c:v>Mining and logging</c:v>
                </c:pt>
                <c:pt idx="1">
                  <c:v>Information</c:v>
                </c:pt>
                <c:pt idx="2">
                  <c:v>Wholesale trade</c:v>
                </c:pt>
                <c:pt idx="3">
                  <c:v>Other services</c:v>
                </c:pt>
                <c:pt idx="4">
                  <c:v>Transportation and utilities</c:v>
                </c:pt>
                <c:pt idx="5">
                  <c:v>Construction</c:v>
                </c:pt>
                <c:pt idx="6">
                  <c:v>Financial activities</c:v>
                </c:pt>
                <c:pt idx="7">
                  <c:v>Manufacturing</c:v>
                </c:pt>
                <c:pt idx="8">
                  <c:v>Government</c:v>
                </c:pt>
                <c:pt idx="9">
                  <c:v>Leisure and hospitality</c:v>
                </c:pt>
                <c:pt idx="10">
                  <c:v>Retail trade</c:v>
                </c:pt>
                <c:pt idx="11">
                  <c:v>Professional and business services</c:v>
                </c:pt>
                <c:pt idx="12">
                  <c:v>Education and health services</c:v>
                </c:pt>
              </c:strCache>
            </c:strRef>
          </c:cat>
          <c:val>
            <c:numRef>
              <c:f>distribution_old!$C$3:$C$15</c:f>
              <c:numCache>
                <c:formatCode>0.0</c:formatCode>
                <c:ptCount val="13"/>
                <c:pt idx="0">
                  <c:v>4.0000000000000001E-3</c:v>
                </c:pt>
                <c:pt idx="1">
                  <c:v>0.02</c:v>
                </c:pt>
                <c:pt idx="2">
                  <c:v>3.9E-2</c:v>
                </c:pt>
                <c:pt idx="3">
                  <c:v>3.6999999999999998E-2</c:v>
                </c:pt>
                <c:pt idx="4">
                  <c:v>4.7E-2</c:v>
                </c:pt>
                <c:pt idx="5">
                  <c:v>5.0999999999999997E-2</c:v>
                </c:pt>
                <c:pt idx="6">
                  <c:v>5.8999999999999997E-2</c:v>
                </c:pt>
                <c:pt idx="7">
                  <c:v>8.4000000000000005E-2</c:v>
                </c:pt>
                <c:pt idx="8">
                  <c:v>0.14499999999999999</c:v>
                </c:pt>
                <c:pt idx="9">
                  <c:v>0.104</c:v>
                </c:pt>
                <c:pt idx="10">
                  <c:v>0.10100000000000001</c:v>
                </c:pt>
                <c:pt idx="11">
                  <c:v>0.14799999999999999</c:v>
                </c:pt>
                <c:pt idx="12">
                  <c:v>0.16</c:v>
                </c:pt>
              </c:numCache>
            </c:numRef>
          </c:val>
          <c:extLst>
            <c:ext xmlns:c16="http://schemas.microsoft.com/office/drawing/2014/chart" uri="{C3380CC4-5D6E-409C-BE32-E72D297353CC}">
              <c16:uniqueId val="{00000000-92EE-4CAA-B5E5-1A1007EB680B}"/>
            </c:ext>
          </c:extLst>
        </c:ser>
        <c:ser>
          <c:idx val="1"/>
          <c:order val="1"/>
          <c:tx>
            <c:strRef>
              <c:f>distribution_old!$D$2</c:f>
              <c:strCache>
                <c:ptCount val="1"/>
                <c:pt idx="0">
                  <c:v>Pittsburgh MSA</c:v>
                </c:pt>
              </c:strCache>
            </c:strRef>
          </c:tx>
          <c:spPr>
            <a:solidFill>
              <a:srgbClr val="4472C4"/>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distribution_old!$B$3:$B$15</c:f>
              <c:strCache>
                <c:ptCount val="13"/>
                <c:pt idx="0">
                  <c:v>Mining and logging</c:v>
                </c:pt>
                <c:pt idx="1">
                  <c:v>Information</c:v>
                </c:pt>
                <c:pt idx="2">
                  <c:v>Wholesale trade</c:v>
                </c:pt>
                <c:pt idx="3">
                  <c:v>Other services</c:v>
                </c:pt>
                <c:pt idx="4">
                  <c:v>Transportation and utilities</c:v>
                </c:pt>
                <c:pt idx="5">
                  <c:v>Construction</c:v>
                </c:pt>
                <c:pt idx="6">
                  <c:v>Financial activities</c:v>
                </c:pt>
                <c:pt idx="7">
                  <c:v>Manufacturing</c:v>
                </c:pt>
                <c:pt idx="8">
                  <c:v>Government</c:v>
                </c:pt>
                <c:pt idx="9">
                  <c:v>Leisure and hospitality</c:v>
                </c:pt>
                <c:pt idx="10">
                  <c:v>Retail trade</c:v>
                </c:pt>
                <c:pt idx="11">
                  <c:v>Professional and business services</c:v>
                </c:pt>
                <c:pt idx="12">
                  <c:v>Education and health services</c:v>
                </c:pt>
              </c:strCache>
            </c:strRef>
          </c:cat>
          <c:val>
            <c:numRef>
              <c:f>distribution_old!$D$3:$D$15</c:f>
              <c:numCache>
                <c:formatCode>0.0</c:formatCode>
                <c:ptCount val="13"/>
                <c:pt idx="0">
                  <c:v>7.0000000000000001E-3</c:v>
                </c:pt>
                <c:pt idx="1">
                  <c:v>1.9E-2</c:v>
                </c:pt>
                <c:pt idx="2">
                  <c:v>3.5999999999999997E-2</c:v>
                </c:pt>
                <c:pt idx="3">
                  <c:v>0.04</c:v>
                </c:pt>
                <c:pt idx="4">
                  <c:v>4.1000000000000002E-2</c:v>
                </c:pt>
                <c:pt idx="5">
                  <c:v>5.0999999999999997E-2</c:v>
                </c:pt>
                <c:pt idx="6">
                  <c:v>6.5000000000000002E-2</c:v>
                </c:pt>
                <c:pt idx="7">
                  <c:v>7.1999999999999995E-2</c:v>
                </c:pt>
                <c:pt idx="8">
                  <c:v>9.6000000000000002E-2</c:v>
                </c:pt>
                <c:pt idx="9">
                  <c:v>9.7000000000000003E-2</c:v>
                </c:pt>
                <c:pt idx="10">
                  <c:v>0.10100000000000001</c:v>
                </c:pt>
                <c:pt idx="11">
                  <c:v>0.16500000000000001</c:v>
                </c:pt>
                <c:pt idx="12">
                  <c:v>0.21</c:v>
                </c:pt>
              </c:numCache>
            </c:numRef>
          </c:val>
          <c:extLst>
            <c:ext xmlns:c16="http://schemas.microsoft.com/office/drawing/2014/chart" uri="{C3380CC4-5D6E-409C-BE32-E72D297353CC}">
              <c16:uniqueId val="{00000001-92EE-4CAA-B5E5-1A1007EB680B}"/>
            </c:ext>
          </c:extLst>
        </c:ser>
        <c:dLbls>
          <c:showLegendKey val="0"/>
          <c:showVal val="0"/>
          <c:showCatName val="0"/>
          <c:showSerName val="0"/>
          <c:showPercent val="0"/>
          <c:showBubbleSize val="0"/>
        </c:dLbls>
        <c:gapWidth val="100"/>
        <c:axId val="420341840"/>
        <c:axId val="420330640"/>
      </c:barChart>
      <c:catAx>
        <c:axId val="420341840"/>
        <c:scaling>
          <c:orientation val="minMax"/>
        </c:scaling>
        <c:delete val="0"/>
        <c:axPos val="l"/>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420330640"/>
        <c:crosses val="autoZero"/>
        <c:auto val="1"/>
        <c:lblAlgn val="ctr"/>
        <c:lblOffset val="100"/>
        <c:noMultiLvlLbl val="0"/>
      </c:catAx>
      <c:valAx>
        <c:axId val="420330640"/>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20341840"/>
        <c:crosses val="autoZero"/>
        <c:crossBetween val="between"/>
      </c:valAx>
      <c:spPr>
        <a:noFill/>
        <a:ln>
          <a:noFill/>
        </a:ln>
        <a:effectLst/>
      </c:spPr>
    </c:plotArea>
    <c:legend>
      <c:legendPos val="b"/>
      <c:layout>
        <c:manualLayout>
          <c:xMode val="edge"/>
          <c:yMode val="edge"/>
          <c:x val="0.28946910709977408"/>
          <c:y val="0.91028889617964426"/>
          <c:w val="0.42106178580045184"/>
          <c:h val="6.4248140857392833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2"/>
          <c:tx>
            <c:v>Recession</c:v>
          </c:tx>
          <c:spPr>
            <a:solidFill>
              <a:schemeClr val="bg2"/>
            </a:solidFill>
            <a:ln w="28575">
              <a:solidFill>
                <a:schemeClr val="bg2"/>
              </a:solidFill>
            </a:ln>
            <a:effectLst/>
          </c:spPr>
          <c:invertIfNegative val="0"/>
          <c:cat>
            <c:numRef>
              <c:f>data!$F$2:$F$733</c:f>
              <c:numCache>
                <c:formatCode>mmm\-yy</c:formatCode>
                <c:ptCount val="732"/>
                <c:pt idx="0">
                  <c:v>36861</c:v>
                </c:pt>
                <c:pt idx="1">
                  <c:v>36892</c:v>
                </c:pt>
                <c:pt idx="2">
                  <c:v>36923</c:v>
                </c:pt>
                <c:pt idx="3">
                  <c:v>36951</c:v>
                </c:pt>
                <c:pt idx="4">
                  <c:v>36982</c:v>
                </c:pt>
                <c:pt idx="5">
                  <c:v>37012</c:v>
                </c:pt>
                <c:pt idx="6">
                  <c:v>37043</c:v>
                </c:pt>
                <c:pt idx="7">
                  <c:v>37073</c:v>
                </c:pt>
                <c:pt idx="8">
                  <c:v>37104</c:v>
                </c:pt>
                <c:pt idx="9">
                  <c:v>37135</c:v>
                </c:pt>
                <c:pt idx="10">
                  <c:v>37165</c:v>
                </c:pt>
                <c:pt idx="11">
                  <c:v>37196</c:v>
                </c:pt>
                <c:pt idx="12">
                  <c:v>37226</c:v>
                </c:pt>
                <c:pt idx="13">
                  <c:v>37257</c:v>
                </c:pt>
                <c:pt idx="14">
                  <c:v>37288</c:v>
                </c:pt>
                <c:pt idx="15">
                  <c:v>37316</c:v>
                </c:pt>
                <c:pt idx="16">
                  <c:v>37347</c:v>
                </c:pt>
                <c:pt idx="17">
                  <c:v>37377</c:v>
                </c:pt>
                <c:pt idx="18">
                  <c:v>37408</c:v>
                </c:pt>
                <c:pt idx="19">
                  <c:v>37438</c:v>
                </c:pt>
                <c:pt idx="20">
                  <c:v>37469</c:v>
                </c:pt>
                <c:pt idx="21">
                  <c:v>37500</c:v>
                </c:pt>
                <c:pt idx="22">
                  <c:v>37530</c:v>
                </c:pt>
                <c:pt idx="23">
                  <c:v>37561</c:v>
                </c:pt>
                <c:pt idx="24">
                  <c:v>37591</c:v>
                </c:pt>
                <c:pt idx="25">
                  <c:v>37622</c:v>
                </c:pt>
                <c:pt idx="26">
                  <c:v>37653</c:v>
                </c:pt>
                <c:pt idx="27">
                  <c:v>37681</c:v>
                </c:pt>
                <c:pt idx="28">
                  <c:v>37712</c:v>
                </c:pt>
                <c:pt idx="29">
                  <c:v>37742</c:v>
                </c:pt>
                <c:pt idx="30">
                  <c:v>37773</c:v>
                </c:pt>
                <c:pt idx="31">
                  <c:v>37803</c:v>
                </c:pt>
                <c:pt idx="32">
                  <c:v>37834</c:v>
                </c:pt>
                <c:pt idx="33">
                  <c:v>37865</c:v>
                </c:pt>
                <c:pt idx="34">
                  <c:v>37895</c:v>
                </c:pt>
                <c:pt idx="35">
                  <c:v>37926</c:v>
                </c:pt>
                <c:pt idx="36">
                  <c:v>37956</c:v>
                </c:pt>
                <c:pt idx="37">
                  <c:v>37987</c:v>
                </c:pt>
                <c:pt idx="38">
                  <c:v>38018</c:v>
                </c:pt>
                <c:pt idx="39">
                  <c:v>38047</c:v>
                </c:pt>
                <c:pt idx="40">
                  <c:v>38078</c:v>
                </c:pt>
                <c:pt idx="41">
                  <c:v>38108</c:v>
                </c:pt>
                <c:pt idx="42">
                  <c:v>38139</c:v>
                </c:pt>
                <c:pt idx="43">
                  <c:v>38169</c:v>
                </c:pt>
                <c:pt idx="44">
                  <c:v>38200</c:v>
                </c:pt>
                <c:pt idx="45">
                  <c:v>38231</c:v>
                </c:pt>
                <c:pt idx="46">
                  <c:v>38261</c:v>
                </c:pt>
                <c:pt idx="47">
                  <c:v>38292</c:v>
                </c:pt>
                <c:pt idx="48">
                  <c:v>38322</c:v>
                </c:pt>
                <c:pt idx="49">
                  <c:v>38353</c:v>
                </c:pt>
                <c:pt idx="50">
                  <c:v>38384</c:v>
                </c:pt>
                <c:pt idx="51">
                  <c:v>38412</c:v>
                </c:pt>
                <c:pt idx="52">
                  <c:v>38443</c:v>
                </c:pt>
                <c:pt idx="53">
                  <c:v>38473</c:v>
                </c:pt>
                <c:pt idx="54">
                  <c:v>38504</c:v>
                </c:pt>
                <c:pt idx="55">
                  <c:v>38534</c:v>
                </c:pt>
                <c:pt idx="56">
                  <c:v>38565</c:v>
                </c:pt>
                <c:pt idx="57">
                  <c:v>38596</c:v>
                </c:pt>
                <c:pt idx="58">
                  <c:v>38626</c:v>
                </c:pt>
                <c:pt idx="59">
                  <c:v>38657</c:v>
                </c:pt>
                <c:pt idx="60">
                  <c:v>38687</c:v>
                </c:pt>
                <c:pt idx="61">
                  <c:v>38718</c:v>
                </c:pt>
                <c:pt idx="62">
                  <c:v>38749</c:v>
                </c:pt>
                <c:pt idx="63">
                  <c:v>38777</c:v>
                </c:pt>
                <c:pt idx="64">
                  <c:v>38808</c:v>
                </c:pt>
                <c:pt idx="65">
                  <c:v>38838</c:v>
                </c:pt>
                <c:pt idx="66">
                  <c:v>38869</c:v>
                </c:pt>
                <c:pt idx="67">
                  <c:v>38899</c:v>
                </c:pt>
                <c:pt idx="68">
                  <c:v>38930</c:v>
                </c:pt>
                <c:pt idx="69">
                  <c:v>38961</c:v>
                </c:pt>
                <c:pt idx="70">
                  <c:v>38991</c:v>
                </c:pt>
                <c:pt idx="71">
                  <c:v>39022</c:v>
                </c:pt>
                <c:pt idx="72">
                  <c:v>39052</c:v>
                </c:pt>
                <c:pt idx="73">
                  <c:v>39083</c:v>
                </c:pt>
                <c:pt idx="74">
                  <c:v>39114</c:v>
                </c:pt>
                <c:pt idx="75">
                  <c:v>39142</c:v>
                </c:pt>
                <c:pt idx="76">
                  <c:v>39173</c:v>
                </c:pt>
                <c:pt idx="77">
                  <c:v>39203</c:v>
                </c:pt>
                <c:pt idx="78">
                  <c:v>39234</c:v>
                </c:pt>
                <c:pt idx="79">
                  <c:v>39264</c:v>
                </c:pt>
                <c:pt idx="80">
                  <c:v>39295</c:v>
                </c:pt>
                <c:pt idx="81">
                  <c:v>39326</c:v>
                </c:pt>
                <c:pt idx="82">
                  <c:v>39356</c:v>
                </c:pt>
                <c:pt idx="83">
                  <c:v>39387</c:v>
                </c:pt>
                <c:pt idx="84">
                  <c:v>39417</c:v>
                </c:pt>
                <c:pt idx="85">
                  <c:v>39448</c:v>
                </c:pt>
                <c:pt idx="86">
                  <c:v>39479</c:v>
                </c:pt>
                <c:pt idx="87">
                  <c:v>39508</c:v>
                </c:pt>
                <c:pt idx="88">
                  <c:v>39539</c:v>
                </c:pt>
                <c:pt idx="89">
                  <c:v>39569</c:v>
                </c:pt>
                <c:pt idx="90">
                  <c:v>39600</c:v>
                </c:pt>
                <c:pt idx="91">
                  <c:v>39630</c:v>
                </c:pt>
                <c:pt idx="92">
                  <c:v>39661</c:v>
                </c:pt>
                <c:pt idx="93">
                  <c:v>39692</c:v>
                </c:pt>
                <c:pt idx="94">
                  <c:v>39722</c:v>
                </c:pt>
                <c:pt idx="95">
                  <c:v>39753</c:v>
                </c:pt>
                <c:pt idx="96">
                  <c:v>39783</c:v>
                </c:pt>
                <c:pt idx="97">
                  <c:v>39814</c:v>
                </c:pt>
                <c:pt idx="98">
                  <c:v>39845</c:v>
                </c:pt>
                <c:pt idx="99">
                  <c:v>39873</c:v>
                </c:pt>
                <c:pt idx="100">
                  <c:v>39904</c:v>
                </c:pt>
                <c:pt idx="101">
                  <c:v>39934</c:v>
                </c:pt>
                <c:pt idx="102">
                  <c:v>39965</c:v>
                </c:pt>
                <c:pt idx="103">
                  <c:v>39995</c:v>
                </c:pt>
                <c:pt idx="104">
                  <c:v>40026</c:v>
                </c:pt>
                <c:pt idx="105">
                  <c:v>40057</c:v>
                </c:pt>
                <c:pt idx="106">
                  <c:v>40087</c:v>
                </c:pt>
                <c:pt idx="107">
                  <c:v>40118</c:v>
                </c:pt>
                <c:pt idx="108">
                  <c:v>40148</c:v>
                </c:pt>
                <c:pt idx="109">
                  <c:v>40179</c:v>
                </c:pt>
                <c:pt idx="110">
                  <c:v>40210</c:v>
                </c:pt>
                <c:pt idx="111">
                  <c:v>40238</c:v>
                </c:pt>
                <c:pt idx="112">
                  <c:v>40269</c:v>
                </c:pt>
                <c:pt idx="113">
                  <c:v>40299</c:v>
                </c:pt>
                <c:pt idx="114">
                  <c:v>40330</c:v>
                </c:pt>
                <c:pt idx="115">
                  <c:v>40360</c:v>
                </c:pt>
                <c:pt idx="116">
                  <c:v>40391</c:v>
                </c:pt>
                <c:pt idx="117">
                  <c:v>40422</c:v>
                </c:pt>
                <c:pt idx="118">
                  <c:v>40452</c:v>
                </c:pt>
                <c:pt idx="119">
                  <c:v>40483</c:v>
                </c:pt>
                <c:pt idx="120">
                  <c:v>40513</c:v>
                </c:pt>
                <c:pt idx="121">
                  <c:v>40544</c:v>
                </c:pt>
                <c:pt idx="122">
                  <c:v>40575</c:v>
                </c:pt>
                <c:pt idx="123">
                  <c:v>40603</c:v>
                </c:pt>
                <c:pt idx="124">
                  <c:v>40634</c:v>
                </c:pt>
                <c:pt idx="125">
                  <c:v>40664</c:v>
                </c:pt>
                <c:pt idx="126">
                  <c:v>40695</c:v>
                </c:pt>
                <c:pt idx="127">
                  <c:v>40725</c:v>
                </c:pt>
                <c:pt idx="128">
                  <c:v>40756</c:v>
                </c:pt>
                <c:pt idx="129">
                  <c:v>40787</c:v>
                </c:pt>
                <c:pt idx="130">
                  <c:v>40817</c:v>
                </c:pt>
                <c:pt idx="131">
                  <c:v>40848</c:v>
                </c:pt>
                <c:pt idx="132">
                  <c:v>40878</c:v>
                </c:pt>
                <c:pt idx="133">
                  <c:v>40909</c:v>
                </c:pt>
                <c:pt idx="134">
                  <c:v>40940</c:v>
                </c:pt>
                <c:pt idx="135">
                  <c:v>40969</c:v>
                </c:pt>
                <c:pt idx="136">
                  <c:v>41000</c:v>
                </c:pt>
                <c:pt idx="137">
                  <c:v>41030</c:v>
                </c:pt>
                <c:pt idx="138">
                  <c:v>41061</c:v>
                </c:pt>
                <c:pt idx="139">
                  <c:v>41091</c:v>
                </c:pt>
                <c:pt idx="140">
                  <c:v>41122</c:v>
                </c:pt>
                <c:pt idx="141">
                  <c:v>41153</c:v>
                </c:pt>
                <c:pt idx="142">
                  <c:v>41183</c:v>
                </c:pt>
                <c:pt idx="143">
                  <c:v>41214</c:v>
                </c:pt>
                <c:pt idx="144">
                  <c:v>41244</c:v>
                </c:pt>
                <c:pt idx="145">
                  <c:v>41275</c:v>
                </c:pt>
                <c:pt idx="146">
                  <c:v>41306</c:v>
                </c:pt>
                <c:pt idx="147">
                  <c:v>41334</c:v>
                </c:pt>
                <c:pt idx="148">
                  <c:v>41365</c:v>
                </c:pt>
                <c:pt idx="149">
                  <c:v>41395</c:v>
                </c:pt>
                <c:pt idx="150">
                  <c:v>41426</c:v>
                </c:pt>
                <c:pt idx="151">
                  <c:v>41456</c:v>
                </c:pt>
                <c:pt idx="152">
                  <c:v>41487</c:v>
                </c:pt>
                <c:pt idx="153">
                  <c:v>41518</c:v>
                </c:pt>
                <c:pt idx="154">
                  <c:v>41548</c:v>
                </c:pt>
                <c:pt idx="155">
                  <c:v>41579</c:v>
                </c:pt>
                <c:pt idx="156">
                  <c:v>41609</c:v>
                </c:pt>
                <c:pt idx="157">
                  <c:v>41640</c:v>
                </c:pt>
                <c:pt idx="158">
                  <c:v>41671</c:v>
                </c:pt>
                <c:pt idx="159">
                  <c:v>41699</c:v>
                </c:pt>
                <c:pt idx="160">
                  <c:v>41730</c:v>
                </c:pt>
                <c:pt idx="161">
                  <c:v>41760</c:v>
                </c:pt>
                <c:pt idx="162">
                  <c:v>41791</c:v>
                </c:pt>
                <c:pt idx="163">
                  <c:v>41821</c:v>
                </c:pt>
                <c:pt idx="164">
                  <c:v>41852</c:v>
                </c:pt>
                <c:pt idx="165">
                  <c:v>41883</c:v>
                </c:pt>
                <c:pt idx="166">
                  <c:v>41913</c:v>
                </c:pt>
                <c:pt idx="167">
                  <c:v>41944</c:v>
                </c:pt>
                <c:pt idx="168">
                  <c:v>41974</c:v>
                </c:pt>
                <c:pt idx="169">
                  <c:v>42005</c:v>
                </c:pt>
                <c:pt idx="170">
                  <c:v>42036</c:v>
                </c:pt>
                <c:pt idx="171">
                  <c:v>42064</c:v>
                </c:pt>
                <c:pt idx="172">
                  <c:v>42095</c:v>
                </c:pt>
                <c:pt idx="173">
                  <c:v>42125</c:v>
                </c:pt>
                <c:pt idx="174">
                  <c:v>42156</c:v>
                </c:pt>
                <c:pt idx="175">
                  <c:v>42186</c:v>
                </c:pt>
                <c:pt idx="176">
                  <c:v>42217</c:v>
                </c:pt>
                <c:pt idx="177">
                  <c:v>42248</c:v>
                </c:pt>
                <c:pt idx="178">
                  <c:v>42278</c:v>
                </c:pt>
                <c:pt idx="179">
                  <c:v>42309</c:v>
                </c:pt>
                <c:pt idx="180">
                  <c:v>42339</c:v>
                </c:pt>
                <c:pt idx="181">
                  <c:v>42370</c:v>
                </c:pt>
                <c:pt idx="182">
                  <c:v>42401</c:v>
                </c:pt>
                <c:pt idx="183">
                  <c:v>42430</c:v>
                </c:pt>
                <c:pt idx="184">
                  <c:v>42461</c:v>
                </c:pt>
                <c:pt idx="185">
                  <c:v>42491</c:v>
                </c:pt>
                <c:pt idx="186">
                  <c:v>42522</c:v>
                </c:pt>
                <c:pt idx="187">
                  <c:v>42552</c:v>
                </c:pt>
                <c:pt idx="188">
                  <c:v>42583</c:v>
                </c:pt>
                <c:pt idx="189">
                  <c:v>42614</c:v>
                </c:pt>
                <c:pt idx="190">
                  <c:v>42644</c:v>
                </c:pt>
                <c:pt idx="191">
                  <c:v>42675</c:v>
                </c:pt>
                <c:pt idx="192">
                  <c:v>42705</c:v>
                </c:pt>
                <c:pt idx="193">
                  <c:v>42736</c:v>
                </c:pt>
                <c:pt idx="194">
                  <c:v>42767</c:v>
                </c:pt>
                <c:pt idx="195">
                  <c:v>42795</c:v>
                </c:pt>
                <c:pt idx="196">
                  <c:v>42826</c:v>
                </c:pt>
                <c:pt idx="197">
                  <c:v>42856</c:v>
                </c:pt>
                <c:pt idx="198">
                  <c:v>42887</c:v>
                </c:pt>
                <c:pt idx="199">
                  <c:v>42917</c:v>
                </c:pt>
                <c:pt idx="200">
                  <c:v>42948</c:v>
                </c:pt>
                <c:pt idx="201">
                  <c:v>42979</c:v>
                </c:pt>
                <c:pt idx="202">
                  <c:v>43009</c:v>
                </c:pt>
                <c:pt idx="203">
                  <c:v>43040</c:v>
                </c:pt>
                <c:pt idx="204">
                  <c:v>43070</c:v>
                </c:pt>
                <c:pt idx="205">
                  <c:v>43101</c:v>
                </c:pt>
                <c:pt idx="206">
                  <c:v>43132</c:v>
                </c:pt>
                <c:pt idx="207">
                  <c:v>43160</c:v>
                </c:pt>
                <c:pt idx="208">
                  <c:v>43191</c:v>
                </c:pt>
                <c:pt idx="209">
                  <c:v>43221</c:v>
                </c:pt>
                <c:pt idx="210">
                  <c:v>43252</c:v>
                </c:pt>
                <c:pt idx="211">
                  <c:v>43282</c:v>
                </c:pt>
                <c:pt idx="212">
                  <c:v>43313</c:v>
                </c:pt>
                <c:pt idx="213">
                  <c:v>43344</c:v>
                </c:pt>
                <c:pt idx="214">
                  <c:v>43374</c:v>
                </c:pt>
                <c:pt idx="215">
                  <c:v>43405</c:v>
                </c:pt>
                <c:pt idx="216">
                  <c:v>43435</c:v>
                </c:pt>
                <c:pt idx="217">
                  <c:v>43466</c:v>
                </c:pt>
                <c:pt idx="218">
                  <c:v>43497</c:v>
                </c:pt>
                <c:pt idx="219">
                  <c:v>43525</c:v>
                </c:pt>
                <c:pt idx="220">
                  <c:v>43556</c:v>
                </c:pt>
                <c:pt idx="221">
                  <c:v>43586</c:v>
                </c:pt>
                <c:pt idx="222">
                  <c:v>43617</c:v>
                </c:pt>
                <c:pt idx="223">
                  <c:v>43647</c:v>
                </c:pt>
                <c:pt idx="224">
                  <c:v>43678</c:v>
                </c:pt>
                <c:pt idx="225">
                  <c:v>43709</c:v>
                </c:pt>
                <c:pt idx="226">
                  <c:v>43739</c:v>
                </c:pt>
                <c:pt idx="227">
                  <c:v>43770</c:v>
                </c:pt>
                <c:pt idx="228">
                  <c:v>43800</c:v>
                </c:pt>
                <c:pt idx="229">
                  <c:v>43831</c:v>
                </c:pt>
                <c:pt idx="230">
                  <c:v>43862</c:v>
                </c:pt>
                <c:pt idx="231">
                  <c:v>43891</c:v>
                </c:pt>
                <c:pt idx="232">
                  <c:v>43922</c:v>
                </c:pt>
                <c:pt idx="233">
                  <c:v>43952</c:v>
                </c:pt>
                <c:pt idx="234">
                  <c:v>43983</c:v>
                </c:pt>
                <c:pt idx="235">
                  <c:v>44013</c:v>
                </c:pt>
                <c:pt idx="236">
                  <c:v>44044</c:v>
                </c:pt>
                <c:pt idx="237">
                  <c:v>44075</c:v>
                </c:pt>
                <c:pt idx="238">
                  <c:v>44105</c:v>
                </c:pt>
                <c:pt idx="239">
                  <c:v>44136</c:v>
                </c:pt>
                <c:pt idx="240">
                  <c:v>44166</c:v>
                </c:pt>
                <c:pt idx="241">
                  <c:v>44197</c:v>
                </c:pt>
                <c:pt idx="242">
                  <c:v>44228</c:v>
                </c:pt>
                <c:pt idx="243">
                  <c:v>44256</c:v>
                </c:pt>
                <c:pt idx="244">
                  <c:v>44287</c:v>
                </c:pt>
                <c:pt idx="245">
                  <c:v>44317</c:v>
                </c:pt>
                <c:pt idx="246">
                  <c:v>44348</c:v>
                </c:pt>
                <c:pt idx="247">
                  <c:v>44378</c:v>
                </c:pt>
                <c:pt idx="248">
                  <c:v>44409</c:v>
                </c:pt>
                <c:pt idx="249">
                  <c:v>44440</c:v>
                </c:pt>
                <c:pt idx="250">
                  <c:v>44470</c:v>
                </c:pt>
                <c:pt idx="251">
                  <c:v>44501</c:v>
                </c:pt>
                <c:pt idx="252">
                  <c:v>44531</c:v>
                </c:pt>
                <c:pt idx="253">
                  <c:v>44562</c:v>
                </c:pt>
                <c:pt idx="254">
                  <c:v>44593</c:v>
                </c:pt>
                <c:pt idx="255">
                  <c:v>44621</c:v>
                </c:pt>
                <c:pt idx="256">
                  <c:v>44652</c:v>
                </c:pt>
                <c:pt idx="257">
                  <c:v>44682</c:v>
                </c:pt>
                <c:pt idx="258">
                  <c:v>44713</c:v>
                </c:pt>
                <c:pt idx="259">
                  <c:v>44743</c:v>
                </c:pt>
                <c:pt idx="260">
                  <c:v>44774</c:v>
                </c:pt>
                <c:pt idx="261">
                  <c:v>44805</c:v>
                </c:pt>
                <c:pt idx="262">
                  <c:v>44835</c:v>
                </c:pt>
                <c:pt idx="263">
                  <c:v>44866</c:v>
                </c:pt>
                <c:pt idx="264">
                  <c:v>44896</c:v>
                </c:pt>
                <c:pt idx="265">
                  <c:v>44927</c:v>
                </c:pt>
                <c:pt idx="266">
                  <c:v>44958</c:v>
                </c:pt>
                <c:pt idx="267">
                  <c:v>44986</c:v>
                </c:pt>
                <c:pt idx="268">
                  <c:v>45017</c:v>
                </c:pt>
                <c:pt idx="269">
                  <c:v>45047</c:v>
                </c:pt>
                <c:pt idx="270">
                  <c:v>45078</c:v>
                </c:pt>
                <c:pt idx="271">
                  <c:v>45108</c:v>
                </c:pt>
                <c:pt idx="272">
                  <c:v>45139</c:v>
                </c:pt>
                <c:pt idx="273">
                  <c:v>45170</c:v>
                </c:pt>
              </c:numCache>
            </c:numRef>
          </c:cat>
          <c:val>
            <c:numRef>
              <c:f>data!$K$2:$K$733</c:f>
              <c:numCache>
                <c:formatCode>General</c:formatCode>
                <c:ptCount val="732"/>
                <c:pt idx="3" formatCode="0.0">
                  <c:v>7</c:v>
                </c:pt>
                <c:pt idx="4" formatCode="0.0">
                  <c:v>7</c:v>
                </c:pt>
                <c:pt idx="5" formatCode="0.0">
                  <c:v>7</c:v>
                </c:pt>
                <c:pt idx="6" formatCode="0.0">
                  <c:v>7</c:v>
                </c:pt>
                <c:pt idx="7" formatCode="0.0">
                  <c:v>7</c:v>
                </c:pt>
                <c:pt idx="8" formatCode="0.0">
                  <c:v>7</c:v>
                </c:pt>
                <c:pt idx="9" formatCode="0.0">
                  <c:v>7</c:v>
                </c:pt>
                <c:pt idx="10" formatCode="0.0">
                  <c:v>7</c:v>
                </c:pt>
                <c:pt idx="11" formatCode="0.0">
                  <c:v>7</c:v>
                </c:pt>
                <c:pt idx="84" formatCode="0.0">
                  <c:v>7</c:v>
                </c:pt>
                <c:pt idx="85" formatCode="0.0">
                  <c:v>7</c:v>
                </c:pt>
                <c:pt idx="86" formatCode="0.0">
                  <c:v>7</c:v>
                </c:pt>
                <c:pt idx="87" formatCode="0.0">
                  <c:v>7</c:v>
                </c:pt>
                <c:pt idx="88" formatCode="0.0">
                  <c:v>7</c:v>
                </c:pt>
                <c:pt idx="89" formatCode="0.0">
                  <c:v>7</c:v>
                </c:pt>
                <c:pt idx="90" formatCode="0.0">
                  <c:v>7</c:v>
                </c:pt>
                <c:pt idx="91" formatCode="0.0">
                  <c:v>7</c:v>
                </c:pt>
                <c:pt idx="92" formatCode="0.0">
                  <c:v>7</c:v>
                </c:pt>
                <c:pt idx="93" formatCode="0.0">
                  <c:v>7</c:v>
                </c:pt>
                <c:pt idx="94" formatCode="0.0">
                  <c:v>7</c:v>
                </c:pt>
                <c:pt idx="95" formatCode="0.0">
                  <c:v>7</c:v>
                </c:pt>
                <c:pt idx="96" formatCode="0.0">
                  <c:v>7</c:v>
                </c:pt>
                <c:pt idx="97" formatCode="0.0">
                  <c:v>7</c:v>
                </c:pt>
                <c:pt idx="98" formatCode="0.0">
                  <c:v>7</c:v>
                </c:pt>
                <c:pt idx="99" formatCode="0.0">
                  <c:v>7</c:v>
                </c:pt>
                <c:pt idx="100" formatCode="0.0">
                  <c:v>7</c:v>
                </c:pt>
                <c:pt idx="101" formatCode="0.0">
                  <c:v>7</c:v>
                </c:pt>
                <c:pt idx="102" formatCode="0.0">
                  <c:v>7</c:v>
                </c:pt>
                <c:pt idx="230" formatCode="0.0">
                  <c:v>7</c:v>
                </c:pt>
                <c:pt idx="231" formatCode="0.0">
                  <c:v>7</c:v>
                </c:pt>
                <c:pt idx="232" formatCode="0.0">
                  <c:v>7</c:v>
                </c:pt>
              </c:numCache>
            </c:numRef>
          </c:val>
          <c:extLst>
            <c:ext xmlns:c16="http://schemas.microsoft.com/office/drawing/2014/chart" uri="{C3380CC4-5D6E-409C-BE32-E72D297353CC}">
              <c16:uniqueId val="{00000000-5BB7-4E77-B473-48DE65AF34AA}"/>
            </c:ext>
          </c:extLst>
        </c:ser>
        <c:dLbls>
          <c:showLegendKey val="0"/>
          <c:showVal val="0"/>
          <c:showCatName val="0"/>
          <c:showSerName val="0"/>
          <c:showPercent val="0"/>
          <c:showBubbleSize val="0"/>
        </c:dLbls>
        <c:gapWidth val="0"/>
        <c:overlap val="100"/>
        <c:axId val="1039271024"/>
        <c:axId val="1039251056"/>
      </c:barChart>
      <c:lineChart>
        <c:grouping val="standard"/>
        <c:varyColors val="0"/>
        <c:ser>
          <c:idx val="2"/>
          <c:order val="0"/>
          <c:tx>
            <c:strRef>
              <c:f>data!$I$1</c:f>
              <c:strCache>
                <c:ptCount val="1"/>
                <c:pt idx="0">
                  <c:v>West Virginia</c:v>
                </c:pt>
              </c:strCache>
            </c:strRef>
          </c:tx>
          <c:spPr>
            <a:ln w="28575" cap="rnd">
              <a:solidFill>
                <a:srgbClr val="4472C4"/>
              </a:solidFill>
              <a:round/>
            </a:ln>
            <a:effectLst/>
          </c:spPr>
          <c:marker>
            <c:symbol val="none"/>
          </c:marker>
          <c:cat>
            <c:numRef>
              <c:f>data!$F$2:$F$733</c:f>
              <c:numCache>
                <c:formatCode>mmm\-yy</c:formatCode>
                <c:ptCount val="732"/>
                <c:pt idx="0">
                  <c:v>36861</c:v>
                </c:pt>
                <c:pt idx="1">
                  <c:v>36892</c:v>
                </c:pt>
                <c:pt idx="2">
                  <c:v>36923</c:v>
                </c:pt>
                <c:pt idx="3">
                  <c:v>36951</c:v>
                </c:pt>
                <c:pt idx="4">
                  <c:v>36982</c:v>
                </c:pt>
                <c:pt idx="5">
                  <c:v>37012</c:v>
                </c:pt>
                <c:pt idx="6">
                  <c:v>37043</c:v>
                </c:pt>
                <c:pt idx="7">
                  <c:v>37073</c:v>
                </c:pt>
                <c:pt idx="8">
                  <c:v>37104</c:v>
                </c:pt>
                <c:pt idx="9">
                  <c:v>37135</c:v>
                </c:pt>
                <c:pt idx="10">
                  <c:v>37165</c:v>
                </c:pt>
                <c:pt idx="11">
                  <c:v>37196</c:v>
                </c:pt>
                <c:pt idx="12">
                  <c:v>37226</c:v>
                </c:pt>
                <c:pt idx="13">
                  <c:v>37257</c:v>
                </c:pt>
                <c:pt idx="14">
                  <c:v>37288</c:v>
                </c:pt>
                <c:pt idx="15">
                  <c:v>37316</c:v>
                </c:pt>
                <c:pt idx="16">
                  <c:v>37347</c:v>
                </c:pt>
                <c:pt idx="17">
                  <c:v>37377</c:v>
                </c:pt>
                <c:pt idx="18">
                  <c:v>37408</c:v>
                </c:pt>
                <c:pt idx="19">
                  <c:v>37438</c:v>
                </c:pt>
                <c:pt idx="20">
                  <c:v>37469</c:v>
                </c:pt>
                <c:pt idx="21">
                  <c:v>37500</c:v>
                </c:pt>
                <c:pt idx="22">
                  <c:v>37530</c:v>
                </c:pt>
                <c:pt idx="23">
                  <c:v>37561</c:v>
                </c:pt>
                <c:pt idx="24">
                  <c:v>37591</c:v>
                </c:pt>
                <c:pt idx="25">
                  <c:v>37622</c:v>
                </c:pt>
                <c:pt idx="26">
                  <c:v>37653</c:v>
                </c:pt>
                <c:pt idx="27">
                  <c:v>37681</c:v>
                </c:pt>
                <c:pt idx="28">
                  <c:v>37712</c:v>
                </c:pt>
                <c:pt idx="29">
                  <c:v>37742</c:v>
                </c:pt>
                <c:pt idx="30">
                  <c:v>37773</c:v>
                </c:pt>
                <c:pt idx="31">
                  <c:v>37803</c:v>
                </c:pt>
                <c:pt idx="32">
                  <c:v>37834</c:v>
                </c:pt>
                <c:pt idx="33">
                  <c:v>37865</c:v>
                </c:pt>
                <c:pt idx="34">
                  <c:v>37895</c:v>
                </c:pt>
                <c:pt idx="35">
                  <c:v>37926</c:v>
                </c:pt>
                <c:pt idx="36">
                  <c:v>37956</c:v>
                </c:pt>
                <c:pt idx="37">
                  <c:v>37987</c:v>
                </c:pt>
                <c:pt idx="38">
                  <c:v>38018</c:v>
                </c:pt>
                <c:pt idx="39">
                  <c:v>38047</c:v>
                </c:pt>
                <c:pt idx="40">
                  <c:v>38078</c:v>
                </c:pt>
                <c:pt idx="41">
                  <c:v>38108</c:v>
                </c:pt>
                <c:pt idx="42">
                  <c:v>38139</c:v>
                </c:pt>
                <c:pt idx="43">
                  <c:v>38169</c:v>
                </c:pt>
                <c:pt idx="44">
                  <c:v>38200</c:v>
                </c:pt>
                <c:pt idx="45">
                  <c:v>38231</c:v>
                </c:pt>
                <c:pt idx="46">
                  <c:v>38261</c:v>
                </c:pt>
                <c:pt idx="47">
                  <c:v>38292</c:v>
                </c:pt>
                <c:pt idx="48">
                  <c:v>38322</c:v>
                </c:pt>
                <c:pt idx="49">
                  <c:v>38353</c:v>
                </c:pt>
                <c:pt idx="50">
                  <c:v>38384</c:v>
                </c:pt>
                <c:pt idx="51">
                  <c:v>38412</c:v>
                </c:pt>
                <c:pt idx="52">
                  <c:v>38443</c:v>
                </c:pt>
                <c:pt idx="53">
                  <c:v>38473</c:v>
                </c:pt>
                <c:pt idx="54">
                  <c:v>38504</c:v>
                </c:pt>
                <c:pt idx="55">
                  <c:v>38534</c:v>
                </c:pt>
                <c:pt idx="56">
                  <c:v>38565</c:v>
                </c:pt>
                <c:pt idx="57">
                  <c:v>38596</c:v>
                </c:pt>
                <c:pt idx="58">
                  <c:v>38626</c:v>
                </c:pt>
                <c:pt idx="59">
                  <c:v>38657</c:v>
                </c:pt>
                <c:pt idx="60">
                  <c:v>38687</c:v>
                </c:pt>
                <c:pt idx="61">
                  <c:v>38718</c:v>
                </c:pt>
                <c:pt idx="62">
                  <c:v>38749</c:v>
                </c:pt>
                <c:pt idx="63">
                  <c:v>38777</c:v>
                </c:pt>
                <c:pt idx="64">
                  <c:v>38808</c:v>
                </c:pt>
                <c:pt idx="65">
                  <c:v>38838</c:v>
                </c:pt>
                <c:pt idx="66">
                  <c:v>38869</c:v>
                </c:pt>
                <c:pt idx="67">
                  <c:v>38899</c:v>
                </c:pt>
                <c:pt idx="68">
                  <c:v>38930</c:v>
                </c:pt>
                <c:pt idx="69">
                  <c:v>38961</c:v>
                </c:pt>
                <c:pt idx="70">
                  <c:v>38991</c:v>
                </c:pt>
                <c:pt idx="71">
                  <c:v>39022</c:v>
                </c:pt>
                <c:pt idx="72">
                  <c:v>39052</c:v>
                </c:pt>
                <c:pt idx="73">
                  <c:v>39083</c:v>
                </c:pt>
                <c:pt idx="74">
                  <c:v>39114</c:v>
                </c:pt>
                <c:pt idx="75">
                  <c:v>39142</c:v>
                </c:pt>
                <c:pt idx="76">
                  <c:v>39173</c:v>
                </c:pt>
                <c:pt idx="77">
                  <c:v>39203</c:v>
                </c:pt>
                <c:pt idx="78">
                  <c:v>39234</c:v>
                </c:pt>
                <c:pt idx="79">
                  <c:v>39264</c:v>
                </c:pt>
                <c:pt idx="80">
                  <c:v>39295</c:v>
                </c:pt>
                <c:pt idx="81">
                  <c:v>39326</c:v>
                </c:pt>
                <c:pt idx="82">
                  <c:v>39356</c:v>
                </c:pt>
                <c:pt idx="83">
                  <c:v>39387</c:v>
                </c:pt>
                <c:pt idx="84">
                  <c:v>39417</c:v>
                </c:pt>
                <c:pt idx="85">
                  <c:v>39448</c:v>
                </c:pt>
                <c:pt idx="86">
                  <c:v>39479</c:v>
                </c:pt>
                <c:pt idx="87">
                  <c:v>39508</c:v>
                </c:pt>
                <c:pt idx="88">
                  <c:v>39539</c:v>
                </c:pt>
                <c:pt idx="89">
                  <c:v>39569</c:v>
                </c:pt>
                <c:pt idx="90">
                  <c:v>39600</c:v>
                </c:pt>
                <c:pt idx="91">
                  <c:v>39630</c:v>
                </c:pt>
                <c:pt idx="92">
                  <c:v>39661</c:v>
                </c:pt>
                <c:pt idx="93">
                  <c:v>39692</c:v>
                </c:pt>
                <c:pt idx="94">
                  <c:v>39722</c:v>
                </c:pt>
                <c:pt idx="95">
                  <c:v>39753</c:v>
                </c:pt>
                <c:pt idx="96">
                  <c:v>39783</c:v>
                </c:pt>
                <c:pt idx="97">
                  <c:v>39814</c:v>
                </c:pt>
                <c:pt idx="98">
                  <c:v>39845</c:v>
                </c:pt>
                <c:pt idx="99">
                  <c:v>39873</c:v>
                </c:pt>
                <c:pt idx="100">
                  <c:v>39904</c:v>
                </c:pt>
                <c:pt idx="101">
                  <c:v>39934</c:v>
                </c:pt>
                <c:pt idx="102">
                  <c:v>39965</c:v>
                </c:pt>
                <c:pt idx="103">
                  <c:v>39995</c:v>
                </c:pt>
                <c:pt idx="104">
                  <c:v>40026</c:v>
                </c:pt>
                <c:pt idx="105">
                  <c:v>40057</c:v>
                </c:pt>
                <c:pt idx="106">
                  <c:v>40087</c:v>
                </c:pt>
                <c:pt idx="107">
                  <c:v>40118</c:v>
                </c:pt>
                <c:pt idx="108">
                  <c:v>40148</c:v>
                </c:pt>
                <c:pt idx="109">
                  <c:v>40179</c:v>
                </c:pt>
                <c:pt idx="110">
                  <c:v>40210</c:v>
                </c:pt>
                <c:pt idx="111">
                  <c:v>40238</c:v>
                </c:pt>
                <c:pt idx="112">
                  <c:v>40269</c:v>
                </c:pt>
                <c:pt idx="113">
                  <c:v>40299</c:v>
                </c:pt>
                <c:pt idx="114">
                  <c:v>40330</c:v>
                </c:pt>
                <c:pt idx="115">
                  <c:v>40360</c:v>
                </c:pt>
                <c:pt idx="116">
                  <c:v>40391</c:v>
                </c:pt>
                <c:pt idx="117">
                  <c:v>40422</c:v>
                </c:pt>
                <c:pt idx="118">
                  <c:v>40452</c:v>
                </c:pt>
                <c:pt idx="119">
                  <c:v>40483</c:v>
                </c:pt>
                <c:pt idx="120">
                  <c:v>40513</c:v>
                </c:pt>
                <c:pt idx="121">
                  <c:v>40544</c:v>
                </c:pt>
                <c:pt idx="122">
                  <c:v>40575</c:v>
                </c:pt>
                <c:pt idx="123">
                  <c:v>40603</c:v>
                </c:pt>
                <c:pt idx="124">
                  <c:v>40634</c:v>
                </c:pt>
                <c:pt idx="125">
                  <c:v>40664</c:v>
                </c:pt>
                <c:pt idx="126">
                  <c:v>40695</c:v>
                </c:pt>
                <c:pt idx="127">
                  <c:v>40725</c:v>
                </c:pt>
                <c:pt idx="128">
                  <c:v>40756</c:v>
                </c:pt>
                <c:pt idx="129">
                  <c:v>40787</c:v>
                </c:pt>
                <c:pt idx="130">
                  <c:v>40817</c:v>
                </c:pt>
                <c:pt idx="131">
                  <c:v>40848</c:v>
                </c:pt>
                <c:pt idx="132">
                  <c:v>40878</c:v>
                </c:pt>
                <c:pt idx="133">
                  <c:v>40909</c:v>
                </c:pt>
                <c:pt idx="134">
                  <c:v>40940</c:v>
                </c:pt>
                <c:pt idx="135">
                  <c:v>40969</c:v>
                </c:pt>
                <c:pt idx="136">
                  <c:v>41000</c:v>
                </c:pt>
                <c:pt idx="137">
                  <c:v>41030</c:v>
                </c:pt>
                <c:pt idx="138">
                  <c:v>41061</c:v>
                </c:pt>
                <c:pt idx="139">
                  <c:v>41091</c:v>
                </c:pt>
                <c:pt idx="140">
                  <c:v>41122</c:v>
                </c:pt>
                <c:pt idx="141">
                  <c:v>41153</c:v>
                </c:pt>
                <c:pt idx="142">
                  <c:v>41183</c:v>
                </c:pt>
                <c:pt idx="143">
                  <c:v>41214</c:v>
                </c:pt>
                <c:pt idx="144">
                  <c:v>41244</c:v>
                </c:pt>
                <c:pt idx="145">
                  <c:v>41275</c:v>
                </c:pt>
                <c:pt idx="146">
                  <c:v>41306</c:v>
                </c:pt>
                <c:pt idx="147">
                  <c:v>41334</c:v>
                </c:pt>
                <c:pt idx="148">
                  <c:v>41365</c:v>
                </c:pt>
                <c:pt idx="149">
                  <c:v>41395</c:v>
                </c:pt>
                <c:pt idx="150">
                  <c:v>41426</c:v>
                </c:pt>
                <c:pt idx="151">
                  <c:v>41456</c:v>
                </c:pt>
                <c:pt idx="152">
                  <c:v>41487</c:v>
                </c:pt>
                <c:pt idx="153">
                  <c:v>41518</c:v>
                </c:pt>
                <c:pt idx="154">
                  <c:v>41548</c:v>
                </c:pt>
                <c:pt idx="155">
                  <c:v>41579</c:v>
                </c:pt>
                <c:pt idx="156">
                  <c:v>41609</c:v>
                </c:pt>
                <c:pt idx="157">
                  <c:v>41640</c:v>
                </c:pt>
                <c:pt idx="158">
                  <c:v>41671</c:v>
                </c:pt>
                <c:pt idx="159">
                  <c:v>41699</c:v>
                </c:pt>
                <c:pt idx="160">
                  <c:v>41730</c:v>
                </c:pt>
                <c:pt idx="161">
                  <c:v>41760</c:v>
                </c:pt>
                <c:pt idx="162">
                  <c:v>41791</c:v>
                </c:pt>
                <c:pt idx="163">
                  <c:v>41821</c:v>
                </c:pt>
                <c:pt idx="164">
                  <c:v>41852</c:v>
                </c:pt>
                <c:pt idx="165">
                  <c:v>41883</c:v>
                </c:pt>
                <c:pt idx="166">
                  <c:v>41913</c:v>
                </c:pt>
                <c:pt idx="167">
                  <c:v>41944</c:v>
                </c:pt>
                <c:pt idx="168">
                  <c:v>41974</c:v>
                </c:pt>
                <c:pt idx="169">
                  <c:v>42005</c:v>
                </c:pt>
                <c:pt idx="170">
                  <c:v>42036</c:v>
                </c:pt>
                <c:pt idx="171">
                  <c:v>42064</c:v>
                </c:pt>
                <c:pt idx="172">
                  <c:v>42095</c:v>
                </c:pt>
                <c:pt idx="173">
                  <c:v>42125</c:v>
                </c:pt>
                <c:pt idx="174">
                  <c:v>42156</c:v>
                </c:pt>
                <c:pt idx="175">
                  <c:v>42186</c:v>
                </c:pt>
                <c:pt idx="176">
                  <c:v>42217</c:v>
                </c:pt>
                <c:pt idx="177">
                  <c:v>42248</c:v>
                </c:pt>
                <c:pt idx="178">
                  <c:v>42278</c:v>
                </c:pt>
                <c:pt idx="179">
                  <c:v>42309</c:v>
                </c:pt>
                <c:pt idx="180">
                  <c:v>42339</c:v>
                </c:pt>
                <c:pt idx="181">
                  <c:v>42370</c:v>
                </c:pt>
                <c:pt idx="182">
                  <c:v>42401</c:v>
                </c:pt>
                <c:pt idx="183">
                  <c:v>42430</c:v>
                </c:pt>
                <c:pt idx="184">
                  <c:v>42461</c:v>
                </c:pt>
                <c:pt idx="185">
                  <c:v>42491</c:v>
                </c:pt>
                <c:pt idx="186">
                  <c:v>42522</c:v>
                </c:pt>
                <c:pt idx="187">
                  <c:v>42552</c:v>
                </c:pt>
                <c:pt idx="188">
                  <c:v>42583</c:v>
                </c:pt>
                <c:pt idx="189">
                  <c:v>42614</c:v>
                </c:pt>
                <c:pt idx="190">
                  <c:v>42644</c:v>
                </c:pt>
                <c:pt idx="191">
                  <c:v>42675</c:v>
                </c:pt>
                <c:pt idx="192">
                  <c:v>42705</c:v>
                </c:pt>
                <c:pt idx="193">
                  <c:v>42736</c:v>
                </c:pt>
                <c:pt idx="194">
                  <c:v>42767</c:v>
                </c:pt>
                <c:pt idx="195">
                  <c:v>42795</c:v>
                </c:pt>
                <c:pt idx="196">
                  <c:v>42826</c:v>
                </c:pt>
                <c:pt idx="197">
                  <c:v>42856</c:v>
                </c:pt>
                <c:pt idx="198">
                  <c:v>42887</c:v>
                </c:pt>
                <c:pt idx="199">
                  <c:v>42917</c:v>
                </c:pt>
                <c:pt idx="200">
                  <c:v>42948</c:v>
                </c:pt>
                <c:pt idx="201">
                  <c:v>42979</c:v>
                </c:pt>
                <c:pt idx="202">
                  <c:v>43009</c:v>
                </c:pt>
                <c:pt idx="203">
                  <c:v>43040</c:v>
                </c:pt>
                <c:pt idx="204">
                  <c:v>43070</c:v>
                </c:pt>
                <c:pt idx="205">
                  <c:v>43101</c:v>
                </c:pt>
                <c:pt idx="206">
                  <c:v>43132</c:v>
                </c:pt>
                <c:pt idx="207">
                  <c:v>43160</c:v>
                </c:pt>
                <c:pt idx="208">
                  <c:v>43191</c:v>
                </c:pt>
                <c:pt idx="209">
                  <c:v>43221</c:v>
                </c:pt>
                <c:pt idx="210">
                  <c:v>43252</c:v>
                </c:pt>
                <c:pt idx="211">
                  <c:v>43282</c:v>
                </c:pt>
                <c:pt idx="212">
                  <c:v>43313</c:v>
                </c:pt>
                <c:pt idx="213">
                  <c:v>43344</c:v>
                </c:pt>
                <c:pt idx="214">
                  <c:v>43374</c:v>
                </c:pt>
                <c:pt idx="215">
                  <c:v>43405</c:v>
                </c:pt>
                <c:pt idx="216">
                  <c:v>43435</c:v>
                </c:pt>
                <c:pt idx="217">
                  <c:v>43466</c:v>
                </c:pt>
                <c:pt idx="218">
                  <c:v>43497</c:v>
                </c:pt>
                <c:pt idx="219">
                  <c:v>43525</c:v>
                </c:pt>
                <c:pt idx="220">
                  <c:v>43556</c:v>
                </c:pt>
                <c:pt idx="221">
                  <c:v>43586</c:v>
                </c:pt>
                <c:pt idx="222">
                  <c:v>43617</c:v>
                </c:pt>
                <c:pt idx="223">
                  <c:v>43647</c:v>
                </c:pt>
                <c:pt idx="224">
                  <c:v>43678</c:v>
                </c:pt>
                <c:pt idx="225">
                  <c:v>43709</c:v>
                </c:pt>
                <c:pt idx="226">
                  <c:v>43739</c:v>
                </c:pt>
                <c:pt idx="227">
                  <c:v>43770</c:v>
                </c:pt>
                <c:pt idx="228">
                  <c:v>43800</c:v>
                </c:pt>
                <c:pt idx="229">
                  <c:v>43831</c:v>
                </c:pt>
                <c:pt idx="230">
                  <c:v>43862</c:v>
                </c:pt>
                <c:pt idx="231">
                  <c:v>43891</c:v>
                </c:pt>
                <c:pt idx="232">
                  <c:v>43922</c:v>
                </c:pt>
                <c:pt idx="233">
                  <c:v>43952</c:v>
                </c:pt>
                <c:pt idx="234">
                  <c:v>43983</c:v>
                </c:pt>
                <c:pt idx="235">
                  <c:v>44013</c:v>
                </c:pt>
                <c:pt idx="236">
                  <c:v>44044</c:v>
                </c:pt>
                <c:pt idx="237">
                  <c:v>44075</c:v>
                </c:pt>
                <c:pt idx="238">
                  <c:v>44105</c:v>
                </c:pt>
                <c:pt idx="239">
                  <c:v>44136</c:v>
                </c:pt>
                <c:pt idx="240">
                  <c:v>44166</c:v>
                </c:pt>
                <c:pt idx="241">
                  <c:v>44197</c:v>
                </c:pt>
                <c:pt idx="242">
                  <c:v>44228</c:v>
                </c:pt>
                <c:pt idx="243">
                  <c:v>44256</c:v>
                </c:pt>
                <c:pt idx="244">
                  <c:v>44287</c:v>
                </c:pt>
                <c:pt idx="245">
                  <c:v>44317</c:v>
                </c:pt>
                <c:pt idx="246">
                  <c:v>44348</c:v>
                </c:pt>
                <c:pt idx="247">
                  <c:v>44378</c:v>
                </c:pt>
                <c:pt idx="248">
                  <c:v>44409</c:v>
                </c:pt>
                <c:pt idx="249">
                  <c:v>44440</c:v>
                </c:pt>
                <c:pt idx="250">
                  <c:v>44470</c:v>
                </c:pt>
                <c:pt idx="251">
                  <c:v>44501</c:v>
                </c:pt>
                <c:pt idx="252">
                  <c:v>44531</c:v>
                </c:pt>
                <c:pt idx="253">
                  <c:v>44562</c:v>
                </c:pt>
                <c:pt idx="254">
                  <c:v>44593</c:v>
                </c:pt>
                <c:pt idx="255">
                  <c:v>44621</c:v>
                </c:pt>
                <c:pt idx="256">
                  <c:v>44652</c:v>
                </c:pt>
                <c:pt idx="257">
                  <c:v>44682</c:v>
                </c:pt>
                <c:pt idx="258">
                  <c:v>44713</c:v>
                </c:pt>
                <c:pt idx="259">
                  <c:v>44743</c:v>
                </c:pt>
                <c:pt idx="260">
                  <c:v>44774</c:v>
                </c:pt>
                <c:pt idx="261">
                  <c:v>44805</c:v>
                </c:pt>
                <c:pt idx="262">
                  <c:v>44835</c:v>
                </c:pt>
                <c:pt idx="263">
                  <c:v>44866</c:v>
                </c:pt>
                <c:pt idx="264">
                  <c:v>44896</c:v>
                </c:pt>
                <c:pt idx="265">
                  <c:v>44927</c:v>
                </c:pt>
                <c:pt idx="266">
                  <c:v>44958</c:v>
                </c:pt>
                <c:pt idx="267">
                  <c:v>44986</c:v>
                </c:pt>
                <c:pt idx="268">
                  <c:v>45017</c:v>
                </c:pt>
                <c:pt idx="269">
                  <c:v>45047</c:v>
                </c:pt>
                <c:pt idx="270">
                  <c:v>45078</c:v>
                </c:pt>
                <c:pt idx="271">
                  <c:v>45108</c:v>
                </c:pt>
                <c:pt idx="272">
                  <c:v>45139</c:v>
                </c:pt>
                <c:pt idx="273">
                  <c:v>45170</c:v>
                </c:pt>
              </c:numCache>
            </c:numRef>
          </c:cat>
          <c:val>
            <c:numRef>
              <c:f>data!$I$2:$I$733</c:f>
              <c:numCache>
                <c:formatCode>0.0</c:formatCode>
                <c:ptCount val="732"/>
                <c:pt idx="0">
                  <c:v>1.6</c:v>
                </c:pt>
                <c:pt idx="1">
                  <c:v>1.7</c:v>
                </c:pt>
                <c:pt idx="2">
                  <c:v>1.4</c:v>
                </c:pt>
                <c:pt idx="3">
                  <c:v>1.7</c:v>
                </c:pt>
                <c:pt idx="4">
                  <c:v>1.7</c:v>
                </c:pt>
                <c:pt idx="5">
                  <c:v>1.7</c:v>
                </c:pt>
                <c:pt idx="6">
                  <c:v>1.6</c:v>
                </c:pt>
                <c:pt idx="7">
                  <c:v>1.6</c:v>
                </c:pt>
                <c:pt idx="8">
                  <c:v>1.6</c:v>
                </c:pt>
                <c:pt idx="9">
                  <c:v>1.7</c:v>
                </c:pt>
                <c:pt idx="10">
                  <c:v>1.9</c:v>
                </c:pt>
                <c:pt idx="11">
                  <c:v>2</c:v>
                </c:pt>
                <c:pt idx="12">
                  <c:v>2.2999999999999998</c:v>
                </c:pt>
                <c:pt idx="13">
                  <c:v>1.1000000000000001</c:v>
                </c:pt>
                <c:pt idx="14">
                  <c:v>2.2999999999999998</c:v>
                </c:pt>
                <c:pt idx="15">
                  <c:v>2.4</c:v>
                </c:pt>
                <c:pt idx="16">
                  <c:v>2.6</c:v>
                </c:pt>
                <c:pt idx="17">
                  <c:v>1.4</c:v>
                </c:pt>
                <c:pt idx="18">
                  <c:v>2.4</c:v>
                </c:pt>
                <c:pt idx="19">
                  <c:v>2.6</c:v>
                </c:pt>
                <c:pt idx="20">
                  <c:v>2.5</c:v>
                </c:pt>
                <c:pt idx="21">
                  <c:v>2.7</c:v>
                </c:pt>
                <c:pt idx="22">
                  <c:v>2.5</c:v>
                </c:pt>
                <c:pt idx="23">
                  <c:v>2.6</c:v>
                </c:pt>
                <c:pt idx="24">
                  <c:v>2.9</c:v>
                </c:pt>
                <c:pt idx="25">
                  <c:v>2.7</c:v>
                </c:pt>
                <c:pt idx="26">
                  <c:v>3</c:v>
                </c:pt>
                <c:pt idx="27">
                  <c:v>2.7</c:v>
                </c:pt>
                <c:pt idx="28">
                  <c:v>2.8</c:v>
                </c:pt>
                <c:pt idx="29">
                  <c:v>2.8</c:v>
                </c:pt>
                <c:pt idx="30">
                  <c:v>2.7</c:v>
                </c:pt>
                <c:pt idx="31">
                  <c:v>2.5</c:v>
                </c:pt>
                <c:pt idx="32">
                  <c:v>2.7</c:v>
                </c:pt>
                <c:pt idx="33">
                  <c:v>2.6</c:v>
                </c:pt>
                <c:pt idx="34">
                  <c:v>2.5</c:v>
                </c:pt>
                <c:pt idx="35">
                  <c:v>2.2000000000000002</c:v>
                </c:pt>
                <c:pt idx="36">
                  <c:v>2.2000000000000002</c:v>
                </c:pt>
                <c:pt idx="37">
                  <c:v>2.2000000000000002</c:v>
                </c:pt>
                <c:pt idx="38">
                  <c:v>2.2000000000000002</c:v>
                </c:pt>
                <c:pt idx="39">
                  <c:v>2.2000000000000002</c:v>
                </c:pt>
                <c:pt idx="40">
                  <c:v>2.1</c:v>
                </c:pt>
                <c:pt idx="41">
                  <c:v>2.1</c:v>
                </c:pt>
                <c:pt idx="42">
                  <c:v>2.2000000000000002</c:v>
                </c:pt>
                <c:pt idx="43">
                  <c:v>2</c:v>
                </c:pt>
                <c:pt idx="44">
                  <c:v>2</c:v>
                </c:pt>
                <c:pt idx="45">
                  <c:v>1.9</c:v>
                </c:pt>
                <c:pt idx="46">
                  <c:v>1.8</c:v>
                </c:pt>
                <c:pt idx="47">
                  <c:v>2.5</c:v>
                </c:pt>
                <c:pt idx="48">
                  <c:v>1.8</c:v>
                </c:pt>
                <c:pt idx="49">
                  <c:v>2.1</c:v>
                </c:pt>
                <c:pt idx="50">
                  <c:v>1.9</c:v>
                </c:pt>
                <c:pt idx="51">
                  <c:v>2</c:v>
                </c:pt>
                <c:pt idx="52">
                  <c:v>1.9</c:v>
                </c:pt>
                <c:pt idx="53">
                  <c:v>2</c:v>
                </c:pt>
                <c:pt idx="54">
                  <c:v>1.8</c:v>
                </c:pt>
                <c:pt idx="55">
                  <c:v>1.6</c:v>
                </c:pt>
                <c:pt idx="56">
                  <c:v>1.7</c:v>
                </c:pt>
                <c:pt idx="57">
                  <c:v>1.7</c:v>
                </c:pt>
                <c:pt idx="58">
                  <c:v>2.1</c:v>
                </c:pt>
                <c:pt idx="59">
                  <c:v>1.8</c:v>
                </c:pt>
                <c:pt idx="60">
                  <c:v>1.7</c:v>
                </c:pt>
                <c:pt idx="61">
                  <c:v>1.1000000000000001</c:v>
                </c:pt>
                <c:pt idx="62">
                  <c:v>1.5</c:v>
                </c:pt>
                <c:pt idx="63">
                  <c:v>1.4</c:v>
                </c:pt>
                <c:pt idx="64">
                  <c:v>1.5</c:v>
                </c:pt>
                <c:pt idx="65">
                  <c:v>1.5</c:v>
                </c:pt>
                <c:pt idx="66">
                  <c:v>1.6</c:v>
                </c:pt>
                <c:pt idx="67">
                  <c:v>1.7</c:v>
                </c:pt>
                <c:pt idx="68">
                  <c:v>1.5</c:v>
                </c:pt>
                <c:pt idx="69">
                  <c:v>1.5</c:v>
                </c:pt>
                <c:pt idx="70">
                  <c:v>1.6</c:v>
                </c:pt>
                <c:pt idx="71">
                  <c:v>1.5</c:v>
                </c:pt>
                <c:pt idx="72">
                  <c:v>1.6</c:v>
                </c:pt>
                <c:pt idx="73">
                  <c:v>1.3</c:v>
                </c:pt>
                <c:pt idx="74">
                  <c:v>1.5</c:v>
                </c:pt>
                <c:pt idx="75">
                  <c:v>1.3</c:v>
                </c:pt>
                <c:pt idx="76">
                  <c:v>1.3</c:v>
                </c:pt>
                <c:pt idx="77">
                  <c:v>1.4</c:v>
                </c:pt>
                <c:pt idx="78">
                  <c:v>1.4</c:v>
                </c:pt>
                <c:pt idx="79">
                  <c:v>1.5</c:v>
                </c:pt>
                <c:pt idx="80">
                  <c:v>1.4</c:v>
                </c:pt>
                <c:pt idx="81">
                  <c:v>1.3</c:v>
                </c:pt>
                <c:pt idx="82">
                  <c:v>1.4</c:v>
                </c:pt>
                <c:pt idx="83">
                  <c:v>1.3</c:v>
                </c:pt>
                <c:pt idx="84">
                  <c:v>1.3</c:v>
                </c:pt>
                <c:pt idx="85">
                  <c:v>1.5</c:v>
                </c:pt>
                <c:pt idx="86">
                  <c:v>1.3</c:v>
                </c:pt>
                <c:pt idx="87">
                  <c:v>1.4</c:v>
                </c:pt>
                <c:pt idx="88">
                  <c:v>1.3</c:v>
                </c:pt>
                <c:pt idx="89">
                  <c:v>1.3</c:v>
                </c:pt>
                <c:pt idx="90">
                  <c:v>1.4</c:v>
                </c:pt>
                <c:pt idx="91">
                  <c:v>1.4</c:v>
                </c:pt>
                <c:pt idx="92">
                  <c:v>1.6</c:v>
                </c:pt>
                <c:pt idx="93">
                  <c:v>1.8</c:v>
                </c:pt>
                <c:pt idx="94">
                  <c:v>1.7</c:v>
                </c:pt>
                <c:pt idx="95">
                  <c:v>2</c:v>
                </c:pt>
                <c:pt idx="96">
                  <c:v>2.2999999999999998</c:v>
                </c:pt>
                <c:pt idx="97">
                  <c:v>3.3</c:v>
                </c:pt>
                <c:pt idx="98">
                  <c:v>3.2</c:v>
                </c:pt>
                <c:pt idx="99">
                  <c:v>3.7</c:v>
                </c:pt>
                <c:pt idx="100">
                  <c:v>5.0999999999999996</c:v>
                </c:pt>
                <c:pt idx="101">
                  <c:v>4.5999999999999996</c:v>
                </c:pt>
                <c:pt idx="102">
                  <c:v>4.2</c:v>
                </c:pt>
                <c:pt idx="103">
                  <c:v>4.8</c:v>
                </c:pt>
                <c:pt idx="104">
                  <c:v>4.5</c:v>
                </c:pt>
                <c:pt idx="105">
                  <c:v>4.5</c:v>
                </c:pt>
                <c:pt idx="106">
                  <c:v>4.5</c:v>
                </c:pt>
                <c:pt idx="107">
                  <c:v>4.5</c:v>
                </c:pt>
                <c:pt idx="108">
                  <c:v>4</c:v>
                </c:pt>
                <c:pt idx="109">
                  <c:v>4.5</c:v>
                </c:pt>
                <c:pt idx="110">
                  <c:v>4.2</c:v>
                </c:pt>
                <c:pt idx="111">
                  <c:v>4</c:v>
                </c:pt>
                <c:pt idx="112">
                  <c:v>4.0999999999999996</c:v>
                </c:pt>
                <c:pt idx="113">
                  <c:v>4.0999999999999996</c:v>
                </c:pt>
                <c:pt idx="114">
                  <c:v>3.8</c:v>
                </c:pt>
                <c:pt idx="115">
                  <c:v>3.4</c:v>
                </c:pt>
                <c:pt idx="116">
                  <c:v>3.8</c:v>
                </c:pt>
                <c:pt idx="117">
                  <c:v>3.7</c:v>
                </c:pt>
                <c:pt idx="118">
                  <c:v>3.5</c:v>
                </c:pt>
                <c:pt idx="119">
                  <c:v>3.5</c:v>
                </c:pt>
                <c:pt idx="120">
                  <c:v>3.8</c:v>
                </c:pt>
                <c:pt idx="121">
                  <c:v>3.6</c:v>
                </c:pt>
                <c:pt idx="122">
                  <c:v>3.3</c:v>
                </c:pt>
                <c:pt idx="123">
                  <c:v>3.3</c:v>
                </c:pt>
                <c:pt idx="124">
                  <c:v>2.9</c:v>
                </c:pt>
                <c:pt idx="125">
                  <c:v>2.8</c:v>
                </c:pt>
                <c:pt idx="126">
                  <c:v>2.9</c:v>
                </c:pt>
                <c:pt idx="127">
                  <c:v>2.7</c:v>
                </c:pt>
                <c:pt idx="128">
                  <c:v>2.8</c:v>
                </c:pt>
                <c:pt idx="129">
                  <c:v>2.7</c:v>
                </c:pt>
                <c:pt idx="130">
                  <c:v>2.7</c:v>
                </c:pt>
                <c:pt idx="131">
                  <c:v>2.5</c:v>
                </c:pt>
                <c:pt idx="132">
                  <c:v>2.4</c:v>
                </c:pt>
                <c:pt idx="133">
                  <c:v>2</c:v>
                </c:pt>
                <c:pt idx="134">
                  <c:v>2.4</c:v>
                </c:pt>
                <c:pt idx="135">
                  <c:v>2.2000000000000002</c:v>
                </c:pt>
                <c:pt idx="136">
                  <c:v>2.4</c:v>
                </c:pt>
                <c:pt idx="137">
                  <c:v>2.5</c:v>
                </c:pt>
                <c:pt idx="138">
                  <c:v>2.6</c:v>
                </c:pt>
                <c:pt idx="139">
                  <c:v>2.7</c:v>
                </c:pt>
                <c:pt idx="140">
                  <c:v>2.7</c:v>
                </c:pt>
                <c:pt idx="141">
                  <c:v>2.8</c:v>
                </c:pt>
                <c:pt idx="142">
                  <c:v>2.8</c:v>
                </c:pt>
                <c:pt idx="143">
                  <c:v>2.7</c:v>
                </c:pt>
                <c:pt idx="144">
                  <c:v>2.6</c:v>
                </c:pt>
                <c:pt idx="145">
                  <c:v>2.5</c:v>
                </c:pt>
                <c:pt idx="146">
                  <c:v>2.5</c:v>
                </c:pt>
                <c:pt idx="147">
                  <c:v>2.4</c:v>
                </c:pt>
                <c:pt idx="148">
                  <c:v>2.2000000000000002</c:v>
                </c:pt>
                <c:pt idx="149">
                  <c:v>2</c:v>
                </c:pt>
                <c:pt idx="150">
                  <c:v>2.1</c:v>
                </c:pt>
                <c:pt idx="151">
                  <c:v>2.4</c:v>
                </c:pt>
                <c:pt idx="152">
                  <c:v>2</c:v>
                </c:pt>
                <c:pt idx="153">
                  <c:v>2</c:v>
                </c:pt>
                <c:pt idx="154">
                  <c:v>2.2000000000000002</c:v>
                </c:pt>
                <c:pt idx="155">
                  <c:v>2.4</c:v>
                </c:pt>
                <c:pt idx="156">
                  <c:v>2.2000000000000002</c:v>
                </c:pt>
                <c:pt idx="157">
                  <c:v>2.2999999999999998</c:v>
                </c:pt>
                <c:pt idx="158">
                  <c:v>2</c:v>
                </c:pt>
                <c:pt idx="159">
                  <c:v>2.1</c:v>
                </c:pt>
                <c:pt idx="160">
                  <c:v>2.1</c:v>
                </c:pt>
                <c:pt idx="161">
                  <c:v>2</c:v>
                </c:pt>
                <c:pt idx="162">
                  <c:v>1.7</c:v>
                </c:pt>
                <c:pt idx="163">
                  <c:v>2</c:v>
                </c:pt>
                <c:pt idx="164">
                  <c:v>1.8</c:v>
                </c:pt>
                <c:pt idx="165">
                  <c:v>2</c:v>
                </c:pt>
                <c:pt idx="166">
                  <c:v>1.9</c:v>
                </c:pt>
                <c:pt idx="167">
                  <c:v>2.2999999999999998</c:v>
                </c:pt>
                <c:pt idx="168">
                  <c:v>1.9</c:v>
                </c:pt>
                <c:pt idx="169">
                  <c:v>1.9</c:v>
                </c:pt>
                <c:pt idx="170">
                  <c:v>1.9</c:v>
                </c:pt>
                <c:pt idx="171">
                  <c:v>2</c:v>
                </c:pt>
                <c:pt idx="172">
                  <c:v>2</c:v>
                </c:pt>
                <c:pt idx="173">
                  <c:v>2</c:v>
                </c:pt>
                <c:pt idx="174">
                  <c:v>2</c:v>
                </c:pt>
                <c:pt idx="175">
                  <c:v>1.8</c:v>
                </c:pt>
                <c:pt idx="176">
                  <c:v>1.8</c:v>
                </c:pt>
                <c:pt idx="177">
                  <c:v>1.8</c:v>
                </c:pt>
                <c:pt idx="178">
                  <c:v>1.7</c:v>
                </c:pt>
                <c:pt idx="179">
                  <c:v>1.7</c:v>
                </c:pt>
                <c:pt idx="180">
                  <c:v>1.7</c:v>
                </c:pt>
                <c:pt idx="181">
                  <c:v>1.8</c:v>
                </c:pt>
                <c:pt idx="182">
                  <c:v>1.8</c:v>
                </c:pt>
                <c:pt idx="183">
                  <c:v>1.4</c:v>
                </c:pt>
                <c:pt idx="184">
                  <c:v>1.7</c:v>
                </c:pt>
                <c:pt idx="185">
                  <c:v>1.7</c:v>
                </c:pt>
                <c:pt idx="186">
                  <c:v>1.6</c:v>
                </c:pt>
                <c:pt idx="187">
                  <c:v>1.6</c:v>
                </c:pt>
                <c:pt idx="188">
                  <c:v>1.6</c:v>
                </c:pt>
                <c:pt idx="189">
                  <c:v>1.7</c:v>
                </c:pt>
                <c:pt idx="190">
                  <c:v>1.6</c:v>
                </c:pt>
                <c:pt idx="191">
                  <c:v>1.5</c:v>
                </c:pt>
                <c:pt idx="192">
                  <c:v>1.3</c:v>
                </c:pt>
                <c:pt idx="193">
                  <c:v>1.4</c:v>
                </c:pt>
                <c:pt idx="194">
                  <c:v>1.3</c:v>
                </c:pt>
                <c:pt idx="195">
                  <c:v>1.3</c:v>
                </c:pt>
                <c:pt idx="196">
                  <c:v>1</c:v>
                </c:pt>
                <c:pt idx="197">
                  <c:v>1.4</c:v>
                </c:pt>
                <c:pt idx="198">
                  <c:v>1.2</c:v>
                </c:pt>
                <c:pt idx="199">
                  <c:v>0.8</c:v>
                </c:pt>
                <c:pt idx="200">
                  <c:v>1.2</c:v>
                </c:pt>
                <c:pt idx="201">
                  <c:v>1.3</c:v>
                </c:pt>
                <c:pt idx="202">
                  <c:v>1.3</c:v>
                </c:pt>
                <c:pt idx="203">
                  <c:v>1.4</c:v>
                </c:pt>
                <c:pt idx="204">
                  <c:v>1.3</c:v>
                </c:pt>
                <c:pt idx="205">
                  <c:v>1.4</c:v>
                </c:pt>
                <c:pt idx="206">
                  <c:v>1.3</c:v>
                </c:pt>
                <c:pt idx="207">
                  <c:v>1.2</c:v>
                </c:pt>
                <c:pt idx="208">
                  <c:v>1.2</c:v>
                </c:pt>
                <c:pt idx="209">
                  <c:v>1</c:v>
                </c:pt>
                <c:pt idx="210">
                  <c:v>1</c:v>
                </c:pt>
                <c:pt idx="211">
                  <c:v>1</c:v>
                </c:pt>
                <c:pt idx="212">
                  <c:v>1</c:v>
                </c:pt>
                <c:pt idx="213">
                  <c:v>0.9</c:v>
                </c:pt>
                <c:pt idx="214">
                  <c:v>1</c:v>
                </c:pt>
                <c:pt idx="215">
                  <c:v>1</c:v>
                </c:pt>
                <c:pt idx="216">
                  <c:v>1</c:v>
                </c:pt>
                <c:pt idx="217">
                  <c:v>0.9</c:v>
                </c:pt>
                <c:pt idx="218">
                  <c:v>1.1000000000000001</c:v>
                </c:pt>
                <c:pt idx="219">
                  <c:v>0.9</c:v>
                </c:pt>
                <c:pt idx="220">
                  <c:v>0.9</c:v>
                </c:pt>
                <c:pt idx="221">
                  <c:v>0.9</c:v>
                </c:pt>
                <c:pt idx="222">
                  <c:v>1</c:v>
                </c:pt>
                <c:pt idx="223">
                  <c:v>1.1000000000000001</c:v>
                </c:pt>
                <c:pt idx="224">
                  <c:v>1</c:v>
                </c:pt>
                <c:pt idx="225">
                  <c:v>0.9</c:v>
                </c:pt>
                <c:pt idx="226">
                  <c:v>0.9</c:v>
                </c:pt>
                <c:pt idx="227">
                  <c:v>1</c:v>
                </c:pt>
                <c:pt idx="228">
                  <c:v>1.1000000000000001</c:v>
                </c:pt>
                <c:pt idx="229">
                  <c:v>0.9</c:v>
                </c:pt>
                <c:pt idx="230">
                  <c:v>1</c:v>
                </c:pt>
                <c:pt idx="231">
                  <c:v>1.1000000000000001</c:v>
                </c:pt>
                <c:pt idx="232">
                  <c:v>3.3</c:v>
                </c:pt>
                <c:pt idx="233">
                  <c:v>2.5</c:v>
                </c:pt>
                <c:pt idx="234">
                  <c:v>1.9</c:v>
                </c:pt>
                <c:pt idx="235">
                  <c:v>1.6</c:v>
                </c:pt>
                <c:pt idx="236">
                  <c:v>1.4</c:v>
                </c:pt>
                <c:pt idx="237">
                  <c:v>1.3</c:v>
                </c:pt>
                <c:pt idx="238">
                  <c:v>1.2</c:v>
                </c:pt>
                <c:pt idx="239">
                  <c:v>1.1000000000000001</c:v>
                </c:pt>
                <c:pt idx="240">
                  <c:v>1.1000000000000001</c:v>
                </c:pt>
                <c:pt idx="241">
                  <c:v>1.1000000000000001</c:v>
                </c:pt>
                <c:pt idx="242">
                  <c:v>0.9</c:v>
                </c:pt>
                <c:pt idx="243">
                  <c:v>1</c:v>
                </c:pt>
                <c:pt idx="244">
                  <c:v>0.8</c:v>
                </c:pt>
                <c:pt idx="245">
                  <c:v>0.7</c:v>
                </c:pt>
                <c:pt idx="246">
                  <c:v>0.7</c:v>
                </c:pt>
                <c:pt idx="247">
                  <c:v>0.7</c:v>
                </c:pt>
                <c:pt idx="248">
                  <c:v>0.7</c:v>
                </c:pt>
                <c:pt idx="249">
                  <c:v>0.7</c:v>
                </c:pt>
                <c:pt idx="250">
                  <c:v>0.6</c:v>
                </c:pt>
                <c:pt idx="251">
                  <c:v>0.6</c:v>
                </c:pt>
                <c:pt idx="252">
                  <c:v>0.5</c:v>
                </c:pt>
                <c:pt idx="253">
                  <c:v>0.5</c:v>
                </c:pt>
                <c:pt idx="254">
                  <c:v>0.5</c:v>
                </c:pt>
                <c:pt idx="255">
                  <c:v>0.4</c:v>
                </c:pt>
                <c:pt idx="256">
                  <c:v>0.5</c:v>
                </c:pt>
                <c:pt idx="257">
                  <c:v>0.5</c:v>
                </c:pt>
                <c:pt idx="258">
                  <c:v>0.5</c:v>
                </c:pt>
                <c:pt idx="259">
                  <c:v>0.5</c:v>
                </c:pt>
                <c:pt idx="260">
                  <c:v>0.6</c:v>
                </c:pt>
                <c:pt idx="261">
                  <c:v>0.5</c:v>
                </c:pt>
                <c:pt idx="262">
                  <c:v>0.5</c:v>
                </c:pt>
                <c:pt idx="263">
                  <c:v>0.5</c:v>
                </c:pt>
                <c:pt idx="264">
                  <c:v>0.5</c:v>
                </c:pt>
                <c:pt idx="265">
                  <c:v>0.5</c:v>
                </c:pt>
                <c:pt idx="266">
                  <c:v>0.5</c:v>
                </c:pt>
                <c:pt idx="267">
                  <c:v>0.5</c:v>
                </c:pt>
                <c:pt idx="268">
                  <c:v>0.5</c:v>
                </c:pt>
                <c:pt idx="269">
                  <c:v>0.5</c:v>
                </c:pt>
                <c:pt idx="270">
                  <c:v>0.5</c:v>
                </c:pt>
                <c:pt idx="271">
                  <c:v>0.5</c:v>
                </c:pt>
                <c:pt idx="272">
                  <c:v>0.5</c:v>
                </c:pt>
                <c:pt idx="273">
                  <c:v>0.5</c:v>
                </c:pt>
              </c:numCache>
            </c:numRef>
          </c:val>
          <c:smooth val="0"/>
          <c:extLst>
            <c:ext xmlns:c16="http://schemas.microsoft.com/office/drawing/2014/chart" uri="{C3380CC4-5D6E-409C-BE32-E72D297353CC}">
              <c16:uniqueId val="{00000001-5BB7-4E77-B473-48DE65AF34AA}"/>
            </c:ext>
          </c:extLst>
        </c:ser>
        <c:ser>
          <c:idx val="1"/>
          <c:order val="1"/>
          <c:tx>
            <c:strRef>
              <c:f>data!$J$1</c:f>
              <c:strCache>
                <c:ptCount val="1"/>
                <c:pt idx="0">
                  <c:v>United States</c:v>
                </c:pt>
              </c:strCache>
            </c:strRef>
          </c:tx>
          <c:spPr>
            <a:ln w="28575" cap="rnd">
              <a:solidFill>
                <a:srgbClr val="ED7D31"/>
              </a:solidFill>
              <a:round/>
            </a:ln>
            <a:effectLst/>
          </c:spPr>
          <c:marker>
            <c:symbol val="none"/>
          </c:marker>
          <c:cat>
            <c:numRef>
              <c:f>data!$F$2:$F$733</c:f>
              <c:numCache>
                <c:formatCode>mmm\-yy</c:formatCode>
                <c:ptCount val="732"/>
                <c:pt idx="0">
                  <c:v>36861</c:v>
                </c:pt>
                <c:pt idx="1">
                  <c:v>36892</c:v>
                </c:pt>
                <c:pt idx="2">
                  <c:v>36923</c:v>
                </c:pt>
                <c:pt idx="3">
                  <c:v>36951</c:v>
                </c:pt>
                <c:pt idx="4">
                  <c:v>36982</c:v>
                </c:pt>
                <c:pt idx="5">
                  <c:v>37012</c:v>
                </c:pt>
                <c:pt idx="6">
                  <c:v>37043</c:v>
                </c:pt>
                <c:pt idx="7">
                  <c:v>37073</c:v>
                </c:pt>
                <c:pt idx="8">
                  <c:v>37104</c:v>
                </c:pt>
                <c:pt idx="9">
                  <c:v>37135</c:v>
                </c:pt>
                <c:pt idx="10">
                  <c:v>37165</c:v>
                </c:pt>
                <c:pt idx="11">
                  <c:v>37196</c:v>
                </c:pt>
                <c:pt idx="12">
                  <c:v>37226</c:v>
                </c:pt>
                <c:pt idx="13">
                  <c:v>37257</c:v>
                </c:pt>
                <c:pt idx="14">
                  <c:v>37288</c:v>
                </c:pt>
                <c:pt idx="15">
                  <c:v>37316</c:v>
                </c:pt>
                <c:pt idx="16">
                  <c:v>37347</c:v>
                </c:pt>
                <c:pt idx="17">
                  <c:v>37377</c:v>
                </c:pt>
                <c:pt idx="18">
                  <c:v>37408</c:v>
                </c:pt>
                <c:pt idx="19">
                  <c:v>37438</c:v>
                </c:pt>
                <c:pt idx="20">
                  <c:v>37469</c:v>
                </c:pt>
                <c:pt idx="21">
                  <c:v>37500</c:v>
                </c:pt>
                <c:pt idx="22">
                  <c:v>37530</c:v>
                </c:pt>
                <c:pt idx="23">
                  <c:v>37561</c:v>
                </c:pt>
                <c:pt idx="24">
                  <c:v>37591</c:v>
                </c:pt>
                <c:pt idx="25">
                  <c:v>37622</c:v>
                </c:pt>
                <c:pt idx="26">
                  <c:v>37653</c:v>
                </c:pt>
                <c:pt idx="27">
                  <c:v>37681</c:v>
                </c:pt>
                <c:pt idx="28">
                  <c:v>37712</c:v>
                </c:pt>
                <c:pt idx="29">
                  <c:v>37742</c:v>
                </c:pt>
                <c:pt idx="30">
                  <c:v>37773</c:v>
                </c:pt>
                <c:pt idx="31">
                  <c:v>37803</c:v>
                </c:pt>
                <c:pt idx="32">
                  <c:v>37834</c:v>
                </c:pt>
                <c:pt idx="33">
                  <c:v>37865</c:v>
                </c:pt>
                <c:pt idx="34">
                  <c:v>37895</c:v>
                </c:pt>
                <c:pt idx="35">
                  <c:v>37926</c:v>
                </c:pt>
                <c:pt idx="36">
                  <c:v>37956</c:v>
                </c:pt>
                <c:pt idx="37">
                  <c:v>37987</c:v>
                </c:pt>
                <c:pt idx="38">
                  <c:v>38018</c:v>
                </c:pt>
                <c:pt idx="39">
                  <c:v>38047</c:v>
                </c:pt>
                <c:pt idx="40">
                  <c:v>38078</c:v>
                </c:pt>
                <c:pt idx="41">
                  <c:v>38108</c:v>
                </c:pt>
                <c:pt idx="42">
                  <c:v>38139</c:v>
                </c:pt>
                <c:pt idx="43">
                  <c:v>38169</c:v>
                </c:pt>
                <c:pt idx="44">
                  <c:v>38200</c:v>
                </c:pt>
                <c:pt idx="45">
                  <c:v>38231</c:v>
                </c:pt>
                <c:pt idx="46">
                  <c:v>38261</c:v>
                </c:pt>
                <c:pt idx="47">
                  <c:v>38292</c:v>
                </c:pt>
                <c:pt idx="48">
                  <c:v>38322</c:v>
                </c:pt>
                <c:pt idx="49">
                  <c:v>38353</c:v>
                </c:pt>
                <c:pt idx="50">
                  <c:v>38384</c:v>
                </c:pt>
                <c:pt idx="51">
                  <c:v>38412</c:v>
                </c:pt>
                <c:pt idx="52">
                  <c:v>38443</c:v>
                </c:pt>
                <c:pt idx="53">
                  <c:v>38473</c:v>
                </c:pt>
                <c:pt idx="54">
                  <c:v>38504</c:v>
                </c:pt>
                <c:pt idx="55">
                  <c:v>38534</c:v>
                </c:pt>
                <c:pt idx="56">
                  <c:v>38565</c:v>
                </c:pt>
                <c:pt idx="57">
                  <c:v>38596</c:v>
                </c:pt>
                <c:pt idx="58">
                  <c:v>38626</c:v>
                </c:pt>
                <c:pt idx="59">
                  <c:v>38657</c:v>
                </c:pt>
                <c:pt idx="60">
                  <c:v>38687</c:v>
                </c:pt>
                <c:pt idx="61">
                  <c:v>38718</c:v>
                </c:pt>
                <c:pt idx="62">
                  <c:v>38749</c:v>
                </c:pt>
                <c:pt idx="63">
                  <c:v>38777</c:v>
                </c:pt>
                <c:pt idx="64">
                  <c:v>38808</c:v>
                </c:pt>
                <c:pt idx="65">
                  <c:v>38838</c:v>
                </c:pt>
                <c:pt idx="66">
                  <c:v>38869</c:v>
                </c:pt>
                <c:pt idx="67">
                  <c:v>38899</c:v>
                </c:pt>
                <c:pt idx="68">
                  <c:v>38930</c:v>
                </c:pt>
                <c:pt idx="69">
                  <c:v>38961</c:v>
                </c:pt>
                <c:pt idx="70">
                  <c:v>38991</c:v>
                </c:pt>
                <c:pt idx="71">
                  <c:v>39022</c:v>
                </c:pt>
                <c:pt idx="72">
                  <c:v>39052</c:v>
                </c:pt>
                <c:pt idx="73">
                  <c:v>39083</c:v>
                </c:pt>
                <c:pt idx="74">
                  <c:v>39114</c:v>
                </c:pt>
                <c:pt idx="75">
                  <c:v>39142</c:v>
                </c:pt>
                <c:pt idx="76">
                  <c:v>39173</c:v>
                </c:pt>
                <c:pt idx="77">
                  <c:v>39203</c:v>
                </c:pt>
                <c:pt idx="78">
                  <c:v>39234</c:v>
                </c:pt>
                <c:pt idx="79">
                  <c:v>39264</c:v>
                </c:pt>
                <c:pt idx="80">
                  <c:v>39295</c:v>
                </c:pt>
                <c:pt idx="81">
                  <c:v>39326</c:v>
                </c:pt>
                <c:pt idx="82">
                  <c:v>39356</c:v>
                </c:pt>
                <c:pt idx="83">
                  <c:v>39387</c:v>
                </c:pt>
                <c:pt idx="84">
                  <c:v>39417</c:v>
                </c:pt>
                <c:pt idx="85">
                  <c:v>39448</c:v>
                </c:pt>
                <c:pt idx="86">
                  <c:v>39479</c:v>
                </c:pt>
                <c:pt idx="87">
                  <c:v>39508</c:v>
                </c:pt>
                <c:pt idx="88">
                  <c:v>39539</c:v>
                </c:pt>
                <c:pt idx="89">
                  <c:v>39569</c:v>
                </c:pt>
                <c:pt idx="90">
                  <c:v>39600</c:v>
                </c:pt>
                <c:pt idx="91">
                  <c:v>39630</c:v>
                </c:pt>
                <c:pt idx="92">
                  <c:v>39661</c:v>
                </c:pt>
                <c:pt idx="93">
                  <c:v>39692</c:v>
                </c:pt>
                <c:pt idx="94">
                  <c:v>39722</c:v>
                </c:pt>
                <c:pt idx="95">
                  <c:v>39753</c:v>
                </c:pt>
                <c:pt idx="96">
                  <c:v>39783</c:v>
                </c:pt>
                <c:pt idx="97">
                  <c:v>39814</c:v>
                </c:pt>
                <c:pt idx="98">
                  <c:v>39845</c:v>
                </c:pt>
                <c:pt idx="99">
                  <c:v>39873</c:v>
                </c:pt>
                <c:pt idx="100">
                  <c:v>39904</c:v>
                </c:pt>
                <c:pt idx="101">
                  <c:v>39934</c:v>
                </c:pt>
                <c:pt idx="102">
                  <c:v>39965</c:v>
                </c:pt>
                <c:pt idx="103">
                  <c:v>39995</c:v>
                </c:pt>
                <c:pt idx="104">
                  <c:v>40026</c:v>
                </c:pt>
                <c:pt idx="105">
                  <c:v>40057</c:v>
                </c:pt>
                <c:pt idx="106">
                  <c:v>40087</c:v>
                </c:pt>
                <c:pt idx="107">
                  <c:v>40118</c:v>
                </c:pt>
                <c:pt idx="108">
                  <c:v>40148</c:v>
                </c:pt>
                <c:pt idx="109">
                  <c:v>40179</c:v>
                </c:pt>
                <c:pt idx="110">
                  <c:v>40210</c:v>
                </c:pt>
                <c:pt idx="111">
                  <c:v>40238</c:v>
                </c:pt>
                <c:pt idx="112">
                  <c:v>40269</c:v>
                </c:pt>
                <c:pt idx="113">
                  <c:v>40299</c:v>
                </c:pt>
                <c:pt idx="114">
                  <c:v>40330</c:v>
                </c:pt>
                <c:pt idx="115">
                  <c:v>40360</c:v>
                </c:pt>
                <c:pt idx="116">
                  <c:v>40391</c:v>
                </c:pt>
                <c:pt idx="117">
                  <c:v>40422</c:v>
                </c:pt>
                <c:pt idx="118">
                  <c:v>40452</c:v>
                </c:pt>
                <c:pt idx="119">
                  <c:v>40483</c:v>
                </c:pt>
                <c:pt idx="120">
                  <c:v>40513</c:v>
                </c:pt>
                <c:pt idx="121">
                  <c:v>40544</c:v>
                </c:pt>
                <c:pt idx="122">
                  <c:v>40575</c:v>
                </c:pt>
                <c:pt idx="123">
                  <c:v>40603</c:v>
                </c:pt>
                <c:pt idx="124">
                  <c:v>40634</c:v>
                </c:pt>
                <c:pt idx="125">
                  <c:v>40664</c:v>
                </c:pt>
                <c:pt idx="126">
                  <c:v>40695</c:v>
                </c:pt>
                <c:pt idx="127">
                  <c:v>40725</c:v>
                </c:pt>
                <c:pt idx="128">
                  <c:v>40756</c:v>
                </c:pt>
                <c:pt idx="129">
                  <c:v>40787</c:v>
                </c:pt>
                <c:pt idx="130">
                  <c:v>40817</c:v>
                </c:pt>
                <c:pt idx="131">
                  <c:v>40848</c:v>
                </c:pt>
                <c:pt idx="132">
                  <c:v>40878</c:v>
                </c:pt>
                <c:pt idx="133">
                  <c:v>40909</c:v>
                </c:pt>
                <c:pt idx="134">
                  <c:v>40940</c:v>
                </c:pt>
                <c:pt idx="135">
                  <c:v>40969</c:v>
                </c:pt>
                <c:pt idx="136">
                  <c:v>41000</c:v>
                </c:pt>
                <c:pt idx="137">
                  <c:v>41030</c:v>
                </c:pt>
                <c:pt idx="138">
                  <c:v>41061</c:v>
                </c:pt>
                <c:pt idx="139">
                  <c:v>41091</c:v>
                </c:pt>
                <c:pt idx="140">
                  <c:v>41122</c:v>
                </c:pt>
                <c:pt idx="141">
                  <c:v>41153</c:v>
                </c:pt>
                <c:pt idx="142">
                  <c:v>41183</c:v>
                </c:pt>
                <c:pt idx="143">
                  <c:v>41214</c:v>
                </c:pt>
                <c:pt idx="144">
                  <c:v>41244</c:v>
                </c:pt>
                <c:pt idx="145">
                  <c:v>41275</c:v>
                </c:pt>
                <c:pt idx="146">
                  <c:v>41306</c:v>
                </c:pt>
                <c:pt idx="147">
                  <c:v>41334</c:v>
                </c:pt>
                <c:pt idx="148">
                  <c:v>41365</c:v>
                </c:pt>
                <c:pt idx="149">
                  <c:v>41395</c:v>
                </c:pt>
                <c:pt idx="150">
                  <c:v>41426</c:v>
                </c:pt>
                <c:pt idx="151">
                  <c:v>41456</c:v>
                </c:pt>
                <c:pt idx="152">
                  <c:v>41487</c:v>
                </c:pt>
                <c:pt idx="153">
                  <c:v>41518</c:v>
                </c:pt>
                <c:pt idx="154">
                  <c:v>41548</c:v>
                </c:pt>
                <c:pt idx="155">
                  <c:v>41579</c:v>
                </c:pt>
                <c:pt idx="156">
                  <c:v>41609</c:v>
                </c:pt>
                <c:pt idx="157">
                  <c:v>41640</c:v>
                </c:pt>
                <c:pt idx="158">
                  <c:v>41671</c:v>
                </c:pt>
                <c:pt idx="159">
                  <c:v>41699</c:v>
                </c:pt>
                <c:pt idx="160">
                  <c:v>41730</c:v>
                </c:pt>
                <c:pt idx="161">
                  <c:v>41760</c:v>
                </c:pt>
                <c:pt idx="162">
                  <c:v>41791</c:v>
                </c:pt>
                <c:pt idx="163">
                  <c:v>41821</c:v>
                </c:pt>
                <c:pt idx="164">
                  <c:v>41852</c:v>
                </c:pt>
                <c:pt idx="165">
                  <c:v>41883</c:v>
                </c:pt>
                <c:pt idx="166">
                  <c:v>41913</c:v>
                </c:pt>
                <c:pt idx="167">
                  <c:v>41944</c:v>
                </c:pt>
                <c:pt idx="168">
                  <c:v>41974</c:v>
                </c:pt>
                <c:pt idx="169">
                  <c:v>42005</c:v>
                </c:pt>
                <c:pt idx="170">
                  <c:v>42036</c:v>
                </c:pt>
                <c:pt idx="171">
                  <c:v>42064</c:v>
                </c:pt>
                <c:pt idx="172">
                  <c:v>42095</c:v>
                </c:pt>
                <c:pt idx="173">
                  <c:v>42125</c:v>
                </c:pt>
                <c:pt idx="174">
                  <c:v>42156</c:v>
                </c:pt>
                <c:pt idx="175">
                  <c:v>42186</c:v>
                </c:pt>
                <c:pt idx="176">
                  <c:v>42217</c:v>
                </c:pt>
                <c:pt idx="177">
                  <c:v>42248</c:v>
                </c:pt>
                <c:pt idx="178">
                  <c:v>42278</c:v>
                </c:pt>
                <c:pt idx="179">
                  <c:v>42309</c:v>
                </c:pt>
                <c:pt idx="180">
                  <c:v>42339</c:v>
                </c:pt>
                <c:pt idx="181">
                  <c:v>42370</c:v>
                </c:pt>
                <c:pt idx="182">
                  <c:v>42401</c:v>
                </c:pt>
                <c:pt idx="183">
                  <c:v>42430</c:v>
                </c:pt>
                <c:pt idx="184">
                  <c:v>42461</c:v>
                </c:pt>
                <c:pt idx="185">
                  <c:v>42491</c:v>
                </c:pt>
                <c:pt idx="186">
                  <c:v>42522</c:v>
                </c:pt>
                <c:pt idx="187">
                  <c:v>42552</c:v>
                </c:pt>
                <c:pt idx="188">
                  <c:v>42583</c:v>
                </c:pt>
                <c:pt idx="189">
                  <c:v>42614</c:v>
                </c:pt>
                <c:pt idx="190">
                  <c:v>42644</c:v>
                </c:pt>
                <c:pt idx="191">
                  <c:v>42675</c:v>
                </c:pt>
                <c:pt idx="192">
                  <c:v>42705</c:v>
                </c:pt>
                <c:pt idx="193">
                  <c:v>42736</c:v>
                </c:pt>
                <c:pt idx="194">
                  <c:v>42767</c:v>
                </c:pt>
                <c:pt idx="195">
                  <c:v>42795</c:v>
                </c:pt>
                <c:pt idx="196">
                  <c:v>42826</c:v>
                </c:pt>
                <c:pt idx="197">
                  <c:v>42856</c:v>
                </c:pt>
                <c:pt idx="198">
                  <c:v>42887</c:v>
                </c:pt>
                <c:pt idx="199">
                  <c:v>42917</c:v>
                </c:pt>
                <c:pt idx="200">
                  <c:v>42948</c:v>
                </c:pt>
                <c:pt idx="201">
                  <c:v>42979</c:v>
                </c:pt>
                <c:pt idx="202">
                  <c:v>43009</c:v>
                </c:pt>
                <c:pt idx="203">
                  <c:v>43040</c:v>
                </c:pt>
                <c:pt idx="204">
                  <c:v>43070</c:v>
                </c:pt>
                <c:pt idx="205">
                  <c:v>43101</c:v>
                </c:pt>
                <c:pt idx="206">
                  <c:v>43132</c:v>
                </c:pt>
                <c:pt idx="207">
                  <c:v>43160</c:v>
                </c:pt>
                <c:pt idx="208">
                  <c:v>43191</c:v>
                </c:pt>
                <c:pt idx="209">
                  <c:v>43221</c:v>
                </c:pt>
                <c:pt idx="210">
                  <c:v>43252</c:v>
                </c:pt>
                <c:pt idx="211">
                  <c:v>43282</c:v>
                </c:pt>
                <c:pt idx="212">
                  <c:v>43313</c:v>
                </c:pt>
                <c:pt idx="213">
                  <c:v>43344</c:v>
                </c:pt>
                <c:pt idx="214">
                  <c:v>43374</c:v>
                </c:pt>
                <c:pt idx="215">
                  <c:v>43405</c:v>
                </c:pt>
                <c:pt idx="216">
                  <c:v>43435</c:v>
                </c:pt>
                <c:pt idx="217">
                  <c:v>43466</c:v>
                </c:pt>
                <c:pt idx="218">
                  <c:v>43497</c:v>
                </c:pt>
                <c:pt idx="219">
                  <c:v>43525</c:v>
                </c:pt>
                <c:pt idx="220">
                  <c:v>43556</c:v>
                </c:pt>
                <c:pt idx="221">
                  <c:v>43586</c:v>
                </c:pt>
                <c:pt idx="222">
                  <c:v>43617</c:v>
                </c:pt>
                <c:pt idx="223">
                  <c:v>43647</c:v>
                </c:pt>
                <c:pt idx="224">
                  <c:v>43678</c:v>
                </c:pt>
                <c:pt idx="225">
                  <c:v>43709</c:v>
                </c:pt>
                <c:pt idx="226">
                  <c:v>43739</c:v>
                </c:pt>
                <c:pt idx="227">
                  <c:v>43770</c:v>
                </c:pt>
                <c:pt idx="228">
                  <c:v>43800</c:v>
                </c:pt>
                <c:pt idx="229">
                  <c:v>43831</c:v>
                </c:pt>
                <c:pt idx="230">
                  <c:v>43862</c:v>
                </c:pt>
                <c:pt idx="231">
                  <c:v>43891</c:v>
                </c:pt>
                <c:pt idx="232">
                  <c:v>43922</c:v>
                </c:pt>
                <c:pt idx="233">
                  <c:v>43952</c:v>
                </c:pt>
                <c:pt idx="234">
                  <c:v>43983</c:v>
                </c:pt>
                <c:pt idx="235">
                  <c:v>44013</c:v>
                </c:pt>
                <c:pt idx="236">
                  <c:v>44044</c:v>
                </c:pt>
                <c:pt idx="237">
                  <c:v>44075</c:v>
                </c:pt>
                <c:pt idx="238">
                  <c:v>44105</c:v>
                </c:pt>
                <c:pt idx="239">
                  <c:v>44136</c:v>
                </c:pt>
                <c:pt idx="240">
                  <c:v>44166</c:v>
                </c:pt>
                <c:pt idx="241">
                  <c:v>44197</c:v>
                </c:pt>
                <c:pt idx="242">
                  <c:v>44228</c:v>
                </c:pt>
                <c:pt idx="243">
                  <c:v>44256</c:v>
                </c:pt>
                <c:pt idx="244">
                  <c:v>44287</c:v>
                </c:pt>
                <c:pt idx="245">
                  <c:v>44317</c:v>
                </c:pt>
                <c:pt idx="246">
                  <c:v>44348</c:v>
                </c:pt>
                <c:pt idx="247">
                  <c:v>44378</c:v>
                </c:pt>
                <c:pt idx="248">
                  <c:v>44409</c:v>
                </c:pt>
                <c:pt idx="249">
                  <c:v>44440</c:v>
                </c:pt>
                <c:pt idx="250">
                  <c:v>44470</c:v>
                </c:pt>
                <c:pt idx="251">
                  <c:v>44501</c:v>
                </c:pt>
                <c:pt idx="252">
                  <c:v>44531</c:v>
                </c:pt>
                <c:pt idx="253">
                  <c:v>44562</c:v>
                </c:pt>
                <c:pt idx="254">
                  <c:v>44593</c:v>
                </c:pt>
                <c:pt idx="255">
                  <c:v>44621</c:v>
                </c:pt>
                <c:pt idx="256">
                  <c:v>44652</c:v>
                </c:pt>
                <c:pt idx="257">
                  <c:v>44682</c:v>
                </c:pt>
                <c:pt idx="258">
                  <c:v>44713</c:v>
                </c:pt>
                <c:pt idx="259">
                  <c:v>44743</c:v>
                </c:pt>
                <c:pt idx="260">
                  <c:v>44774</c:v>
                </c:pt>
                <c:pt idx="261">
                  <c:v>44805</c:v>
                </c:pt>
                <c:pt idx="262">
                  <c:v>44835</c:v>
                </c:pt>
                <c:pt idx="263">
                  <c:v>44866</c:v>
                </c:pt>
                <c:pt idx="264">
                  <c:v>44896</c:v>
                </c:pt>
                <c:pt idx="265">
                  <c:v>44927</c:v>
                </c:pt>
                <c:pt idx="266">
                  <c:v>44958</c:v>
                </c:pt>
                <c:pt idx="267">
                  <c:v>44986</c:v>
                </c:pt>
                <c:pt idx="268">
                  <c:v>45017</c:v>
                </c:pt>
                <c:pt idx="269">
                  <c:v>45047</c:v>
                </c:pt>
                <c:pt idx="270">
                  <c:v>45078</c:v>
                </c:pt>
                <c:pt idx="271">
                  <c:v>45108</c:v>
                </c:pt>
                <c:pt idx="272">
                  <c:v>45139</c:v>
                </c:pt>
                <c:pt idx="273">
                  <c:v>45170</c:v>
                </c:pt>
              </c:numCache>
            </c:numRef>
          </c:cat>
          <c:val>
            <c:numRef>
              <c:f>data!$J$2:$J$733</c:f>
              <c:numCache>
                <c:formatCode>0.0</c:formatCode>
                <c:ptCount val="732"/>
                <c:pt idx="0">
                  <c:v>1.1000000000000001</c:v>
                </c:pt>
                <c:pt idx="1">
                  <c:v>1.2</c:v>
                </c:pt>
                <c:pt idx="2">
                  <c:v>1.2</c:v>
                </c:pt>
                <c:pt idx="3">
                  <c:v>1.3</c:v>
                </c:pt>
                <c:pt idx="4">
                  <c:v>1.4</c:v>
                </c:pt>
                <c:pt idx="5">
                  <c:v>1.4</c:v>
                </c:pt>
                <c:pt idx="6">
                  <c:v>1.5</c:v>
                </c:pt>
                <c:pt idx="7">
                  <c:v>1.5</c:v>
                </c:pt>
                <c:pt idx="8">
                  <c:v>1.8</c:v>
                </c:pt>
                <c:pt idx="9">
                  <c:v>1.8</c:v>
                </c:pt>
                <c:pt idx="10">
                  <c:v>2.1</c:v>
                </c:pt>
                <c:pt idx="11">
                  <c:v>2.1</c:v>
                </c:pt>
                <c:pt idx="12">
                  <c:v>2.2000000000000002</c:v>
                </c:pt>
                <c:pt idx="13">
                  <c:v>2.2000000000000002</c:v>
                </c:pt>
                <c:pt idx="14">
                  <c:v>2.4</c:v>
                </c:pt>
                <c:pt idx="15">
                  <c:v>2.2999999999999998</c:v>
                </c:pt>
                <c:pt idx="16">
                  <c:v>2.5</c:v>
                </c:pt>
                <c:pt idx="17">
                  <c:v>2.4</c:v>
                </c:pt>
                <c:pt idx="18">
                  <c:v>2.5</c:v>
                </c:pt>
                <c:pt idx="19">
                  <c:v>2.5</c:v>
                </c:pt>
                <c:pt idx="20">
                  <c:v>2.4</c:v>
                </c:pt>
                <c:pt idx="21">
                  <c:v>2.5</c:v>
                </c:pt>
                <c:pt idx="22">
                  <c:v>2.4</c:v>
                </c:pt>
                <c:pt idx="23">
                  <c:v>2.4</c:v>
                </c:pt>
                <c:pt idx="24">
                  <c:v>2.7</c:v>
                </c:pt>
                <c:pt idx="25">
                  <c:v>2.5</c:v>
                </c:pt>
                <c:pt idx="26">
                  <c:v>2.7</c:v>
                </c:pt>
                <c:pt idx="27">
                  <c:v>2.8</c:v>
                </c:pt>
                <c:pt idx="28">
                  <c:v>2.8</c:v>
                </c:pt>
                <c:pt idx="29">
                  <c:v>2.7</c:v>
                </c:pt>
                <c:pt idx="30">
                  <c:v>2.7</c:v>
                </c:pt>
                <c:pt idx="31">
                  <c:v>3</c:v>
                </c:pt>
                <c:pt idx="32">
                  <c:v>2.8</c:v>
                </c:pt>
                <c:pt idx="33">
                  <c:v>2.9</c:v>
                </c:pt>
                <c:pt idx="34">
                  <c:v>2.6</c:v>
                </c:pt>
                <c:pt idx="35">
                  <c:v>2.6</c:v>
                </c:pt>
                <c:pt idx="36">
                  <c:v>2.4</c:v>
                </c:pt>
                <c:pt idx="37">
                  <c:v>2.4</c:v>
                </c:pt>
                <c:pt idx="38">
                  <c:v>2.2999999999999998</c:v>
                </c:pt>
                <c:pt idx="39">
                  <c:v>2.4</c:v>
                </c:pt>
                <c:pt idx="40">
                  <c:v>2.2999999999999998</c:v>
                </c:pt>
                <c:pt idx="41">
                  <c:v>2.2000000000000002</c:v>
                </c:pt>
                <c:pt idx="42">
                  <c:v>2.5</c:v>
                </c:pt>
                <c:pt idx="43">
                  <c:v>2.1</c:v>
                </c:pt>
                <c:pt idx="44">
                  <c:v>2.2999999999999998</c:v>
                </c:pt>
                <c:pt idx="45">
                  <c:v>2.1</c:v>
                </c:pt>
                <c:pt idx="46">
                  <c:v>2</c:v>
                </c:pt>
                <c:pt idx="47">
                  <c:v>2.2999999999999998</c:v>
                </c:pt>
                <c:pt idx="48">
                  <c:v>1.9</c:v>
                </c:pt>
                <c:pt idx="49">
                  <c:v>2</c:v>
                </c:pt>
                <c:pt idx="50">
                  <c:v>2</c:v>
                </c:pt>
                <c:pt idx="51">
                  <c:v>1.9</c:v>
                </c:pt>
                <c:pt idx="52">
                  <c:v>1.8</c:v>
                </c:pt>
                <c:pt idx="53">
                  <c:v>2</c:v>
                </c:pt>
                <c:pt idx="54">
                  <c:v>1.9</c:v>
                </c:pt>
                <c:pt idx="55">
                  <c:v>1.7</c:v>
                </c:pt>
                <c:pt idx="56">
                  <c:v>1.8</c:v>
                </c:pt>
                <c:pt idx="57">
                  <c:v>1.7</c:v>
                </c:pt>
                <c:pt idx="58">
                  <c:v>1.8</c:v>
                </c:pt>
                <c:pt idx="59">
                  <c:v>1.8</c:v>
                </c:pt>
                <c:pt idx="60">
                  <c:v>1.7</c:v>
                </c:pt>
                <c:pt idx="61">
                  <c:v>1.6</c:v>
                </c:pt>
                <c:pt idx="62">
                  <c:v>1.7</c:v>
                </c:pt>
                <c:pt idx="63">
                  <c:v>1.5</c:v>
                </c:pt>
                <c:pt idx="64">
                  <c:v>1.5</c:v>
                </c:pt>
                <c:pt idx="65">
                  <c:v>1.6</c:v>
                </c:pt>
                <c:pt idx="66">
                  <c:v>1.5</c:v>
                </c:pt>
                <c:pt idx="67">
                  <c:v>1.6</c:v>
                </c:pt>
                <c:pt idx="68">
                  <c:v>1.5</c:v>
                </c:pt>
                <c:pt idx="69">
                  <c:v>1.4</c:v>
                </c:pt>
                <c:pt idx="70">
                  <c:v>1.5</c:v>
                </c:pt>
                <c:pt idx="71">
                  <c:v>1.5</c:v>
                </c:pt>
                <c:pt idx="72">
                  <c:v>1.5</c:v>
                </c:pt>
                <c:pt idx="73">
                  <c:v>1.5</c:v>
                </c:pt>
                <c:pt idx="74">
                  <c:v>1.5</c:v>
                </c:pt>
                <c:pt idx="75">
                  <c:v>1.4</c:v>
                </c:pt>
                <c:pt idx="76">
                  <c:v>1.5</c:v>
                </c:pt>
                <c:pt idx="77">
                  <c:v>1.5</c:v>
                </c:pt>
                <c:pt idx="78">
                  <c:v>1.4</c:v>
                </c:pt>
                <c:pt idx="79">
                  <c:v>1.6</c:v>
                </c:pt>
                <c:pt idx="80">
                  <c:v>1.6</c:v>
                </c:pt>
                <c:pt idx="81">
                  <c:v>1.5</c:v>
                </c:pt>
                <c:pt idx="82">
                  <c:v>1.6</c:v>
                </c:pt>
                <c:pt idx="83">
                  <c:v>1.6</c:v>
                </c:pt>
                <c:pt idx="84">
                  <c:v>1.7</c:v>
                </c:pt>
                <c:pt idx="85">
                  <c:v>1.7</c:v>
                </c:pt>
                <c:pt idx="86">
                  <c:v>1.8</c:v>
                </c:pt>
                <c:pt idx="87">
                  <c:v>1.9</c:v>
                </c:pt>
                <c:pt idx="88">
                  <c:v>1.9</c:v>
                </c:pt>
                <c:pt idx="89">
                  <c:v>2</c:v>
                </c:pt>
                <c:pt idx="90">
                  <c:v>2.2000000000000002</c:v>
                </c:pt>
                <c:pt idx="91">
                  <c:v>2.4</c:v>
                </c:pt>
                <c:pt idx="92">
                  <c:v>2.6</c:v>
                </c:pt>
                <c:pt idx="93">
                  <c:v>2.9</c:v>
                </c:pt>
                <c:pt idx="94">
                  <c:v>3</c:v>
                </c:pt>
                <c:pt idx="95">
                  <c:v>3.3</c:v>
                </c:pt>
                <c:pt idx="96">
                  <c:v>3.6</c:v>
                </c:pt>
                <c:pt idx="97">
                  <c:v>4.4000000000000004</c:v>
                </c:pt>
                <c:pt idx="98">
                  <c:v>4.5</c:v>
                </c:pt>
                <c:pt idx="99">
                  <c:v>5.3</c:v>
                </c:pt>
                <c:pt idx="100">
                  <c:v>6</c:v>
                </c:pt>
                <c:pt idx="101">
                  <c:v>5.7</c:v>
                </c:pt>
                <c:pt idx="102">
                  <c:v>5.9</c:v>
                </c:pt>
                <c:pt idx="103">
                  <c:v>6.5</c:v>
                </c:pt>
                <c:pt idx="104">
                  <c:v>6.3</c:v>
                </c:pt>
                <c:pt idx="105">
                  <c:v>6</c:v>
                </c:pt>
                <c:pt idx="106">
                  <c:v>6.4</c:v>
                </c:pt>
                <c:pt idx="107">
                  <c:v>6.1</c:v>
                </c:pt>
                <c:pt idx="108">
                  <c:v>5.9</c:v>
                </c:pt>
                <c:pt idx="109">
                  <c:v>5.3</c:v>
                </c:pt>
                <c:pt idx="110">
                  <c:v>5.7</c:v>
                </c:pt>
                <c:pt idx="111">
                  <c:v>5.7</c:v>
                </c:pt>
                <c:pt idx="112">
                  <c:v>4.9000000000000004</c:v>
                </c:pt>
                <c:pt idx="113">
                  <c:v>5</c:v>
                </c:pt>
                <c:pt idx="114">
                  <c:v>5.2</c:v>
                </c:pt>
                <c:pt idx="115">
                  <c:v>4.7</c:v>
                </c:pt>
                <c:pt idx="116">
                  <c:v>4.9000000000000004</c:v>
                </c:pt>
                <c:pt idx="117">
                  <c:v>5</c:v>
                </c:pt>
                <c:pt idx="118">
                  <c:v>4.5</c:v>
                </c:pt>
                <c:pt idx="119">
                  <c:v>4.7</c:v>
                </c:pt>
                <c:pt idx="120">
                  <c:v>4.7</c:v>
                </c:pt>
                <c:pt idx="121">
                  <c:v>4.5</c:v>
                </c:pt>
                <c:pt idx="122">
                  <c:v>4.3</c:v>
                </c:pt>
                <c:pt idx="123">
                  <c:v>4.2</c:v>
                </c:pt>
                <c:pt idx="124">
                  <c:v>4.3</c:v>
                </c:pt>
                <c:pt idx="125">
                  <c:v>4.4000000000000004</c:v>
                </c:pt>
                <c:pt idx="126">
                  <c:v>4</c:v>
                </c:pt>
                <c:pt idx="127">
                  <c:v>3.8</c:v>
                </c:pt>
                <c:pt idx="128">
                  <c:v>4.2</c:v>
                </c:pt>
                <c:pt idx="129">
                  <c:v>3.7</c:v>
                </c:pt>
                <c:pt idx="130">
                  <c:v>3.8</c:v>
                </c:pt>
                <c:pt idx="131">
                  <c:v>3.7</c:v>
                </c:pt>
                <c:pt idx="132">
                  <c:v>3.5</c:v>
                </c:pt>
                <c:pt idx="133">
                  <c:v>3.3</c:v>
                </c:pt>
                <c:pt idx="134">
                  <c:v>3.5</c:v>
                </c:pt>
                <c:pt idx="135">
                  <c:v>3.2</c:v>
                </c:pt>
                <c:pt idx="136">
                  <c:v>3.3</c:v>
                </c:pt>
                <c:pt idx="137">
                  <c:v>3.3</c:v>
                </c:pt>
                <c:pt idx="138">
                  <c:v>3.2</c:v>
                </c:pt>
                <c:pt idx="139">
                  <c:v>3.4</c:v>
                </c:pt>
                <c:pt idx="140">
                  <c:v>3.3</c:v>
                </c:pt>
                <c:pt idx="141">
                  <c:v>3.1</c:v>
                </c:pt>
                <c:pt idx="142">
                  <c:v>3.2</c:v>
                </c:pt>
                <c:pt idx="143">
                  <c:v>3.1</c:v>
                </c:pt>
                <c:pt idx="144">
                  <c:v>3.1</c:v>
                </c:pt>
                <c:pt idx="145">
                  <c:v>3.2</c:v>
                </c:pt>
                <c:pt idx="146">
                  <c:v>3</c:v>
                </c:pt>
                <c:pt idx="147">
                  <c:v>2.9</c:v>
                </c:pt>
                <c:pt idx="148">
                  <c:v>2.9</c:v>
                </c:pt>
                <c:pt idx="149">
                  <c:v>2.8</c:v>
                </c:pt>
                <c:pt idx="150">
                  <c:v>2.8</c:v>
                </c:pt>
                <c:pt idx="151">
                  <c:v>2.9</c:v>
                </c:pt>
                <c:pt idx="152">
                  <c:v>2.8</c:v>
                </c:pt>
                <c:pt idx="153">
                  <c:v>2.7</c:v>
                </c:pt>
                <c:pt idx="154">
                  <c:v>2.6</c:v>
                </c:pt>
                <c:pt idx="155">
                  <c:v>2.6</c:v>
                </c:pt>
                <c:pt idx="156">
                  <c:v>2.5</c:v>
                </c:pt>
                <c:pt idx="157">
                  <c:v>2.5</c:v>
                </c:pt>
                <c:pt idx="158">
                  <c:v>2.4</c:v>
                </c:pt>
                <c:pt idx="159">
                  <c:v>2.4</c:v>
                </c:pt>
                <c:pt idx="160">
                  <c:v>2.1</c:v>
                </c:pt>
                <c:pt idx="161">
                  <c:v>2.1</c:v>
                </c:pt>
                <c:pt idx="162">
                  <c:v>1.9</c:v>
                </c:pt>
                <c:pt idx="163">
                  <c:v>2</c:v>
                </c:pt>
                <c:pt idx="164">
                  <c:v>1.8</c:v>
                </c:pt>
                <c:pt idx="165">
                  <c:v>1.9</c:v>
                </c:pt>
                <c:pt idx="166">
                  <c:v>1.8</c:v>
                </c:pt>
                <c:pt idx="167">
                  <c:v>1.9</c:v>
                </c:pt>
                <c:pt idx="168">
                  <c:v>1.7</c:v>
                </c:pt>
                <c:pt idx="169">
                  <c:v>1.7</c:v>
                </c:pt>
                <c:pt idx="170">
                  <c:v>1.6</c:v>
                </c:pt>
                <c:pt idx="171">
                  <c:v>1.6</c:v>
                </c:pt>
                <c:pt idx="172">
                  <c:v>1.5</c:v>
                </c:pt>
                <c:pt idx="173">
                  <c:v>1.6</c:v>
                </c:pt>
                <c:pt idx="174">
                  <c:v>1.6</c:v>
                </c:pt>
                <c:pt idx="175">
                  <c:v>1.3</c:v>
                </c:pt>
                <c:pt idx="176">
                  <c:v>1.5</c:v>
                </c:pt>
                <c:pt idx="177">
                  <c:v>1.4</c:v>
                </c:pt>
                <c:pt idx="178">
                  <c:v>1.4</c:v>
                </c:pt>
                <c:pt idx="179">
                  <c:v>1.4</c:v>
                </c:pt>
                <c:pt idx="180">
                  <c:v>1.4</c:v>
                </c:pt>
                <c:pt idx="181">
                  <c:v>1.3</c:v>
                </c:pt>
                <c:pt idx="182">
                  <c:v>1.3</c:v>
                </c:pt>
                <c:pt idx="183">
                  <c:v>1.3</c:v>
                </c:pt>
                <c:pt idx="184">
                  <c:v>1.4</c:v>
                </c:pt>
                <c:pt idx="185">
                  <c:v>1.3</c:v>
                </c:pt>
                <c:pt idx="186">
                  <c:v>1.3</c:v>
                </c:pt>
                <c:pt idx="187">
                  <c:v>1.3</c:v>
                </c:pt>
                <c:pt idx="188">
                  <c:v>1.4</c:v>
                </c:pt>
                <c:pt idx="189">
                  <c:v>1.4</c:v>
                </c:pt>
                <c:pt idx="190">
                  <c:v>1.4</c:v>
                </c:pt>
                <c:pt idx="191">
                  <c:v>1.3</c:v>
                </c:pt>
                <c:pt idx="192">
                  <c:v>1.3</c:v>
                </c:pt>
                <c:pt idx="193">
                  <c:v>1.3</c:v>
                </c:pt>
                <c:pt idx="194">
                  <c:v>1.2</c:v>
                </c:pt>
                <c:pt idx="195">
                  <c:v>1.2</c:v>
                </c:pt>
                <c:pt idx="196">
                  <c:v>1.2</c:v>
                </c:pt>
                <c:pt idx="197">
                  <c:v>1.2</c:v>
                </c:pt>
                <c:pt idx="198">
                  <c:v>1.1000000000000001</c:v>
                </c:pt>
                <c:pt idx="199">
                  <c:v>1.1000000000000001</c:v>
                </c:pt>
                <c:pt idx="200">
                  <c:v>1.1000000000000001</c:v>
                </c:pt>
                <c:pt idx="201">
                  <c:v>1.1000000000000001</c:v>
                </c:pt>
                <c:pt idx="202">
                  <c:v>1</c:v>
                </c:pt>
                <c:pt idx="203">
                  <c:v>1.1000000000000001</c:v>
                </c:pt>
                <c:pt idx="204">
                  <c:v>1</c:v>
                </c:pt>
                <c:pt idx="205">
                  <c:v>1</c:v>
                </c:pt>
                <c:pt idx="206">
                  <c:v>1</c:v>
                </c:pt>
                <c:pt idx="207">
                  <c:v>0.9</c:v>
                </c:pt>
                <c:pt idx="208">
                  <c:v>0.9</c:v>
                </c:pt>
                <c:pt idx="209">
                  <c:v>0.9</c:v>
                </c:pt>
                <c:pt idx="210">
                  <c:v>0.9</c:v>
                </c:pt>
                <c:pt idx="211">
                  <c:v>0.9</c:v>
                </c:pt>
                <c:pt idx="212">
                  <c:v>0.9</c:v>
                </c:pt>
                <c:pt idx="213">
                  <c:v>0.8</c:v>
                </c:pt>
                <c:pt idx="214">
                  <c:v>0.9</c:v>
                </c:pt>
                <c:pt idx="215">
                  <c:v>0.8</c:v>
                </c:pt>
                <c:pt idx="216">
                  <c:v>0.9</c:v>
                </c:pt>
                <c:pt idx="217">
                  <c:v>0.9</c:v>
                </c:pt>
                <c:pt idx="218">
                  <c:v>0.9</c:v>
                </c:pt>
                <c:pt idx="219">
                  <c:v>0.8</c:v>
                </c:pt>
                <c:pt idx="220">
                  <c:v>0.8</c:v>
                </c:pt>
                <c:pt idx="221">
                  <c:v>0.8</c:v>
                </c:pt>
                <c:pt idx="222">
                  <c:v>0.8</c:v>
                </c:pt>
                <c:pt idx="223">
                  <c:v>0.9</c:v>
                </c:pt>
                <c:pt idx="224">
                  <c:v>0.8</c:v>
                </c:pt>
                <c:pt idx="225">
                  <c:v>0.8</c:v>
                </c:pt>
                <c:pt idx="226">
                  <c:v>0.8</c:v>
                </c:pt>
                <c:pt idx="227">
                  <c:v>0.9</c:v>
                </c:pt>
                <c:pt idx="228">
                  <c:v>0.9</c:v>
                </c:pt>
                <c:pt idx="229">
                  <c:v>0.8</c:v>
                </c:pt>
                <c:pt idx="230">
                  <c:v>0.8</c:v>
                </c:pt>
                <c:pt idx="231">
                  <c:v>1.2</c:v>
                </c:pt>
                <c:pt idx="232">
                  <c:v>4.9000000000000004</c:v>
                </c:pt>
                <c:pt idx="233">
                  <c:v>3.8</c:v>
                </c:pt>
                <c:pt idx="234">
                  <c:v>2.9</c:v>
                </c:pt>
                <c:pt idx="235">
                  <c:v>2.5</c:v>
                </c:pt>
                <c:pt idx="236">
                  <c:v>2.1</c:v>
                </c:pt>
                <c:pt idx="237">
                  <c:v>1.9</c:v>
                </c:pt>
                <c:pt idx="238">
                  <c:v>1.6</c:v>
                </c:pt>
                <c:pt idx="239">
                  <c:v>1.6</c:v>
                </c:pt>
                <c:pt idx="240">
                  <c:v>1.6</c:v>
                </c:pt>
                <c:pt idx="241">
                  <c:v>1.4</c:v>
                </c:pt>
                <c:pt idx="242">
                  <c:v>1.3</c:v>
                </c:pt>
                <c:pt idx="243">
                  <c:v>1.2</c:v>
                </c:pt>
                <c:pt idx="244">
                  <c:v>1</c:v>
                </c:pt>
                <c:pt idx="245">
                  <c:v>0.9</c:v>
                </c:pt>
                <c:pt idx="246">
                  <c:v>0.9</c:v>
                </c:pt>
                <c:pt idx="247">
                  <c:v>0.8</c:v>
                </c:pt>
                <c:pt idx="248">
                  <c:v>0.8</c:v>
                </c:pt>
                <c:pt idx="249">
                  <c:v>0.7</c:v>
                </c:pt>
                <c:pt idx="250">
                  <c:v>0.6</c:v>
                </c:pt>
                <c:pt idx="251">
                  <c:v>0.6</c:v>
                </c:pt>
                <c:pt idx="252">
                  <c:v>0.5</c:v>
                </c:pt>
                <c:pt idx="253">
                  <c:v>0.6</c:v>
                </c:pt>
                <c:pt idx="254">
                  <c:v>0.5</c:v>
                </c:pt>
                <c:pt idx="255">
                  <c:v>0.5</c:v>
                </c:pt>
                <c:pt idx="256">
                  <c:v>0.5</c:v>
                </c:pt>
                <c:pt idx="257">
                  <c:v>0.5</c:v>
                </c:pt>
                <c:pt idx="258">
                  <c:v>0.5</c:v>
                </c:pt>
                <c:pt idx="259">
                  <c:v>0.5</c:v>
                </c:pt>
                <c:pt idx="260">
                  <c:v>0.6</c:v>
                </c:pt>
                <c:pt idx="261">
                  <c:v>0.5</c:v>
                </c:pt>
                <c:pt idx="262">
                  <c:v>0.6</c:v>
                </c:pt>
                <c:pt idx="263">
                  <c:v>0.6</c:v>
                </c:pt>
                <c:pt idx="264">
                  <c:v>0.5</c:v>
                </c:pt>
                <c:pt idx="265">
                  <c:v>0.5</c:v>
                </c:pt>
                <c:pt idx="266">
                  <c:v>0.6</c:v>
                </c:pt>
                <c:pt idx="267">
                  <c:v>0.6</c:v>
                </c:pt>
                <c:pt idx="268">
                  <c:v>0.5</c:v>
                </c:pt>
                <c:pt idx="269">
                  <c:v>0.6</c:v>
                </c:pt>
                <c:pt idx="270">
                  <c:v>0.6</c:v>
                </c:pt>
                <c:pt idx="271">
                  <c:v>0.7</c:v>
                </c:pt>
                <c:pt idx="272">
                  <c:v>0.7</c:v>
                </c:pt>
                <c:pt idx="273">
                  <c:v>0.7</c:v>
                </c:pt>
              </c:numCache>
            </c:numRef>
          </c:val>
          <c:smooth val="0"/>
          <c:extLst>
            <c:ext xmlns:c16="http://schemas.microsoft.com/office/drawing/2014/chart" uri="{C3380CC4-5D6E-409C-BE32-E72D297353CC}">
              <c16:uniqueId val="{00000002-5BB7-4E77-B473-48DE65AF34AA}"/>
            </c:ext>
          </c:extLst>
        </c:ser>
        <c:dLbls>
          <c:showLegendKey val="0"/>
          <c:showVal val="0"/>
          <c:showCatName val="0"/>
          <c:showSerName val="0"/>
          <c:showPercent val="0"/>
          <c:showBubbleSize val="0"/>
        </c:dLbls>
        <c:marker val="1"/>
        <c:smooth val="0"/>
        <c:axId val="1039271024"/>
        <c:axId val="1039251056"/>
      </c:lineChart>
      <c:dateAx>
        <c:axId val="1039271024"/>
        <c:scaling>
          <c:orientation val="minMax"/>
        </c:scaling>
        <c:delete val="0"/>
        <c:axPos val="b"/>
        <c:numFmt formatCode="mmm\-yy"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039251056"/>
        <c:crosses val="autoZero"/>
        <c:auto val="1"/>
        <c:lblOffset val="100"/>
        <c:baseTimeUnit val="days"/>
      </c:dateAx>
      <c:valAx>
        <c:axId val="1039251056"/>
        <c:scaling>
          <c:orientation val="minMax"/>
          <c:max val="7"/>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039271024"/>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135250950774009"/>
          <c:y val="2.2951673945972681E-2"/>
          <c:w val="0.47070196582570034"/>
          <c:h val="0.75844480460693942"/>
        </c:manualLayout>
      </c:layout>
      <c:barChart>
        <c:barDir val="bar"/>
        <c:grouping val="stacked"/>
        <c:varyColors val="0"/>
        <c:ser>
          <c:idx val="2"/>
          <c:order val="0"/>
          <c:tx>
            <c:strRef>
              <c:f>'[Appalachia presentation draft charts.xlsx]4. WV Largest'!$K$3</c:f>
              <c:strCache>
                <c:ptCount val="1"/>
                <c:pt idx="0">
                  <c:v>Employment</c:v>
                </c:pt>
              </c:strCache>
            </c:strRef>
          </c:tx>
          <c:spPr>
            <a:solidFill>
              <a:schemeClr val="accent6">
                <a:lumMod val="60000"/>
                <a:lumOff val="40000"/>
              </a:schemeClr>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A-5D34-47A5-98F2-4D3D56B6A906}"/>
              </c:ext>
            </c:extLst>
          </c:dPt>
          <c:dPt>
            <c:idx val="1"/>
            <c:invertIfNegative val="0"/>
            <c:bubble3D val="0"/>
            <c:spPr>
              <a:solidFill>
                <a:schemeClr val="tx2">
                  <a:lumMod val="25000"/>
                  <a:lumOff val="75000"/>
                </a:schemeClr>
              </a:solidFill>
              <a:ln>
                <a:noFill/>
              </a:ln>
              <a:effectLst/>
            </c:spPr>
            <c:extLst>
              <c:ext xmlns:c16="http://schemas.microsoft.com/office/drawing/2014/chart" uri="{C3380CC4-5D6E-409C-BE32-E72D297353CC}">
                <c16:uniqueId val="{00000002-5D34-47A5-98F2-4D3D56B6A906}"/>
              </c:ext>
            </c:extLst>
          </c:dPt>
          <c:dPt>
            <c:idx val="2"/>
            <c:invertIfNegative val="0"/>
            <c:bubble3D val="0"/>
            <c:spPr>
              <a:solidFill>
                <a:schemeClr val="tx1">
                  <a:lumMod val="25000"/>
                  <a:lumOff val="75000"/>
                </a:schemeClr>
              </a:solidFill>
              <a:ln>
                <a:noFill/>
              </a:ln>
              <a:effectLst/>
            </c:spPr>
            <c:extLst>
              <c:ext xmlns:c16="http://schemas.microsoft.com/office/drawing/2014/chart" uri="{C3380CC4-5D6E-409C-BE32-E72D297353CC}">
                <c16:uniqueId val="{00000003-5D34-47A5-98F2-4D3D56B6A906}"/>
              </c:ext>
            </c:extLst>
          </c:dPt>
          <c:dPt>
            <c:idx val="3"/>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6-5D34-47A5-98F2-4D3D56B6A906}"/>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B-5D34-47A5-98F2-4D3D56B6A906}"/>
              </c:ext>
            </c:extLst>
          </c:dPt>
          <c:dPt>
            <c:idx val="5"/>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7-5D34-47A5-98F2-4D3D56B6A906}"/>
              </c:ext>
            </c:extLst>
          </c:dPt>
          <c:dPt>
            <c:idx val="6"/>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8-5D34-47A5-98F2-4D3D56B6A906}"/>
              </c:ext>
            </c:extLst>
          </c:dPt>
          <c:dPt>
            <c:idx val="7"/>
            <c:invertIfNegative val="0"/>
            <c:bubble3D val="0"/>
            <c:spPr>
              <a:solidFill>
                <a:schemeClr val="tx1">
                  <a:lumMod val="25000"/>
                  <a:lumOff val="75000"/>
                </a:schemeClr>
              </a:solidFill>
              <a:ln>
                <a:noFill/>
              </a:ln>
              <a:effectLst/>
            </c:spPr>
            <c:extLst>
              <c:ext xmlns:c16="http://schemas.microsoft.com/office/drawing/2014/chart" uri="{C3380CC4-5D6E-409C-BE32-E72D297353CC}">
                <c16:uniqueId val="{00000004-5D34-47A5-98F2-4D3D56B6A906}"/>
              </c:ext>
            </c:extLst>
          </c:dPt>
          <c:dPt>
            <c:idx val="8"/>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9-5D34-47A5-98F2-4D3D56B6A906}"/>
              </c:ext>
            </c:extLst>
          </c:dPt>
          <c:dPt>
            <c:idx val="9"/>
            <c:invertIfNegative val="0"/>
            <c:bubble3D val="0"/>
            <c:spPr>
              <a:solidFill>
                <a:schemeClr val="tx1">
                  <a:lumMod val="25000"/>
                  <a:lumOff val="75000"/>
                </a:schemeClr>
              </a:solidFill>
              <a:ln>
                <a:noFill/>
              </a:ln>
              <a:effectLst/>
            </c:spPr>
            <c:extLst>
              <c:ext xmlns:c16="http://schemas.microsoft.com/office/drawing/2014/chart" uri="{C3380CC4-5D6E-409C-BE32-E72D297353CC}">
                <c16:uniqueId val="{00000005-5D34-47A5-98F2-4D3D56B6A906}"/>
              </c:ext>
            </c:extLst>
          </c:dPt>
          <c:cat>
            <c:strRef>
              <c:f>'[Appalachia presentation draft charts.xlsx]4. WV Largest'!$J$4:$J$13</c:f>
              <c:strCache>
                <c:ptCount val="10"/>
                <c:pt idx="0">
                  <c:v>Registered nurses</c:v>
                </c:pt>
                <c:pt idx="1">
                  <c:v>Retail salespersons</c:v>
                </c:pt>
                <c:pt idx="2">
                  <c:v>Cashiers</c:v>
                </c:pt>
                <c:pt idx="3">
                  <c:v>Home health and personal care aides</c:v>
                </c:pt>
                <c:pt idx="4">
                  <c:v>General and operations managers</c:v>
                </c:pt>
                <c:pt idx="5">
                  <c:v>Office clerks, general</c:v>
                </c:pt>
                <c:pt idx="6">
                  <c:v>Stockers and order fillers</c:v>
                </c:pt>
                <c:pt idx="7">
                  <c:v>Cooks, fast food</c:v>
                </c:pt>
                <c:pt idx="8">
                  <c:v>Customer service representatives</c:v>
                </c:pt>
                <c:pt idx="9">
                  <c:v>Laborers and freight, stock, and material movers, hand</c:v>
                </c:pt>
              </c:strCache>
            </c:strRef>
          </c:cat>
          <c:val>
            <c:numRef>
              <c:f>'[Appalachia presentation draft charts.xlsx]4. WV Largest'!$K$4:$K$13</c:f>
              <c:numCache>
                <c:formatCode>#,##0</c:formatCode>
                <c:ptCount val="10"/>
                <c:pt idx="0">
                  <c:v>21110</c:v>
                </c:pt>
                <c:pt idx="1">
                  <c:v>18300</c:v>
                </c:pt>
                <c:pt idx="2">
                  <c:v>18080</c:v>
                </c:pt>
                <c:pt idx="3">
                  <c:v>17190</c:v>
                </c:pt>
                <c:pt idx="4">
                  <c:v>14540</c:v>
                </c:pt>
                <c:pt idx="5">
                  <c:v>14420</c:v>
                </c:pt>
                <c:pt idx="6">
                  <c:v>12210</c:v>
                </c:pt>
                <c:pt idx="7">
                  <c:v>11710</c:v>
                </c:pt>
                <c:pt idx="8">
                  <c:v>11300</c:v>
                </c:pt>
                <c:pt idx="9">
                  <c:v>11050</c:v>
                </c:pt>
              </c:numCache>
            </c:numRef>
          </c:val>
          <c:extLst>
            <c:ext xmlns:c16="http://schemas.microsoft.com/office/drawing/2014/chart" uri="{C3380CC4-5D6E-409C-BE32-E72D297353CC}">
              <c16:uniqueId val="{00000000-5D34-47A5-98F2-4D3D56B6A906}"/>
            </c:ext>
          </c:extLst>
        </c:ser>
        <c:ser>
          <c:idx val="0"/>
          <c:order val="1"/>
          <c:spPr>
            <a:solidFill>
              <a:schemeClr val="accent1"/>
            </a:solidFill>
            <a:ln>
              <a:noFill/>
            </a:ln>
            <a:effectLst/>
          </c:spPr>
          <c:invertIfNegative val="0"/>
          <c:cat>
            <c:strRef>
              <c:f>'[Appalachia presentation draft charts.xlsx]4. WV Largest'!$J$4:$J$13</c:f>
              <c:strCache>
                <c:ptCount val="10"/>
                <c:pt idx="0">
                  <c:v>Registered nurses</c:v>
                </c:pt>
                <c:pt idx="1">
                  <c:v>Retail salespersons</c:v>
                </c:pt>
                <c:pt idx="2">
                  <c:v>Cashiers</c:v>
                </c:pt>
                <c:pt idx="3">
                  <c:v>Home health and personal care aides</c:v>
                </c:pt>
                <c:pt idx="4">
                  <c:v>General and operations managers</c:v>
                </c:pt>
                <c:pt idx="5">
                  <c:v>Office clerks, general</c:v>
                </c:pt>
                <c:pt idx="6">
                  <c:v>Stockers and order fillers</c:v>
                </c:pt>
                <c:pt idx="7">
                  <c:v>Cooks, fast food</c:v>
                </c:pt>
                <c:pt idx="8">
                  <c:v>Customer service representatives</c:v>
                </c:pt>
                <c:pt idx="9">
                  <c:v>Laborers and freight, stock, and material movers, hand</c:v>
                </c:pt>
              </c:strCache>
            </c:strRef>
          </c:cat>
          <c:val>
            <c:numRef>
              <c:f>'[Appalachia presentation draft charts.xlsx]4. WV Largest'!$J$1</c:f>
              <c:numCache>
                <c:formatCode>General</c:formatCode>
                <c:ptCount val="1"/>
                <c:pt idx="0">
                  <c:v>0</c:v>
                </c:pt>
              </c:numCache>
            </c:numRef>
          </c:val>
          <c:extLst>
            <c:ext xmlns:c16="http://schemas.microsoft.com/office/drawing/2014/chart" uri="{C3380CC4-5D6E-409C-BE32-E72D297353CC}">
              <c16:uniqueId val="{00000001-5D34-47A5-98F2-4D3D56B6A906}"/>
            </c:ext>
          </c:extLst>
        </c:ser>
        <c:dLbls>
          <c:showLegendKey val="0"/>
          <c:showVal val="0"/>
          <c:showCatName val="0"/>
          <c:showSerName val="0"/>
          <c:showPercent val="0"/>
          <c:showBubbleSize val="0"/>
        </c:dLbls>
        <c:gapWidth val="50"/>
        <c:overlap val="100"/>
        <c:axId val="-430410176"/>
        <c:axId val="-430416704"/>
      </c:barChart>
      <c:catAx>
        <c:axId val="-430410176"/>
        <c:scaling>
          <c:orientation val="maxMin"/>
        </c:scaling>
        <c:delete val="0"/>
        <c:axPos val="l"/>
        <c:numFmt formatCode="General" sourceLinked="1"/>
        <c:majorTickMark val="none"/>
        <c:minorTickMark val="none"/>
        <c:tickLblPos val="nextTo"/>
        <c:spPr>
          <a:noFill/>
          <a:ln w="9525" cap="flat" cmpd="sng" algn="ctr">
            <a:solidFill>
              <a:schemeClr val="bg1">
                <a:lumMod val="8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Calibri" panose="020F0502020204030204" pitchFamily="34" charset="0"/>
                <a:ea typeface="+mn-ea"/>
                <a:cs typeface="Calibri" panose="020F0502020204030204" pitchFamily="34" charset="0"/>
              </a:defRPr>
            </a:pPr>
            <a:endParaRPr lang="en-US"/>
          </a:p>
        </c:txPr>
        <c:crossAx val="-430416704"/>
        <c:crosses val="autoZero"/>
        <c:auto val="1"/>
        <c:lblAlgn val="ctr"/>
        <c:lblOffset val="100"/>
        <c:noMultiLvlLbl val="0"/>
      </c:catAx>
      <c:valAx>
        <c:axId val="-430416704"/>
        <c:scaling>
          <c:orientation val="minMax"/>
          <c:max val="25000"/>
          <c:min val="0"/>
        </c:scaling>
        <c:delete val="0"/>
        <c:axPos val="t"/>
        <c:majorGridlines>
          <c:spPr>
            <a:ln w="9525" cap="flat" cmpd="sng" algn="ctr">
              <a:solidFill>
                <a:schemeClr val="bg1">
                  <a:lumMod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2"/>
                    </a:solidFill>
                    <a:latin typeface="+mn-lt"/>
                    <a:ea typeface="+mn-ea"/>
                    <a:cs typeface="Arial" panose="020B0604020202020204" pitchFamily="34" charset="0"/>
                  </a:defRPr>
                </a:pPr>
                <a:r>
                  <a:rPr lang="en-US" sz="1600">
                    <a:solidFill>
                      <a:schemeClr val="tx2"/>
                    </a:solidFill>
                    <a:latin typeface="Calibri" panose="020F0502020204030204" pitchFamily="34" charset="0"/>
                    <a:cs typeface="Calibri" panose="020F0502020204030204" pitchFamily="34" charset="0"/>
                  </a:rPr>
                  <a:t>Employment</a:t>
                </a:r>
              </a:p>
            </c:rich>
          </c:tx>
          <c:layout>
            <c:manualLayout>
              <c:xMode val="edge"/>
              <c:yMode val="edge"/>
              <c:x val="0.64677647436927521"/>
              <c:y val="0.879637963089723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Arial" panose="020B0604020202020204" pitchFamily="34" charset="0"/>
                </a:defRPr>
              </a:pPr>
              <a:endParaRPr lang="en-US"/>
            </a:p>
          </c:txPr>
        </c:title>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Calibri" panose="020F0502020204030204" pitchFamily="34" charset="0"/>
                <a:ea typeface="+mn-ea"/>
                <a:cs typeface="Calibri" panose="020F0502020204030204" pitchFamily="34" charset="0"/>
              </a:defRPr>
            </a:pPr>
            <a:endParaRPr lang="en-US"/>
          </a:p>
        </c:txPr>
        <c:crossAx val="-430410176"/>
        <c:crosses val="autoZero"/>
        <c:crossBetween val="between"/>
        <c:majorUnit val="5000"/>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147040311021112"/>
          <c:y val="6.2368704849980069E-2"/>
          <c:w val="0.50058395383473187"/>
          <c:h val="0.71166576131652814"/>
        </c:manualLayout>
      </c:layout>
      <c:barChart>
        <c:barDir val="bar"/>
        <c:grouping val="stacked"/>
        <c:varyColors val="0"/>
        <c:ser>
          <c:idx val="2"/>
          <c:order val="0"/>
          <c:tx>
            <c:strRef>
              <c:f>'[Appalachia presentation draft charts.xlsx]5. WV Wages largest occs'!$K$3</c:f>
              <c:strCache>
                <c:ptCount val="1"/>
                <c:pt idx="0">
                  <c:v>Annual mean wage</c:v>
                </c:pt>
              </c:strCache>
            </c:strRef>
          </c:tx>
          <c:spPr>
            <a:solidFill>
              <a:schemeClr val="accent6">
                <a:lumMod val="60000"/>
                <a:lumOff val="40000"/>
              </a:schemeClr>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1-A412-4F55-AE06-7E44236584E7}"/>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D-A412-4F55-AE06-7E44236584E7}"/>
              </c:ext>
            </c:extLst>
          </c:dPt>
          <c:dPt>
            <c:idx val="2"/>
            <c:invertIfNegative val="0"/>
            <c:bubble3D val="0"/>
            <c:spPr>
              <a:solidFill>
                <a:schemeClr val="tx1">
                  <a:lumMod val="90000"/>
                  <a:lumOff val="10000"/>
                </a:schemeClr>
              </a:solidFill>
              <a:ln>
                <a:noFill/>
              </a:ln>
              <a:effectLst/>
            </c:spPr>
            <c:extLst>
              <c:ext xmlns:c16="http://schemas.microsoft.com/office/drawing/2014/chart" uri="{C3380CC4-5D6E-409C-BE32-E72D297353CC}">
                <c16:uniqueId val="{00000003-A412-4F55-AE06-7E44236584E7}"/>
              </c:ext>
            </c:extLst>
          </c:dPt>
          <c:dPt>
            <c:idx val="3"/>
            <c:invertIfNegative val="0"/>
            <c:bubble3D val="0"/>
            <c:spPr>
              <a:solidFill>
                <a:schemeClr val="tx1">
                  <a:lumMod val="90000"/>
                  <a:lumOff val="10000"/>
                </a:schemeClr>
              </a:solidFill>
              <a:ln>
                <a:noFill/>
              </a:ln>
              <a:effectLst/>
            </c:spPr>
            <c:extLst>
              <c:ext xmlns:c16="http://schemas.microsoft.com/office/drawing/2014/chart" uri="{C3380CC4-5D6E-409C-BE32-E72D297353CC}">
                <c16:uniqueId val="{00000005-A412-4F55-AE06-7E44236584E7}"/>
              </c:ext>
            </c:extLst>
          </c:dPt>
          <c:dPt>
            <c:idx val="4"/>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E-A412-4F55-AE06-7E44236584E7}"/>
              </c:ext>
            </c:extLst>
          </c:dPt>
          <c:dPt>
            <c:idx val="5"/>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F-A412-4F55-AE06-7E44236584E7}"/>
              </c:ext>
            </c:extLst>
          </c:dPt>
          <c:dPt>
            <c:idx val="6"/>
            <c:invertIfNegative val="0"/>
            <c:bubble3D val="0"/>
            <c:spPr>
              <a:solidFill>
                <a:schemeClr val="tx1">
                  <a:lumMod val="25000"/>
                  <a:lumOff val="75000"/>
                </a:schemeClr>
              </a:solidFill>
              <a:ln>
                <a:noFill/>
              </a:ln>
              <a:effectLst/>
            </c:spPr>
            <c:extLst>
              <c:ext xmlns:c16="http://schemas.microsoft.com/office/drawing/2014/chart" uri="{C3380CC4-5D6E-409C-BE32-E72D297353CC}">
                <c16:uniqueId val="{00000010-A412-4F55-AE06-7E44236584E7}"/>
              </c:ext>
            </c:extLst>
          </c:dPt>
          <c:dPt>
            <c:idx val="7"/>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7-A412-4F55-AE06-7E44236584E7}"/>
              </c:ext>
            </c:extLst>
          </c:dPt>
          <c:dPt>
            <c:idx val="8"/>
            <c:invertIfNegative val="0"/>
            <c:bubble3D val="0"/>
            <c:spPr>
              <a:solidFill>
                <a:schemeClr val="tx1">
                  <a:lumMod val="25000"/>
                  <a:lumOff val="75000"/>
                </a:schemeClr>
              </a:solidFill>
              <a:ln>
                <a:noFill/>
              </a:ln>
              <a:effectLst/>
            </c:spPr>
            <c:extLst>
              <c:ext xmlns:c16="http://schemas.microsoft.com/office/drawing/2014/chart" uri="{C3380CC4-5D6E-409C-BE32-E72D297353CC}">
                <c16:uniqueId val="{00000011-A412-4F55-AE06-7E44236584E7}"/>
              </c:ext>
            </c:extLst>
          </c:dPt>
          <c:dPt>
            <c:idx val="9"/>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9-A412-4F55-AE06-7E44236584E7}"/>
              </c:ext>
            </c:extLst>
          </c:dPt>
          <c:dPt>
            <c:idx val="10"/>
            <c:invertIfNegative val="0"/>
            <c:bubble3D val="0"/>
            <c:spPr>
              <a:solidFill>
                <a:schemeClr val="tx1">
                  <a:lumMod val="25000"/>
                  <a:lumOff val="75000"/>
                </a:schemeClr>
              </a:solidFill>
              <a:ln>
                <a:noFill/>
              </a:ln>
              <a:effectLst/>
            </c:spPr>
            <c:extLst>
              <c:ext xmlns:c16="http://schemas.microsoft.com/office/drawing/2014/chart" uri="{C3380CC4-5D6E-409C-BE32-E72D297353CC}">
                <c16:uniqueId val="{0000000B-A412-4F55-AE06-7E44236584E7}"/>
              </c:ext>
            </c:extLst>
          </c:dPt>
          <c:dPt>
            <c:idx val="11"/>
            <c:invertIfNegative val="0"/>
            <c:bubble3D val="0"/>
            <c:spPr>
              <a:solidFill>
                <a:schemeClr val="tx1">
                  <a:lumMod val="25000"/>
                  <a:lumOff val="75000"/>
                </a:schemeClr>
              </a:solidFill>
              <a:ln>
                <a:noFill/>
              </a:ln>
              <a:effectLst/>
            </c:spPr>
            <c:extLst>
              <c:ext xmlns:c16="http://schemas.microsoft.com/office/drawing/2014/chart" uri="{C3380CC4-5D6E-409C-BE32-E72D297353CC}">
                <c16:uniqueId val="{00000012-A412-4F55-AE06-7E44236584E7}"/>
              </c:ext>
            </c:extLst>
          </c:dPt>
          <c:cat>
            <c:strRef>
              <c:f>'[Appalachia presentation draft charts.xlsx]5. WV Wages largest occs'!$J$4:$J$15</c:f>
              <c:strCache>
                <c:ptCount val="12"/>
                <c:pt idx="0">
                  <c:v>General and operations managers</c:v>
                </c:pt>
                <c:pt idx="1">
                  <c:v>Registered nurses</c:v>
                </c:pt>
                <c:pt idx="2">
                  <c:v>All occupations, United States</c:v>
                </c:pt>
                <c:pt idx="3">
                  <c:v>All occupations, West Virginia</c:v>
                </c:pt>
                <c:pt idx="4">
                  <c:v>Customer service representatives</c:v>
                </c:pt>
                <c:pt idx="5">
                  <c:v>Office clerks, general</c:v>
                </c:pt>
                <c:pt idx="6">
                  <c:v>Laborers and freight, stock, and material movers, hand</c:v>
                </c:pt>
                <c:pt idx="7">
                  <c:v>Stockers and order fillers</c:v>
                </c:pt>
                <c:pt idx="8">
                  <c:v>Retail salespersons</c:v>
                </c:pt>
                <c:pt idx="9">
                  <c:v>Home health and personal care aides</c:v>
                </c:pt>
                <c:pt idx="10">
                  <c:v>Cashiers</c:v>
                </c:pt>
                <c:pt idx="11">
                  <c:v>Cooks, fast food</c:v>
                </c:pt>
              </c:strCache>
            </c:strRef>
          </c:cat>
          <c:val>
            <c:numRef>
              <c:f>'[Appalachia presentation draft charts.xlsx]5. WV Wages largest occs'!$K$4:$K$15</c:f>
              <c:numCache>
                <c:formatCode>#,##0</c:formatCode>
                <c:ptCount val="12"/>
                <c:pt idx="0">
                  <c:v>86950</c:v>
                </c:pt>
                <c:pt idx="1">
                  <c:v>72230</c:v>
                </c:pt>
                <c:pt idx="2">
                  <c:v>61900</c:v>
                </c:pt>
                <c:pt idx="3">
                  <c:v>49170</c:v>
                </c:pt>
                <c:pt idx="4">
                  <c:v>37080</c:v>
                </c:pt>
                <c:pt idx="5">
                  <c:v>32890</c:v>
                </c:pt>
                <c:pt idx="6">
                  <c:v>31900</c:v>
                </c:pt>
                <c:pt idx="7">
                  <c:v>31560</c:v>
                </c:pt>
                <c:pt idx="8">
                  <c:v>28780</c:v>
                </c:pt>
                <c:pt idx="9">
                  <c:v>24510</c:v>
                </c:pt>
                <c:pt idx="10">
                  <c:v>23560</c:v>
                </c:pt>
                <c:pt idx="11">
                  <c:v>21820</c:v>
                </c:pt>
              </c:numCache>
            </c:numRef>
          </c:val>
          <c:extLst>
            <c:ext xmlns:c16="http://schemas.microsoft.com/office/drawing/2014/chart" uri="{C3380CC4-5D6E-409C-BE32-E72D297353CC}">
              <c16:uniqueId val="{0000000C-A412-4F55-AE06-7E44236584E7}"/>
            </c:ext>
          </c:extLst>
        </c:ser>
        <c:dLbls>
          <c:showLegendKey val="0"/>
          <c:showVal val="0"/>
          <c:showCatName val="0"/>
          <c:showSerName val="0"/>
          <c:showPercent val="0"/>
          <c:showBubbleSize val="0"/>
        </c:dLbls>
        <c:gapWidth val="50"/>
        <c:overlap val="100"/>
        <c:axId val="-430410176"/>
        <c:axId val="-430416704"/>
      </c:barChart>
      <c:catAx>
        <c:axId val="-430410176"/>
        <c:scaling>
          <c:orientation val="maxMin"/>
        </c:scaling>
        <c:delete val="0"/>
        <c:axPos val="l"/>
        <c:numFmt formatCode="General" sourceLinked="1"/>
        <c:majorTickMark val="none"/>
        <c:minorTickMark val="none"/>
        <c:tickLblPos val="nextTo"/>
        <c:spPr>
          <a:noFill/>
          <a:ln w="9525" cap="flat" cmpd="sng" algn="ctr">
            <a:solidFill>
              <a:schemeClr val="bg1">
                <a:lumMod val="8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Calibri" panose="020F0502020204030204" pitchFamily="34" charset="0"/>
                <a:ea typeface="+mn-ea"/>
                <a:cs typeface="Calibri" panose="020F0502020204030204" pitchFamily="34" charset="0"/>
              </a:defRPr>
            </a:pPr>
            <a:endParaRPr lang="en-US"/>
          </a:p>
        </c:txPr>
        <c:crossAx val="-430416704"/>
        <c:crosses val="autoZero"/>
        <c:auto val="1"/>
        <c:lblAlgn val="ctr"/>
        <c:lblOffset val="100"/>
        <c:noMultiLvlLbl val="0"/>
      </c:catAx>
      <c:valAx>
        <c:axId val="-430416704"/>
        <c:scaling>
          <c:orientation val="minMax"/>
          <c:max val="100000"/>
          <c:min val="0"/>
        </c:scaling>
        <c:delete val="0"/>
        <c:axPos val="t"/>
        <c:majorGridlines>
          <c:spPr>
            <a:ln w="9525" cap="flat" cmpd="sng" algn="ctr">
              <a:solidFill>
                <a:schemeClr val="bg1">
                  <a:lumMod val="85000"/>
                </a:schemeClr>
              </a:solidFill>
              <a:round/>
            </a:ln>
            <a:effectLst/>
          </c:spPr>
        </c:majorGridlines>
        <c:title>
          <c:tx>
            <c:rich>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Arial" panose="020B0604020202020204" pitchFamily="34" charset="0"/>
                  </a:defRPr>
                </a:pPr>
                <a:r>
                  <a:rPr lang="en-US" sz="1600" dirty="0">
                    <a:solidFill>
                      <a:schemeClr val="tx2"/>
                    </a:solidFill>
                    <a:latin typeface="Calibri" panose="020F0502020204030204" pitchFamily="34" charset="0"/>
                    <a:cs typeface="Calibri" panose="020F0502020204030204" pitchFamily="34" charset="0"/>
                  </a:rPr>
                  <a:t>Annual mean wage</a:t>
                </a:r>
              </a:p>
            </c:rich>
          </c:tx>
          <c:layout>
            <c:manualLayout>
              <c:xMode val="edge"/>
              <c:yMode val="edge"/>
              <c:x val="0.61145087639712592"/>
              <c:y val="0.87129576192645597"/>
            </c:manualLayout>
          </c:layou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Arial" panose="020B0604020202020204" pitchFamily="34" charset="0"/>
                </a:defRPr>
              </a:pPr>
              <a:endParaRPr lang="en-US"/>
            </a:p>
          </c:txPr>
        </c:title>
        <c:numFmt formatCode="&quot;$&quot;#,##0" sourceLinked="0"/>
        <c:majorTickMark val="none"/>
        <c:minorTickMark val="none"/>
        <c:tickLblPos val="high"/>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Calibri" panose="020F0502020204030204" pitchFamily="34" charset="0"/>
                <a:ea typeface="+mn-ea"/>
                <a:cs typeface="Calibri" panose="020F0502020204030204" pitchFamily="34" charset="0"/>
              </a:defRPr>
            </a:pPr>
            <a:endParaRPr lang="en-US"/>
          </a:p>
        </c:txPr>
        <c:crossAx val="-430410176"/>
        <c:crosses val="autoZero"/>
        <c:crossBetween val="between"/>
        <c:majorUnit val="25000"/>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476077188161135"/>
          <c:y val="0"/>
          <c:w val="0.44040324073935677"/>
          <c:h val="0.73579372571725399"/>
        </c:manualLayout>
      </c:layout>
      <c:barChart>
        <c:barDir val="bar"/>
        <c:grouping val="percentStacked"/>
        <c:varyColors val="0"/>
        <c:ser>
          <c:idx val="0"/>
          <c:order val="0"/>
          <c:tx>
            <c:strRef>
              <c:f>'[Appalachia presentation draft charts.xlsx]8. Area emp dist by educ'!$J$5</c:f>
              <c:strCache>
                <c:ptCount val="1"/>
                <c:pt idx="0">
                  <c:v>No formal educational credential</c:v>
                </c:pt>
              </c:strCache>
            </c:strRef>
          </c:tx>
          <c:spPr>
            <a:solidFill>
              <a:schemeClr val="tx1">
                <a:lumMod val="25000"/>
                <a:lumOff val="75000"/>
              </a:schemeClr>
            </a:solidFill>
            <a:ln>
              <a:noFill/>
            </a:ln>
            <a:effectLst/>
          </c:spPr>
          <c:invertIfNegative val="0"/>
          <c:cat>
            <c:strRef>
              <c:f>'[Appalachia presentation draft charts.xlsx]8. Area emp dist by educ'!$K$4:$S$4</c:f>
              <c:strCache>
                <c:ptCount val="9"/>
                <c:pt idx="0">
                  <c:v>United States</c:v>
                </c:pt>
                <c:pt idx="1">
                  <c:v>Pittsburgh, PA</c:v>
                </c:pt>
                <c:pt idx="2">
                  <c:v>Birmingham-Hoover, AL</c:v>
                </c:pt>
                <c:pt idx="3">
                  <c:v>Elmira, NY</c:v>
                </c:pt>
                <c:pt idx="4">
                  <c:v>Gadsden, AL</c:v>
                </c:pt>
                <c:pt idx="5">
                  <c:v>North Georgia nonmetro</c:v>
                </c:pt>
                <c:pt idx="6">
                  <c:v>Southern Pennsylvania nonmetro</c:v>
                </c:pt>
                <c:pt idx="7">
                  <c:v>Southern West Virginia nonmetro</c:v>
                </c:pt>
                <c:pt idx="8">
                  <c:v>Northwest Alabama nonmetro</c:v>
                </c:pt>
              </c:strCache>
            </c:strRef>
          </c:cat>
          <c:val>
            <c:numRef>
              <c:f>'[Appalachia presentation draft charts.xlsx]8. Area emp dist by educ'!$K$5:$S$5</c:f>
              <c:numCache>
                <c:formatCode>#,##0</c:formatCode>
                <c:ptCount val="9"/>
                <c:pt idx="0">
                  <c:v>32415890</c:v>
                </c:pt>
                <c:pt idx="1">
                  <c:v>221700</c:v>
                </c:pt>
                <c:pt idx="2">
                  <c:v>107150</c:v>
                </c:pt>
                <c:pt idx="3">
                  <c:v>7710</c:v>
                </c:pt>
                <c:pt idx="4">
                  <c:v>9030</c:v>
                </c:pt>
                <c:pt idx="5">
                  <c:v>51880</c:v>
                </c:pt>
                <c:pt idx="6">
                  <c:v>41930</c:v>
                </c:pt>
                <c:pt idx="7">
                  <c:v>16460</c:v>
                </c:pt>
                <c:pt idx="8">
                  <c:v>15270</c:v>
                </c:pt>
              </c:numCache>
            </c:numRef>
          </c:val>
          <c:extLst>
            <c:ext xmlns:c16="http://schemas.microsoft.com/office/drawing/2014/chart" uri="{C3380CC4-5D6E-409C-BE32-E72D297353CC}">
              <c16:uniqueId val="{00000000-6A04-477F-8A15-D1E04C4B16AB}"/>
            </c:ext>
          </c:extLst>
        </c:ser>
        <c:ser>
          <c:idx val="1"/>
          <c:order val="1"/>
          <c:tx>
            <c:strRef>
              <c:f>'[Appalachia presentation draft charts.xlsx]8. Area emp dist by educ'!$J$6</c:f>
              <c:strCache>
                <c:ptCount val="1"/>
                <c:pt idx="0">
                  <c:v>High school diploma or equivalent</c:v>
                </c:pt>
              </c:strCache>
            </c:strRef>
          </c:tx>
          <c:spPr>
            <a:solidFill>
              <a:schemeClr val="tx1">
                <a:lumMod val="50000"/>
                <a:lumOff val="50000"/>
              </a:schemeClr>
            </a:solidFill>
            <a:ln>
              <a:noFill/>
            </a:ln>
            <a:effectLst/>
          </c:spPr>
          <c:invertIfNegative val="0"/>
          <c:cat>
            <c:strRef>
              <c:f>'[Appalachia presentation draft charts.xlsx]8. Area emp dist by educ'!$K$4:$S$4</c:f>
              <c:strCache>
                <c:ptCount val="9"/>
                <c:pt idx="0">
                  <c:v>United States</c:v>
                </c:pt>
                <c:pt idx="1">
                  <c:v>Pittsburgh, PA</c:v>
                </c:pt>
                <c:pt idx="2">
                  <c:v>Birmingham-Hoover, AL</c:v>
                </c:pt>
                <c:pt idx="3">
                  <c:v>Elmira, NY</c:v>
                </c:pt>
                <c:pt idx="4">
                  <c:v>Gadsden, AL</c:v>
                </c:pt>
                <c:pt idx="5">
                  <c:v>North Georgia nonmetro</c:v>
                </c:pt>
                <c:pt idx="6">
                  <c:v>Southern Pennsylvania nonmetro</c:v>
                </c:pt>
                <c:pt idx="7">
                  <c:v>Southern West Virginia nonmetro</c:v>
                </c:pt>
                <c:pt idx="8">
                  <c:v>Northwest Alabama nonmetro</c:v>
                </c:pt>
              </c:strCache>
            </c:strRef>
          </c:cat>
          <c:val>
            <c:numRef>
              <c:f>'[Appalachia presentation draft charts.xlsx]8. Area emp dist by educ'!$K$6:$S$6</c:f>
              <c:numCache>
                <c:formatCode>#,##0</c:formatCode>
                <c:ptCount val="9"/>
                <c:pt idx="0">
                  <c:v>56524900</c:v>
                </c:pt>
                <c:pt idx="1">
                  <c:v>408640</c:v>
                </c:pt>
                <c:pt idx="2">
                  <c:v>203120</c:v>
                </c:pt>
                <c:pt idx="3">
                  <c:v>14790</c:v>
                </c:pt>
                <c:pt idx="4">
                  <c:v>12610</c:v>
                </c:pt>
                <c:pt idx="5">
                  <c:v>76110</c:v>
                </c:pt>
                <c:pt idx="6">
                  <c:v>86500</c:v>
                </c:pt>
                <c:pt idx="7">
                  <c:v>29100</c:v>
                </c:pt>
                <c:pt idx="8">
                  <c:v>34520</c:v>
                </c:pt>
              </c:numCache>
            </c:numRef>
          </c:val>
          <c:extLst>
            <c:ext xmlns:c16="http://schemas.microsoft.com/office/drawing/2014/chart" uri="{C3380CC4-5D6E-409C-BE32-E72D297353CC}">
              <c16:uniqueId val="{00000001-6A04-477F-8A15-D1E04C4B16AB}"/>
            </c:ext>
          </c:extLst>
        </c:ser>
        <c:ser>
          <c:idx val="2"/>
          <c:order val="2"/>
          <c:tx>
            <c:strRef>
              <c:f>'[Appalachia presentation draft charts.xlsx]8. Area emp dist by educ'!$J$7</c:f>
              <c:strCache>
                <c:ptCount val="1"/>
                <c:pt idx="0">
                  <c:v>Some college, no degree</c:v>
                </c:pt>
              </c:strCache>
            </c:strRef>
          </c:tx>
          <c:spPr>
            <a:solidFill>
              <a:srgbClr val="659A2A"/>
            </a:solidFill>
            <a:ln>
              <a:noFill/>
            </a:ln>
            <a:effectLst/>
          </c:spPr>
          <c:invertIfNegative val="0"/>
          <c:cat>
            <c:strRef>
              <c:f>'[Appalachia presentation draft charts.xlsx]8. Area emp dist by educ'!$K$4:$S$4</c:f>
              <c:strCache>
                <c:ptCount val="9"/>
                <c:pt idx="0">
                  <c:v>United States</c:v>
                </c:pt>
                <c:pt idx="1">
                  <c:v>Pittsburgh, PA</c:v>
                </c:pt>
                <c:pt idx="2">
                  <c:v>Birmingham-Hoover, AL</c:v>
                </c:pt>
                <c:pt idx="3">
                  <c:v>Elmira, NY</c:v>
                </c:pt>
                <c:pt idx="4">
                  <c:v>Gadsden, AL</c:v>
                </c:pt>
                <c:pt idx="5">
                  <c:v>North Georgia nonmetro</c:v>
                </c:pt>
                <c:pt idx="6">
                  <c:v>Southern Pennsylvania nonmetro</c:v>
                </c:pt>
                <c:pt idx="7">
                  <c:v>Southern West Virginia nonmetro</c:v>
                </c:pt>
                <c:pt idx="8">
                  <c:v>Northwest Alabama nonmetro</c:v>
                </c:pt>
              </c:strCache>
            </c:strRef>
          </c:cat>
          <c:val>
            <c:numRef>
              <c:f>'[Appalachia presentation draft charts.xlsx]8. Area emp dist by educ'!$K$7:$S$7</c:f>
              <c:numCache>
                <c:formatCode>#,##0</c:formatCode>
                <c:ptCount val="9"/>
                <c:pt idx="0">
                  <c:v>3925890</c:v>
                </c:pt>
                <c:pt idx="1">
                  <c:v>24220</c:v>
                </c:pt>
                <c:pt idx="2">
                  <c:v>9510</c:v>
                </c:pt>
                <c:pt idx="3">
                  <c:v>1140</c:v>
                </c:pt>
                <c:pt idx="4">
                  <c:v>560</c:v>
                </c:pt>
                <c:pt idx="5">
                  <c:v>4260</c:v>
                </c:pt>
                <c:pt idx="6">
                  <c:v>4270</c:v>
                </c:pt>
                <c:pt idx="7">
                  <c:v>1420</c:v>
                </c:pt>
                <c:pt idx="8">
                  <c:v>1020</c:v>
                </c:pt>
              </c:numCache>
            </c:numRef>
          </c:val>
          <c:extLst>
            <c:ext xmlns:c16="http://schemas.microsoft.com/office/drawing/2014/chart" uri="{C3380CC4-5D6E-409C-BE32-E72D297353CC}">
              <c16:uniqueId val="{00000002-6A04-477F-8A15-D1E04C4B16AB}"/>
            </c:ext>
          </c:extLst>
        </c:ser>
        <c:ser>
          <c:idx val="3"/>
          <c:order val="3"/>
          <c:tx>
            <c:strRef>
              <c:f>'[Appalachia presentation draft charts.xlsx]8. Area emp dist by educ'!$J$8</c:f>
              <c:strCache>
                <c:ptCount val="1"/>
                <c:pt idx="0">
                  <c:v>Postsecondary nondegree award</c:v>
                </c:pt>
              </c:strCache>
            </c:strRef>
          </c:tx>
          <c:spPr>
            <a:solidFill>
              <a:schemeClr val="accent5">
                <a:lumMod val="40000"/>
                <a:lumOff val="60000"/>
              </a:schemeClr>
            </a:solidFill>
            <a:ln>
              <a:noFill/>
            </a:ln>
            <a:effectLst/>
          </c:spPr>
          <c:invertIfNegative val="0"/>
          <c:cat>
            <c:strRef>
              <c:f>'[Appalachia presentation draft charts.xlsx]8. Area emp dist by educ'!$K$4:$S$4</c:f>
              <c:strCache>
                <c:ptCount val="9"/>
                <c:pt idx="0">
                  <c:v>United States</c:v>
                </c:pt>
                <c:pt idx="1">
                  <c:v>Pittsburgh, PA</c:v>
                </c:pt>
                <c:pt idx="2">
                  <c:v>Birmingham-Hoover, AL</c:v>
                </c:pt>
                <c:pt idx="3">
                  <c:v>Elmira, NY</c:v>
                </c:pt>
                <c:pt idx="4">
                  <c:v>Gadsden, AL</c:v>
                </c:pt>
                <c:pt idx="5">
                  <c:v>North Georgia nonmetro</c:v>
                </c:pt>
                <c:pt idx="6">
                  <c:v>Southern Pennsylvania nonmetro</c:v>
                </c:pt>
                <c:pt idx="7">
                  <c:v>Southern West Virginia nonmetro</c:v>
                </c:pt>
                <c:pt idx="8">
                  <c:v>Northwest Alabama nonmetro</c:v>
                </c:pt>
              </c:strCache>
            </c:strRef>
          </c:cat>
          <c:val>
            <c:numRef>
              <c:f>'[Appalachia presentation draft charts.xlsx]8. Area emp dist by educ'!$K$8:$S$8</c:f>
              <c:numCache>
                <c:formatCode>#,##0</c:formatCode>
                <c:ptCount val="9"/>
                <c:pt idx="0">
                  <c:v>9061830</c:v>
                </c:pt>
                <c:pt idx="1">
                  <c:v>69630</c:v>
                </c:pt>
                <c:pt idx="2">
                  <c:v>37230</c:v>
                </c:pt>
                <c:pt idx="3">
                  <c:v>1940</c:v>
                </c:pt>
                <c:pt idx="4">
                  <c:v>2720</c:v>
                </c:pt>
                <c:pt idx="5">
                  <c:v>10860</c:v>
                </c:pt>
                <c:pt idx="6">
                  <c:v>14710</c:v>
                </c:pt>
                <c:pt idx="7">
                  <c:v>5700</c:v>
                </c:pt>
                <c:pt idx="8">
                  <c:v>4670</c:v>
                </c:pt>
              </c:numCache>
            </c:numRef>
          </c:val>
          <c:extLst>
            <c:ext xmlns:c16="http://schemas.microsoft.com/office/drawing/2014/chart" uri="{C3380CC4-5D6E-409C-BE32-E72D297353CC}">
              <c16:uniqueId val="{00000003-6A04-477F-8A15-D1E04C4B16AB}"/>
            </c:ext>
          </c:extLst>
        </c:ser>
        <c:ser>
          <c:idx val="4"/>
          <c:order val="4"/>
          <c:tx>
            <c:strRef>
              <c:f>'[Appalachia presentation draft charts.xlsx]8. Area emp dist by educ'!$J$9</c:f>
              <c:strCache>
                <c:ptCount val="1"/>
                <c:pt idx="0">
                  <c:v>Associate's degree</c:v>
                </c:pt>
              </c:strCache>
            </c:strRef>
          </c:tx>
          <c:spPr>
            <a:solidFill>
              <a:schemeClr val="accent5">
                <a:lumMod val="50000"/>
              </a:schemeClr>
            </a:solidFill>
            <a:ln>
              <a:noFill/>
            </a:ln>
            <a:effectLst/>
          </c:spPr>
          <c:invertIfNegative val="0"/>
          <c:cat>
            <c:strRef>
              <c:f>'[Appalachia presentation draft charts.xlsx]8. Area emp dist by educ'!$K$4:$S$4</c:f>
              <c:strCache>
                <c:ptCount val="9"/>
                <c:pt idx="0">
                  <c:v>United States</c:v>
                </c:pt>
                <c:pt idx="1">
                  <c:v>Pittsburgh, PA</c:v>
                </c:pt>
                <c:pt idx="2">
                  <c:v>Birmingham-Hoover, AL</c:v>
                </c:pt>
                <c:pt idx="3">
                  <c:v>Elmira, NY</c:v>
                </c:pt>
                <c:pt idx="4">
                  <c:v>Gadsden, AL</c:v>
                </c:pt>
                <c:pt idx="5">
                  <c:v>North Georgia nonmetro</c:v>
                </c:pt>
                <c:pt idx="6">
                  <c:v>Southern Pennsylvania nonmetro</c:v>
                </c:pt>
                <c:pt idx="7">
                  <c:v>Southern West Virginia nonmetro</c:v>
                </c:pt>
                <c:pt idx="8">
                  <c:v>Northwest Alabama nonmetro</c:v>
                </c:pt>
              </c:strCache>
            </c:strRef>
          </c:cat>
          <c:val>
            <c:numRef>
              <c:f>'[Appalachia presentation draft charts.xlsx]8. Area emp dist by educ'!$K$9:$S$9</c:f>
              <c:numCache>
                <c:formatCode>#,##0</c:formatCode>
                <c:ptCount val="9"/>
                <c:pt idx="0">
                  <c:v>3171690</c:v>
                </c:pt>
                <c:pt idx="1">
                  <c:v>24190</c:v>
                </c:pt>
                <c:pt idx="2">
                  <c:v>11550</c:v>
                </c:pt>
                <c:pt idx="3">
                  <c:v>730</c:v>
                </c:pt>
                <c:pt idx="4">
                  <c:v>780</c:v>
                </c:pt>
                <c:pt idx="5">
                  <c:v>2830</c:v>
                </c:pt>
                <c:pt idx="6">
                  <c:v>3160</c:v>
                </c:pt>
                <c:pt idx="7">
                  <c:v>1580</c:v>
                </c:pt>
                <c:pt idx="8">
                  <c:v>1060</c:v>
                </c:pt>
              </c:numCache>
            </c:numRef>
          </c:val>
          <c:extLst>
            <c:ext xmlns:c16="http://schemas.microsoft.com/office/drawing/2014/chart" uri="{C3380CC4-5D6E-409C-BE32-E72D297353CC}">
              <c16:uniqueId val="{00000004-6A04-477F-8A15-D1E04C4B16AB}"/>
            </c:ext>
          </c:extLst>
        </c:ser>
        <c:ser>
          <c:idx val="5"/>
          <c:order val="5"/>
          <c:tx>
            <c:strRef>
              <c:f>'[Appalachia presentation draft charts.xlsx]8. Area emp dist by educ'!$J$10</c:f>
              <c:strCache>
                <c:ptCount val="1"/>
                <c:pt idx="0">
                  <c:v>Bachelor's degree</c:v>
                </c:pt>
              </c:strCache>
            </c:strRef>
          </c:tx>
          <c:spPr>
            <a:solidFill>
              <a:schemeClr val="accent5"/>
            </a:solidFill>
            <a:ln>
              <a:noFill/>
            </a:ln>
            <a:effectLst/>
          </c:spPr>
          <c:invertIfNegative val="0"/>
          <c:cat>
            <c:strRef>
              <c:f>'[Appalachia presentation draft charts.xlsx]8. Area emp dist by educ'!$K$4:$S$4</c:f>
              <c:strCache>
                <c:ptCount val="9"/>
                <c:pt idx="0">
                  <c:v>United States</c:v>
                </c:pt>
                <c:pt idx="1">
                  <c:v>Pittsburgh, PA</c:v>
                </c:pt>
                <c:pt idx="2">
                  <c:v>Birmingham-Hoover, AL</c:v>
                </c:pt>
                <c:pt idx="3">
                  <c:v>Elmira, NY</c:v>
                </c:pt>
                <c:pt idx="4">
                  <c:v>Gadsden, AL</c:v>
                </c:pt>
                <c:pt idx="5">
                  <c:v>North Georgia nonmetro</c:v>
                </c:pt>
                <c:pt idx="6">
                  <c:v>Southern Pennsylvania nonmetro</c:v>
                </c:pt>
                <c:pt idx="7">
                  <c:v>Southern West Virginia nonmetro</c:v>
                </c:pt>
                <c:pt idx="8">
                  <c:v>Northwest Alabama nonmetro</c:v>
                </c:pt>
              </c:strCache>
            </c:strRef>
          </c:cat>
          <c:val>
            <c:numRef>
              <c:f>'[Appalachia presentation draft charts.xlsx]8. Area emp dist by educ'!$K$10:$S$10</c:f>
              <c:numCache>
                <c:formatCode>#,##0</c:formatCode>
                <c:ptCount val="9"/>
                <c:pt idx="0">
                  <c:v>36227820</c:v>
                </c:pt>
                <c:pt idx="1">
                  <c:v>254510</c:v>
                </c:pt>
                <c:pt idx="2">
                  <c:v>109250</c:v>
                </c:pt>
                <c:pt idx="3">
                  <c:v>5970</c:v>
                </c:pt>
                <c:pt idx="4">
                  <c:v>5210</c:v>
                </c:pt>
                <c:pt idx="5">
                  <c:v>30220</c:v>
                </c:pt>
                <c:pt idx="6">
                  <c:v>28100</c:v>
                </c:pt>
                <c:pt idx="7">
                  <c:v>12410</c:v>
                </c:pt>
                <c:pt idx="8">
                  <c:v>8940</c:v>
                </c:pt>
              </c:numCache>
            </c:numRef>
          </c:val>
          <c:extLst>
            <c:ext xmlns:c16="http://schemas.microsoft.com/office/drawing/2014/chart" uri="{C3380CC4-5D6E-409C-BE32-E72D297353CC}">
              <c16:uniqueId val="{00000005-6A04-477F-8A15-D1E04C4B16AB}"/>
            </c:ext>
          </c:extLst>
        </c:ser>
        <c:ser>
          <c:idx val="6"/>
          <c:order val="6"/>
          <c:tx>
            <c:strRef>
              <c:f>'[Appalachia presentation draft charts.xlsx]8. Area emp dist by educ'!$J$11</c:f>
              <c:strCache>
                <c:ptCount val="1"/>
                <c:pt idx="0">
                  <c:v>Master's degree</c:v>
                </c:pt>
              </c:strCache>
            </c:strRef>
          </c:tx>
          <c:spPr>
            <a:solidFill>
              <a:schemeClr val="accent5">
                <a:lumMod val="20000"/>
                <a:lumOff val="80000"/>
              </a:schemeClr>
            </a:solidFill>
            <a:ln>
              <a:noFill/>
            </a:ln>
            <a:effectLst/>
          </c:spPr>
          <c:invertIfNegative val="0"/>
          <c:cat>
            <c:strRef>
              <c:f>'[Appalachia presentation draft charts.xlsx]8. Area emp dist by educ'!$K$4:$S$4</c:f>
              <c:strCache>
                <c:ptCount val="9"/>
                <c:pt idx="0">
                  <c:v>United States</c:v>
                </c:pt>
                <c:pt idx="1">
                  <c:v>Pittsburgh, PA</c:v>
                </c:pt>
                <c:pt idx="2">
                  <c:v>Birmingham-Hoover, AL</c:v>
                </c:pt>
                <c:pt idx="3">
                  <c:v>Elmira, NY</c:v>
                </c:pt>
                <c:pt idx="4">
                  <c:v>Gadsden, AL</c:v>
                </c:pt>
                <c:pt idx="5">
                  <c:v>North Georgia nonmetro</c:v>
                </c:pt>
                <c:pt idx="6">
                  <c:v>Southern Pennsylvania nonmetro</c:v>
                </c:pt>
                <c:pt idx="7">
                  <c:v>Southern West Virginia nonmetro</c:v>
                </c:pt>
                <c:pt idx="8">
                  <c:v>Northwest Alabama nonmetro</c:v>
                </c:pt>
              </c:strCache>
            </c:strRef>
          </c:cat>
          <c:val>
            <c:numRef>
              <c:f>'[Appalachia presentation draft charts.xlsx]8. Area emp dist by educ'!$K$11:$S$11</c:f>
              <c:numCache>
                <c:formatCode>#,##0</c:formatCode>
                <c:ptCount val="9"/>
                <c:pt idx="0">
                  <c:v>2754400</c:v>
                </c:pt>
                <c:pt idx="1">
                  <c:v>19060</c:v>
                </c:pt>
                <c:pt idx="2">
                  <c:v>8530</c:v>
                </c:pt>
                <c:pt idx="3">
                  <c:v>700</c:v>
                </c:pt>
                <c:pt idx="4">
                  <c:v>680</c:v>
                </c:pt>
                <c:pt idx="5">
                  <c:v>2300</c:v>
                </c:pt>
                <c:pt idx="6">
                  <c:v>2870</c:v>
                </c:pt>
                <c:pt idx="7">
                  <c:v>1350</c:v>
                </c:pt>
                <c:pt idx="8">
                  <c:v>840</c:v>
                </c:pt>
              </c:numCache>
            </c:numRef>
          </c:val>
          <c:extLst>
            <c:ext xmlns:c16="http://schemas.microsoft.com/office/drawing/2014/chart" uri="{C3380CC4-5D6E-409C-BE32-E72D297353CC}">
              <c16:uniqueId val="{00000006-6A04-477F-8A15-D1E04C4B16AB}"/>
            </c:ext>
          </c:extLst>
        </c:ser>
        <c:ser>
          <c:idx val="7"/>
          <c:order val="7"/>
          <c:tx>
            <c:strRef>
              <c:f>'[Appalachia presentation draft charts.xlsx]8. Area emp dist by educ'!$J$12</c:f>
              <c:strCache>
                <c:ptCount val="1"/>
                <c:pt idx="0">
                  <c:v>Doctoral or professional degree</c:v>
                </c:pt>
              </c:strCache>
            </c:strRef>
          </c:tx>
          <c:spPr>
            <a:solidFill>
              <a:srgbClr val="2C4612"/>
            </a:solidFill>
            <a:ln>
              <a:noFill/>
            </a:ln>
            <a:effectLst/>
          </c:spPr>
          <c:invertIfNegative val="0"/>
          <c:cat>
            <c:strRef>
              <c:f>'[Appalachia presentation draft charts.xlsx]8. Area emp dist by educ'!$K$4:$S$4</c:f>
              <c:strCache>
                <c:ptCount val="9"/>
                <c:pt idx="0">
                  <c:v>United States</c:v>
                </c:pt>
                <c:pt idx="1">
                  <c:v>Pittsburgh, PA</c:v>
                </c:pt>
                <c:pt idx="2">
                  <c:v>Birmingham-Hoover, AL</c:v>
                </c:pt>
                <c:pt idx="3">
                  <c:v>Elmira, NY</c:v>
                </c:pt>
                <c:pt idx="4">
                  <c:v>Gadsden, AL</c:v>
                </c:pt>
                <c:pt idx="5">
                  <c:v>North Georgia nonmetro</c:v>
                </c:pt>
                <c:pt idx="6">
                  <c:v>Southern Pennsylvania nonmetro</c:v>
                </c:pt>
                <c:pt idx="7">
                  <c:v>Southern West Virginia nonmetro</c:v>
                </c:pt>
                <c:pt idx="8">
                  <c:v>Northwest Alabama nonmetro</c:v>
                </c:pt>
              </c:strCache>
            </c:strRef>
          </c:cat>
          <c:val>
            <c:numRef>
              <c:f>'[Appalachia presentation draft charts.xlsx]8. Area emp dist by educ'!$K$12:$S$12</c:f>
              <c:numCache>
                <c:formatCode>#,##0</c:formatCode>
                <c:ptCount val="9"/>
                <c:pt idx="0">
                  <c:v>3803590</c:v>
                </c:pt>
                <c:pt idx="1">
                  <c:v>35740</c:v>
                </c:pt>
                <c:pt idx="2">
                  <c:v>14490</c:v>
                </c:pt>
                <c:pt idx="3">
                  <c:v>810</c:v>
                </c:pt>
                <c:pt idx="4">
                  <c:v>600</c:v>
                </c:pt>
                <c:pt idx="5">
                  <c:v>2650</c:v>
                </c:pt>
                <c:pt idx="6">
                  <c:v>2940</c:v>
                </c:pt>
                <c:pt idx="7">
                  <c:v>1470</c:v>
                </c:pt>
                <c:pt idx="8">
                  <c:v>900</c:v>
                </c:pt>
              </c:numCache>
            </c:numRef>
          </c:val>
          <c:extLst>
            <c:ext xmlns:c16="http://schemas.microsoft.com/office/drawing/2014/chart" uri="{C3380CC4-5D6E-409C-BE32-E72D297353CC}">
              <c16:uniqueId val="{00000007-6A04-477F-8A15-D1E04C4B16AB}"/>
            </c:ext>
          </c:extLst>
        </c:ser>
        <c:dLbls>
          <c:showLegendKey val="0"/>
          <c:showVal val="0"/>
          <c:showCatName val="0"/>
          <c:showSerName val="0"/>
          <c:showPercent val="0"/>
          <c:showBubbleSize val="0"/>
        </c:dLbls>
        <c:gapWidth val="50"/>
        <c:overlap val="100"/>
        <c:axId val="-430410176"/>
        <c:axId val="-430416704"/>
      </c:barChart>
      <c:catAx>
        <c:axId val="-430410176"/>
        <c:scaling>
          <c:orientation val="maxMin"/>
        </c:scaling>
        <c:delete val="0"/>
        <c:axPos val="l"/>
        <c:numFmt formatCode="General" sourceLinked="1"/>
        <c:majorTickMark val="none"/>
        <c:minorTickMark val="none"/>
        <c:tickLblPos val="nextTo"/>
        <c:spPr>
          <a:noFill/>
          <a:ln w="9525" cap="flat" cmpd="sng" algn="ctr">
            <a:solidFill>
              <a:schemeClr val="bg1">
                <a:lumMod val="8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Calibri" panose="020F0502020204030204" pitchFamily="34" charset="0"/>
                <a:ea typeface="+mn-ea"/>
                <a:cs typeface="Calibri" panose="020F0502020204030204" pitchFamily="34" charset="0"/>
              </a:defRPr>
            </a:pPr>
            <a:endParaRPr lang="en-US"/>
          </a:p>
        </c:txPr>
        <c:crossAx val="-430416704"/>
        <c:crosses val="autoZero"/>
        <c:auto val="1"/>
        <c:lblAlgn val="ctr"/>
        <c:lblOffset val="100"/>
        <c:noMultiLvlLbl val="0"/>
      </c:catAx>
      <c:valAx>
        <c:axId val="-430416704"/>
        <c:scaling>
          <c:orientation val="minMax"/>
          <c:max val="1"/>
          <c:min val="0"/>
        </c:scaling>
        <c:delete val="0"/>
        <c:axPos val="t"/>
        <c:majorGridlines>
          <c:spPr>
            <a:ln w="9525" cap="flat" cmpd="sng" algn="ctr">
              <a:solidFill>
                <a:schemeClr val="bg1">
                  <a:lumMod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2"/>
                    </a:solidFill>
                    <a:latin typeface="Calibri" panose="020F0502020204030204" pitchFamily="34" charset="0"/>
                    <a:ea typeface="+mn-ea"/>
                    <a:cs typeface="Calibri" panose="020F0502020204030204" pitchFamily="34" charset="0"/>
                  </a:defRPr>
                </a:pPr>
                <a:r>
                  <a:rPr lang="en-US" sz="1400" b="0" dirty="0">
                    <a:solidFill>
                      <a:schemeClr val="tx2"/>
                    </a:solidFill>
                    <a:latin typeface="Calibri" panose="020F0502020204030204" pitchFamily="34" charset="0"/>
                    <a:cs typeface="Calibri" panose="020F0502020204030204" pitchFamily="34" charset="0"/>
                  </a:rPr>
                  <a:t>Percent</a:t>
                </a:r>
                <a:r>
                  <a:rPr lang="en-US" sz="1400" b="0" baseline="0" dirty="0">
                    <a:solidFill>
                      <a:schemeClr val="tx2"/>
                    </a:solidFill>
                    <a:latin typeface="Calibri" panose="020F0502020204030204" pitchFamily="34" charset="0"/>
                    <a:cs typeface="Calibri" panose="020F0502020204030204" pitchFamily="34" charset="0"/>
                  </a:rPr>
                  <a:t> of area employment</a:t>
                </a:r>
                <a:endParaRPr lang="en-US" sz="1400" b="0" dirty="0">
                  <a:solidFill>
                    <a:schemeClr val="tx2"/>
                  </a:solidFill>
                  <a:latin typeface="Calibri" panose="020F0502020204030204" pitchFamily="34" charset="0"/>
                  <a:cs typeface="Calibri" panose="020F0502020204030204" pitchFamily="34" charset="0"/>
                </a:endParaRPr>
              </a:p>
            </c:rich>
          </c:tx>
          <c:layout>
            <c:manualLayout>
              <c:xMode val="edge"/>
              <c:yMode val="edge"/>
              <c:x val="0.40660040476710063"/>
              <c:y val="0.8389070939667144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Calibri" panose="020F0502020204030204" pitchFamily="34" charset="0"/>
                  <a:ea typeface="+mn-ea"/>
                  <a:cs typeface="Calibri" panose="020F0502020204030204" pitchFamily="34" charset="0"/>
                </a:defRPr>
              </a:pPr>
              <a:endParaRPr lang="en-US"/>
            </a:p>
          </c:txPr>
        </c:title>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Calibri" panose="020F0502020204030204" pitchFamily="34" charset="0"/>
                <a:ea typeface="+mn-ea"/>
                <a:cs typeface="Calibri" panose="020F0502020204030204" pitchFamily="34" charset="0"/>
              </a:defRPr>
            </a:pPr>
            <a:endParaRPr lang="en-US"/>
          </a:p>
        </c:txPr>
        <c:crossAx val="-430410176"/>
        <c:crosses val="autoZero"/>
        <c:crossBetween val="between"/>
        <c:majorUnit val="0.2"/>
      </c:valAx>
      <c:spPr>
        <a:noFill/>
        <a:ln>
          <a:solidFill>
            <a:schemeClr val="bg1">
              <a:lumMod val="85000"/>
            </a:schemeClr>
          </a:solidFill>
        </a:ln>
        <a:effectLst/>
      </c:spPr>
    </c:plotArea>
    <c:legend>
      <c:legendPos val="r"/>
      <c:layout>
        <c:manualLayout>
          <c:xMode val="edge"/>
          <c:yMode val="edge"/>
          <c:x val="0.73755246207528513"/>
          <c:y val="5.9252844054308472E-3"/>
          <c:w val="0.23848779798995098"/>
          <c:h val="0.7309822232580688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946191395371348"/>
          <c:y val="2.578970877585449E-2"/>
          <c:w val="0.45578508699042536"/>
          <c:h val="0.76128833564163811"/>
        </c:manualLayout>
      </c:layout>
      <c:barChart>
        <c:barDir val="bar"/>
        <c:grouping val="stacked"/>
        <c:varyColors val="0"/>
        <c:ser>
          <c:idx val="2"/>
          <c:order val="0"/>
          <c:tx>
            <c:strRef>
              <c:f>'[Appalachia presentation draft charts.xlsx]12. Gainesville GA highest LQ'!$K$3</c:f>
              <c:strCache>
                <c:ptCount val="1"/>
                <c:pt idx="0">
                  <c:v>Location quotient</c:v>
                </c:pt>
              </c:strCache>
            </c:strRef>
          </c:tx>
          <c:spPr>
            <a:solidFill>
              <a:schemeClr val="accent1">
                <a:lumMod val="40000"/>
                <a:lumOff val="60000"/>
              </a:schemeClr>
            </a:solidFill>
            <a:ln>
              <a:noFill/>
            </a:ln>
            <a:effectLst/>
          </c:spPr>
          <c:invertIfNegative val="0"/>
          <c:cat>
            <c:strRef>
              <c:f>'[Appalachia presentation draft charts.xlsx]12. Gainesville GA highest LQ'!$J$4:$J$13</c:f>
              <c:strCache>
                <c:ptCount val="10"/>
                <c:pt idx="0">
                  <c:v>Meat, poultry, and fish cutters and trimmers</c:v>
                </c:pt>
                <c:pt idx="1">
                  <c:v>Cooling and freezing equipment operators and tenders</c:v>
                </c:pt>
                <c:pt idx="2">
                  <c:v>Cleaning, washing, and metal pickling equipment operators and tenders</c:v>
                </c:pt>
                <c:pt idx="3">
                  <c:v>Machine feeders and offbearers</c:v>
                </c:pt>
                <c:pt idx="4">
                  <c:v>Graders and sorters, agricultural products</c:v>
                </c:pt>
                <c:pt idx="5">
                  <c:v>Food science technicians</c:v>
                </c:pt>
                <c:pt idx="6">
                  <c:v>Slaughterers and meat packers</c:v>
                </c:pt>
                <c:pt idx="7">
                  <c:v>Dental laboratory technicians</c:v>
                </c:pt>
                <c:pt idx="8">
                  <c:v>Food scientists and technologists</c:v>
                </c:pt>
                <c:pt idx="9">
                  <c:v>Agricultural inspectors</c:v>
                </c:pt>
              </c:strCache>
            </c:strRef>
          </c:cat>
          <c:val>
            <c:numRef>
              <c:f>'[Appalachia presentation draft charts.xlsx]12. Gainesville GA highest LQ'!$K$4:$K$13</c:f>
              <c:numCache>
                <c:formatCode>0.00</c:formatCode>
                <c:ptCount val="10"/>
                <c:pt idx="0">
                  <c:v>28.63</c:v>
                </c:pt>
                <c:pt idx="1">
                  <c:v>22.48</c:v>
                </c:pt>
                <c:pt idx="2">
                  <c:v>19.43</c:v>
                </c:pt>
                <c:pt idx="3">
                  <c:v>12.08</c:v>
                </c:pt>
                <c:pt idx="4">
                  <c:v>11.97</c:v>
                </c:pt>
                <c:pt idx="5">
                  <c:v>9.93</c:v>
                </c:pt>
                <c:pt idx="6">
                  <c:v>9.16</c:v>
                </c:pt>
                <c:pt idx="7">
                  <c:v>7.26</c:v>
                </c:pt>
                <c:pt idx="8">
                  <c:v>6.71</c:v>
                </c:pt>
                <c:pt idx="9">
                  <c:v>6.58</c:v>
                </c:pt>
              </c:numCache>
            </c:numRef>
          </c:val>
          <c:extLst>
            <c:ext xmlns:c16="http://schemas.microsoft.com/office/drawing/2014/chart" uri="{C3380CC4-5D6E-409C-BE32-E72D297353CC}">
              <c16:uniqueId val="{00000000-E98D-463E-8B33-ED85038A50F2}"/>
            </c:ext>
          </c:extLst>
        </c:ser>
        <c:ser>
          <c:idx val="0"/>
          <c:order val="1"/>
          <c:spPr>
            <a:solidFill>
              <a:schemeClr val="accent1"/>
            </a:solidFill>
            <a:ln>
              <a:noFill/>
            </a:ln>
            <a:effectLst/>
          </c:spPr>
          <c:invertIfNegative val="0"/>
          <c:cat>
            <c:strRef>
              <c:f>'[Appalachia presentation draft charts.xlsx]12. Gainesville GA highest LQ'!$J$4:$J$13</c:f>
              <c:strCache>
                <c:ptCount val="10"/>
                <c:pt idx="0">
                  <c:v>Meat, poultry, and fish cutters and trimmers</c:v>
                </c:pt>
                <c:pt idx="1">
                  <c:v>Cooling and freezing equipment operators and tenders</c:v>
                </c:pt>
                <c:pt idx="2">
                  <c:v>Cleaning, washing, and metal pickling equipment operators and tenders</c:v>
                </c:pt>
                <c:pt idx="3">
                  <c:v>Machine feeders and offbearers</c:v>
                </c:pt>
                <c:pt idx="4">
                  <c:v>Graders and sorters, agricultural products</c:v>
                </c:pt>
                <c:pt idx="5">
                  <c:v>Food science technicians</c:v>
                </c:pt>
                <c:pt idx="6">
                  <c:v>Slaughterers and meat packers</c:v>
                </c:pt>
                <c:pt idx="7">
                  <c:v>Dental laboratory technicians</c:v>
                </c:pt>
                <c:pt idx="8">
                  <c:v>Food scientists and technologists</c:v>
                </c:pt>
                <c:pt idx="9">
                  <c:v>Agricultural inspectors</c:v>
                </c:pt>
              </c:strCache>
            </c:strRef>
          </c:cat>
          <c:val>
            <c:numRef>
              <c:f>'[Appalachia presentation draft charts.xlsx]12. Gainesville GA highest LQ'!$J$1</c:f>
              <c:numCache>
                <c:formatCode>General</c:formatCode>
                <c:ptCount val="1"/>
                <c:pt idx="0">
                  <c:v>0</c:v>
                </c:pt>
              </c:numCache>
            </c:numRef>
          </c:val>
          <c:extLst>
            <c:ext xmlns:c16="http://schemas.microsoft.com/office/drawing/2014/chart" uri="{C3380CC4-5D6E-409C-BE32-E72D297353CC}">
              <c16:uniqueId val="{00000001-E98D-463E-8B33-ED85038A50F2}"/>
            </c:ext>
          </c:extLst>
        </c:ser>
        <c:dLbls>
          <c:showLegendKey val="0"/>
          <c:showVal val="0"/>
          <c:showCatName val="0"/>
          <c:showSerName val="0"/>
          <c:showPercent val="0"/>
          <c:showBubbleSize val="0"/>
        </c:dLbls>
        <c:gapWidth val="50"/>
        <c:overlap val="100"/>
        <c:axId val="-430410176"/>
        <c:axId val="-430416704"/>
      </c:barChart>
      <c:catAx>
        <c:axId val="-430410176"/>
        <c:scaling>
          <c:orientation val="maxMin"/>
        </c:scaling>
        <c:delete val="0"/>
        <c:axPos val="l"/>
        <c:numFmt formatCode="General" sourceLinked="1"/>
        <c:majorTickMark val="none"/>
        <c:minorTickMark val="none"/>
        <c:tickLblPos val="nextTo"/>
        <c:spPr>
          <a:noFill/>
          <a:ln w="9525" cap="flat" cmpd="sng" algn="ctr">
            <a:solidFill>
              <a:schemeClr val="bg1">
                <a:lumMod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Calibri" panose="020F0502020204030204" pitchFamily="34" charset="0"/>
                <a:ea typeface="+mn-ea"/>
                <a:cs typeface="Calibri" panose="020F0502020204030204" pitchFamily="34" charset="0"/>
              </a:defRPr>
            </a:pPr>
            <a:endParaRPr lang="en-US"/>
          </a:p>
        </c:txPr>
        <c:crossAx val="-430416704"/>
        <c:crosses val="autoZero"/>
        <c:auto val="1"/>
        <c:lblAlgn val="ctr"/>
        <c:lblOffset val="100"/>
        <c:noMultiLvlLbl val="0"/>
      </c:catAx>
      <c:valAx>
        <c:axId val="-430416704"/>
        <c:scaling>
          <c:orientation val="minMax"/>
          <c:max val="30"/>
          <c:min val="0"/>
        </c:scaling>
        <c:delete val="0"/>
        <c:axPos val="t"/>
        <c:majorGridlines>
          <c:spPr>
            <a:ln w="9525" cap="flat" cmpd="sng" algn="ctr">
              <a:solidFill>
                <a:schemeClr val="bg1">
                  <a:lumMod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2"/>
                    </a:solidFill>
                    <a:latin typeface="+mn-lt"/>
                    <a:ea typeface="+mn-ea"/>
                    <a:cs typeface="Arial" panose="020B0604020202020204" pitchFamily="34" charset="0"/>
                  </a:defRPr>
                </a:pPr>
                <a:r>
                  <a:rPr lang="en-US" sz="1400">
                    <a:solidFill>
                      <a:schemeClr val="tx2"/>
                    </a:solidFill>
                    <a:latin typeface="Calibri" panose="020F0502020204030204" pitchFamily="34" charset="0"/>
                    <a:cs typeface="Calibri" panose="020F0502020204030204" pitchFamily="34" charset="0"/>
                  </a:rPr>
                  <a:t>Location quotient</a:t>
                </a:r>
              </a:p>
            </c:rich>
          </c:tx>
          <c:layout>
            <c:manualLayout>
              <c:xMode val="edge"/>
              <c:yMode val="edge"/>
              <c:x val="0.66384131164066484"/>
              <c:y val="0.8736672063420284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Arial" panose="020B0604020202020204" pitchFamily="34" charset="0"/>
                </a:defRPr>
              </a:pPr>
              <a:endParaRPr lang="en-US"/>
            </a:p>
          </c:txPr>
        </c:title>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Calibri" panose="020F0502020204030204" pitchFamily="34" charset="0"/>
                <a:ea typeface="+mn-ea"/>
                <a:cs typeface="Calibri" panose="020F0502020204030204" pitchFamily="34" charset="0"/>
              </a:defRPr>
            </a:pPr>
            <a:endParaRPr lang="en-US"/>
          </a:p>
        </c:txPr>
        <c:crossAx val="-430410176"/>
        <c:crosses val="autoZero"/>
        <c:crossBetween val="between"/>
        <c:majorUnit val="10"/>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401956468223775"/>
          <c:y val="4.7136623140398543E-2"/>
          <c:w val="0.51285965081276552"/>
          <c:h val="0.75423195929238773"/>
        </c:manualLayout>
      </c:layout>
      <c:barChart>
        <c:barDir val="bar"/>
        <c:grouping val="stacked"/>
        <c:varyColors val="0"/>
        <c:ser>
          <c:idx val="2"/>
          <c:order val="0"/>
          <c:tx>
            <c:strRef>
              <c:f>'[Appalachia presentation draft charts.xlsx]16. E. KY nonmet highest LQ'!$K$3</c:f>
              <c:strCache>
                <c:ptCount val="1"/>
                <c:pt idx="0">
                  <c:v>Location quotient</c:v>
                </c:pt>
              </c:strCache>
            </c:strRef>
          </c:tx>
          <c:spPr>
            <a:solidFill>
              <a:schemeClr val="accent1">
                <a:lumMod val="40000"/>
                <a:lumOff val="60000"/>
              </a:schemeClr>
            </a:solidFill>
            <a:ln>
              <a:noFill/>
            </a:ln>
            <a:effectLst/>
          </c:spPr>
          <c:invertIfNegative val="0"/>
          <c:cat>
            <c:strRef>
              <c:f>'[Appalachia presentation draft charts.xlsx]16. E. KY nonmet highest LQ'!$J$4:$J$13</c:f>
              <c:strCache>
                <c:ptCount val="10"/>
                <c:pt idx="0">
                  <c:v>Roof bolters, mining</c:v>
                </c:pt>
                <c:pt idx="1">
                  <c:v>Underground mining machine operators, all other</c:v>
                </c:pt>
                <c:pt idx="2">
                  <c:v>Loading and moving machine operators, underground mining</c:v>
                </c:pt>
                <c:pt idx="3">
                  <c:v>Continuous mining machine operators</c:v>
                </c:pt>
                <c:pt idx="4">
                  <c:v>Mining and geological engineers, including mining safety engineers</c:v>
                </c:pt>
                <c:pt idx="5">
                  <c:v>Embalmers</c:v>
                </c:pt>
                <c:pt idx="6">
                  <c:v>Slaughterers and meat packers</c:v>
                </c:pt>
                <c:pt idx="7">
                  <c:v>Rotary drill operators, oil and gas</c:v>
                </c:pt>
                <c:pt idx="8">
                  <c:v>Civil engineering technologists and technicians</c:v>
                </c:pt>
                <c:pt idx="9">
                  <c:v>Funeral home managers</c:v>
                </c:pt>
              </c:strCache>
            </c:strRef>
          </c:cat>
          <c:val>
            <c:numRef>
              <c:f>'[Appalachia presentation draft charts.xlsx]16. E. KY nonmet highest LQ'!$K$4:$K$13</c:f>
              <c:numCache>
                <c:formatCode>0.00</c:formatCode>
                <c:ptCount val="10"/>
                <c:pt idx="0">
                  <c:v>149.94</c:v>
                </c:pt>
                <c:pt idx="1">
                  <c:v>96.22</c:v>
                </c:pt>
                <c:pt idx="2">
                  <c:v>43.04</c:v>
                </c:pt>
                <c:pt idx="3">
                  <c:v>41.58</c:v>
                </c:pt>
                <c:pt idx="4">
                  <c:v>20.53</c:v>
                </c:pt>
                <c:pt idx="5">
                  <c:v>17.71</c:v>
                </c:pt>
                <c:pt idx="6">
                  <c:v>13.96</c:v>
                </c:pt>
                <c:pt idx="7">
                  <c:v>12.8</c:v>
                </c:pt>
                <c:pt idx="8">
                  <c:v>11.26</c:v>
                </c:pt>
                <c:pt idx="9">
                  <c:v>10.3</c:v>
                </c:pt>
              </c:numCache>
            </c:numRef>
          </c:val>
          <c:extLst>
            <c:ext xmlns:c16="http://schemas.microsoft.com/office/drawing/2014/chart" uri="{C3380CC4-5D6E-409C-BE32-E72D297353CC}">
              <c16:uniqueId val="{00000000-2116-401A-B523-3045B0A835AE}"/>
            </c:ext>
          </c:extLst>
        </c:ser>
        <c:ser>
          <c:idx val="0"/>
          <c:order val="1"/>
          <c:spPr>
            <a:solidFill>
              <a:schemeClr val="accent1"/>
            </a:solidFill>
            <a:ln>
              <a:noFill/>
            </a:ln>
            <a:effectLst/>
          </c:spPr>
          <c:invertIfNegative val="0"/>
          <c:cat>
            <c:strRef>
              <c:f>'[Appalachia presentation draft charts.xlsx]16. E. KY nonmet highest LQ'!$J$4:$J$13</c:f>
              <c:strCache>
                <c:ptCount val="10"/>
                <c:pt idx="0">
                  <c:v>Roof bolters, mining</c:v>
                </c:pt>
                <c:pt idx="1">
                  <c:v>Underground mining machine operators, all other</c:v>
                </c:pt>
                <c:pt idx="2">
                  <c:v>Loading and moving machine operators, underground mining</c:v>
                </c:pt>
                <c:pt idx="3">
                  <c:v>Continuous mining machine operators</c:v>
                </c:pt>
                <c:pt idx="4">
                  <c:v>Mining and geological engineers, including mining safety engineers</c:v>
                </c:pt>
                <c:pt idx="5">
                  <c:v>Embalmers</c:v>
                </c:pt>
                <c:pt idx="6">
                  <c:v>Slaughterers and meat packers</c:v>
                </c:pt>
                <c:pt idx="7">
                  <c:v>Rotary drill operators, oil and gas</c:v>
                </c:pt>
                <c:pt idx="8">
                  <c:v>Civil engineering technologists and technicians</c:v>
                </c:pt>
                <c:pt idx="9">
                  <c:v>Funeral home managers</c:v>
                </c:pt>
              </c:strCache>
            </c:strRef>
          </c:cat>
          <c:val>
            <c:numRef>
              <c:f>'[Appalachia presentation draft charts.xlsx]16. E. KY nonmet highest LQ'!$J$1</c:f>
              <c:numCache>
                <c:formatCode>General</c:formatCode>
                <c:ptCount val="1"/>
                <c:pt idx="0">
                  <c:v>0</c:v>
                </c:pt>
              </c:numCache>
            </c:numRef>
          </c:val>
          <c:extLst>
            <c:ext xmlns:c16="http://schemas.microsoft.com/office/drawing/2014/chart" uri="{C3380CC4-5D6E-409C-BE32-E72D297353CC}">
              <c16:uniqueId val="{00000001-2116-401A-B523-3045B0A835AE}"/>
            </c:ext>
          </c:extLst>
        </c:ser>
        <c:dLbls>
          <c:showLegendKey val="0"/>
          <c:showVal val="0"/>
          <c:showCatName val="0"/>
          <c:showSerName val="0"/>
          <c:showPercent val="0"/>
          <c:showBubbleSize val="0"/>
        </c:dLbls>
        <c:gapWidth val="50"/>
        <c:overlap val="100"/>
        <c:axId val="-430410176"/>
        <c:axId val="-430416704"/>
      </c:barChart>
      <c:catAx>
        <c:axId val="-430410176"/>
        <c:scaling>
          <c:orientation val="maxMin"/>
        </c:scaling>
        <c:delete val="0"/>
        <c:axPos val="l"/>
        <c:numFmt formatCode="General" sourceLinked="1"/>
        <c:majorTickMark val="none"/>
        <c:minorTickMark val="none"/>
        <c:tickLblPos val="nextTo"/>
        <c:spPr>
          <a:noFill/>
          <a:ln w="9525" cap="flat" cmpd="sng" algn="ctr">
            <a:solidFill>
              <a:schemeClr val="bg1">
                <a:lumMod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Calibri" panose="020F0502020204030204" pitchFamily="34" charset="0"/>
                <a:ea typeface="+mn-ea"/>
                <a:cs typeface="Calibri" panose="020F0502020204030204" pitchFamily="34" charset="0"/>
              </a:defRPr>
            </a:pPr>
            <a:endParaRPr lang="en-US"/>
          </a:p>
        </c:txPr>
        <c:crossAx val="-430416704"/>
        <c:crosses val="autoZero"/>
        <c:auto val="1"/>
        <c:lblAlgn val="ctr"/>
        <c:lblOffset val="100"/>
        <c:noMultiLvlLbl val="0"/>
      </c:catAx>
      <c:valAx>
        <c:axId val="-430416704"/>
        <c:scaling>
          <c:orientation val="minMax"/>
          <c:max val="150"/>
          <c:min val="0"/>
        </c:scaling>
        <c:delete val="0"/>
        <c:axPos val="t"/>
        <c:majorGridlines>
          <c:spPr>
            <a:ln w="9525" cap="flat" cmpd="sng" algn="ctr">
              <a:solidFill>
                <a:schemeClr val="bg1">
                  <a:lumMod val="85000"/>
                </a:schemeClr>
              </a:solidFill>
              <a:round/>
            </a:ln>
            <a:effectLst/>
          </c:spPr>
        </c:majorGridlines>
        <c:title>
          <c:tx>
            <c:rich>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Arial" panose="020B0604020202020204" pitchFamily="34" charset="0"/>
                  </a:defRPr>
                </a:pPr>
                <a:r>
                  <a:rPr lang="en-US" sz="1400" dirty="0">
                    <a:solidFill>
                      <a:schemeClr val="tx2"/>
                    </a:solidFill>
                    <a:latin typeface="Calibri" panose="020F0502020204030204" pitchFamily="34" charset="0"/>
                    <a:cs typeface="Calibri" panose="020F0502020204030204" pitchFamily="34" charset="0"/>
                  </a:rPr>
                  <a:t>Location quotient</a:t>
                </a:r>
              </a:p>
            </c:rich>
          </c:tx>
          <c:layout>
            <c:manualLayout>
              <c:xMode val="edge"/>
              <c:yMode val="edge"/>
              <c:x val="0.64612057477788698"/>
              <c:y val="0.87953355788201404"/>
            </c:manualLayout>
          </c:layou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Arial" panose="020B0604020202020204" pitchFamily="34" charset="0"/>
                </a:defRPr>
              </a:pPr>
              <a:endParaRPr lang="en-US"/>
            </a:p>
          </c:txPr>
        </c:title>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Calibri" panose="020F0502020204030204" pitchFamily="34" charset="0"/>
                <a:ea typeface="+mn-ea"/>
                <a:cs typeface="Calibri" panose="020F0502020204030204" pitchFamily="34" charset="0"/>
              </a:defRPr>
            </a:pPr>
            <a:endParaRPr lang="en-US"/>
          </a:p>
        </c:txPr>
        <c:crossAx val="-430410176"/>
        <c:crosses val="autoZero"/>
        <c:crossBetween val="between"/>
        <c:majorUnit val="50"/>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ysClr val="windowText" lastClr="000000"/>
                </a:solidFill>
                <a:latin typeface="+mn-lt"/>
                <a:ea typeface="+mn-ea"/>
                <a:cs typeface="+mn-cs"/>
              </a:defRPr>
            </a:pPr>
            <a:r>
              <a:rPr lang="en-US" sz="2000" baseline="0">
                <a:solidFill>
                  <a:sysClr val="windowText" lastClr="000000"/>
                </a:solidFill>
              </a:rPr>
              <a:t>United States</a:t>
            </a:r>
          </a:p>
          <a:p>
            <a:pPr>
              <a:defRPr sz="2000">
                <a:solidFill>
                  <a:sysClr val="windowText" lastClr="000000"/>
                </a:solidFill>
              </a:defRPr>
            </a:pPr>
            <a:r>
              <a:rPr lang="en-US" sz="1600" baseline="0">
                <a:solidFill>
                  <a:sysClr val="windowText" lastClr="000000"/>
                </a:solidFill>
              </a:rPr>
              <a:t>(Median age = 38.8 years)</a:t>
            </a:r>
          </a:p>
        </c:rich>
      </c:tx>
      <c:overlay val="0"/>
      <c:spPr>
        <a:noFill/>
        <a:ln>
          <a:noFill/>
        </a:ln>
        <a:effectLst/>
      </c:spPr>
      <c:txPr>
        <a:bodyPr rot="0" spcFirstLastPara="1" vertOverflow="ellipsis" vert="horz" wrap="square" anchor="ctr" anchorCtr="1"/>
        <a:lstStyle/>
        <a:p>
          <a:pPr>
            <a:defRPr sz="2000" b="0" i="0" u="none" strike="noStrike" kern="1200" spc="0" baseline="0">
              <a:solidFill>
                <a:sysClr val="windowText" lastClr="000000"/>
              </a:solidFill>
              <a:latin typeface="+mn-lt"/>
              <a:ea typeface="+mn-ea"/>
              <a:cs typeface="+mn-cs"/>
            </a:defRPr>
          </a:pPr>
          <a:endParaRPr lang="en-US"/>
        </a:p>
      </c:txPr>
    </c:title>
    <c:autoTitleDeleted val="0"/>
    <c:plotArea>
      <c:layout/>
      <c:barChart>
        <c:barDir val="bar"/>
        <c:grouping val="stacked"/>
        <c:varyColors val="0"/>
        <c:ser>
          <c:idx val="0"/>
          <c:order val="0"/>
          <c:tx>
            <c:v>Male</c:v>
          </c:tx>
          <c:spPr>
            <a:solidFill>
              <a:schemeClr val="accent1"/>
            </a:solidFill>
            <a:ln>
              <a:solidFill>
                <a:schemeClr val="tx1"/>
              </a:solidFill>
            </a:ln>
            <a:effectLst/>
          </c:spPr>
          <c:invertIfNegative val="0"/>
          <c:dLbls>
            <c:numFmt formatCode="0.00%;[Black]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 groups'!$L$2:$L$2881</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strCache>
            </c:strRef>
          </c:cat>
          <c:val>
            <c:numRef>
              <c:f>'age groups'!$M$2:$M$2881</c:f>
              <c:numCache>
                <c:formatCode>0.00%</c:formatCode>
                <c:ptCount val="18"/>
                <c:pt idx="0">
                  <c:v>-2.8324952076151887E-2</c:v>
                </c:pt>
                <c:pt idx="1">
                  <c:v>-3.1040097504390123E-2</c:v>
                </c:pt>
                <c:pt idx="2">
                  <c:v>-3.3387216791096311E-2</c:v>
                </c:pt>
                <c:pt idx="3">
                  <c:v>-3.3916401828006981E-2</c:v>
                </c:pt>
                <c:pt idx="4">
                  <c:v>-3.3988156396091262E-2</c:v>
                </c:pt>
                <c:pt idx="5">
                  <c:v>-3.3880025221717104E-2</c:v>
                </c:pt>
                <c:pt idx="6">
                  <c:v>-3.3917198329961075E-2</c:v>
                </c:pt>
                <c:pt idx="7">
                  <c:v>-3.2756405345769929E-2</c:v>
                </c:pt>
                <c:pt idx="8">
                  <c:v>-3.025555816487048E-2</c:v>
                </c:pt>
                <c:pt idx="9">
                  <c:v>-2.993162625083504E-2</c:v>
                </c:pt>
                <c:pt idx="10">
                  <c:v>-3.0703376303296309E-2</c:v>
                </c:pt>
                <c:pt idx="11">
                  <c:v>-3.2462767659465826E-2</c:v>
                </c:pt>
                <c:pt idx="12">
                  <c:v>-3.0844242501162644E-2</c:v>
                </c:pt>
                <c:pt idx="13">
                  <c:v>-2.605146396440667E-2</c:v>
                </c:pt>
                <c:pt idx="14">
                  <c:v>-2.0762549187729268E-2</c:v>
                </c:pt>
                <c:pt idx="15">
                  <c:v>-1.3503013150298553E-2</c:v>
                </c:pt>
                <c:pt idx="16">
                  <c:v>-8.209545640860811E-3</c:v>
                </c:pt>
                <c:pt idx="17">
                  <c:v>-6.8970944607359098E-3</c:v>
                </c:pt>
              </c:numCache>
            </c:numRef>
          </c:val>
          <c:extLst>
            <c:ext xmlns:c16="http://schemas.microsoft.com/office/drawing/2014/chart" uri="{C3380CC4-5D6E-409C-BE32-E72D297353CC}">
              <c16:uniqueId val="{00000000-84A7-4143-BB93-2C8D778D7726}"/>
            </c:ext>
          </c:extLst>
        </c:ser>
        <c:ser>
          <c:idx val="1"/>
          <c:order val="1"/>
          <c:tx>
            <c:v>Female</c:v>
          </c:tx>
          <c:spPr>
            <a:solidFill>
              <a:schemeClr val="accent2"/>
            </a:solidFill>
            <a:ln>
              <a:solidFill>
                <a:schemeClr val="tx1"/>
              </a:solidFill>
            </a:ln>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 groups'!$L$2:$L$2881</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strCache>
            </c:strRef>
          </c:cat>
          <c:val>
            <c:numRef>
              <c:f>'age groups'!$N$2:$N$2881</c:f>
              <c:numCache>
                <c:formatCode>0.00%</c:formatCode>
                <c:ptCount val="18"/>
                <c:pt idx="0">
                  <c:v>2.7189529489430389E-2</c:v>
                </c:pt>
                <c:pt idx="1">
                  <c:v>2.9694452708738866E-2</c:v>
                </c:pt>
                <c:pt idx="2">
                  <c:v>3.1865089488608667E-2</c:v>
                </c:pt>
                <c:pt idx="3">
                  <c:v>3.2567604212120765E-2</c:v>
                </c:pt>
                <c:pt idx="4">
                  <c:v>3.2888437612872662E-2</c:v>
                </c:pt>
                <c:pt idx="5">
                  <c:v>3.3404036860770862E-2</c:v>
                </c:pt>
                <c:pt idx="6">
                  <c:v>3.4067296709568061E-2</c:v>
                </c:pt>
                <c:pt idx="7">
                  <c:v>3.3241456933496866E-2</c:v>
                </c:pt>
                <c:pt idx="8">
                  <c:v>3.1018350587401034E-2</c:v>
                </c:pt>
                <c:pt idx="9">
                  <c:v>3.0847790555321795E-2</c:v>
                </c:pt>
                <c:pt idx="10">
                  <c:v>3.1820554771395025E-2</c:v>
                </c:pt>
                <c:pt idx="11">
                  <c:v>3.4275916863431059E-2</c:v>
                </c:pt>
                <c:pt idx="12">
                  <c:v>3.3382534325063148E-2</c:v>
                </c:pt>
                <c:pt idx="13">
                  <c:v>2.9126592071261725E-2</c:v>
                </c:pt>
                <c:pt idx="14">
                  <c:v>2.3959943361590821E-2</c:v>
                </c:pt>
                <c:pt idx="15">
                  <c:v>1.6532719526400178E-2</c:v>
                </c:pt>
                <c:pt idx="16">
                  <c:v>1.1065738290136764E-2</c:v>
                </c:pt>
                <c:pt idx="17">
                  <c:v>1.2220264855545124E-2</c:v>
                </c:pt>
              </c:numCache>
            </c:numRef>
          </c:val>
          <c:extLst>
            <c:ext xmlns:c16="http://schemas.microsoft.com/office/drawing/2014/chart" uri="{C3380CC4-5D6E-409C-BE32-E72D297353CC}">
              <c16:uniqueId val="{00000001-84A7-4143-BB93-2C8D778D7726}"/>
            </c:ext>
          </c:extLst>
        </c:ser>
        <c:dLbls>
          <c:showLegendKey val="0"/>
          <c:showVal val="0"/>
          <c:showCatName val="0"/>
          <c:showSerName val="0"/>
          <c:showPercent val="0"/>
          <c:showBubbleSize val="0"/>
        </c:dLbls>
        <c:gapWidth val="0"/>
        <c:overlap val="100"/>
        <c:axId val="360697471"/>
        <c:axId val="360696223"/>
      </c:barChart>
      <c:catAx>
        <c:axId val="360697471"/>
        <c:scaling>
          <c:orientation val="minMax"/>
        </c:scaling>
        <c:delete val="0"/>
        <c:axPos val="l"/>
        <c:numFmt formatCode="General" sourceLinked="1"/>
        <c:majorTickMark val="out"/>
        <c:minorTickMark val="none"/>
        <c:tickLblPos val="low"/>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360696223"/>
        <c:crosses val="autoZero"/>
        <c:auto val="1"/>
        <c:lblAlgn val="ctr"/>
        <c:lblOffset val="100"/>
        <c:noMultiLvlLbl val="0"/>
      </c:catAx>
      <c:valAx>
        <c:axId val="360696223"/>
        <c:scaling>
          <c:orientation val="minMax"/>
          <c:max val="4.0000000000000008E-2"/>
          <c:min val="-4.0000000000000008E-2"/>
        </c:scaling>
        <c:delete val="0"/>
        <c:axPos val="b"/>
        <c:majorGridlines>
          <c:spPr>
            <a:ln w="9525" cap="flat" cmpd="sng" algn="ctr">
              <a:solidFill>
                <a:schemeClr val="tx1">
                  <a:lumMod val="15000"/>
                  <a:lumOff val="85000"/>
                </a:schemeClr>
              </a:solidFill>
              <a:round/>
            </a:ln>
            <a:effectLst/>
          </c:spPr>
        </c:majorGridlines>
        <c:numFmt formatCode="0.0%;[Black]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3606974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453587763295458"/>
          <c:y val="2.6876845377116151E-2"/>
          <c:w val="0.48289375704488857"/>
          <c:h val="0.77324276689251048"/>
        </c:manualLayout>
      </c:layout>
      <c:barChart>
        <c:barDir val="bar"/>
        <c:grouping val="stacked"/>
        <c:varyColors val="0"/>
        <c:ser>
          <c:idx val="2"/>
          <c:order val="0"/>
          <c:tx>
            <c:strRef>
              <c:f>'[Appalachia presentation draft charts.xlsx]13. Huntsville AL highest LQ'!$K$3</c:f>
              <c:strCache>
                <c:ptCount val="1"/>
                <c:pt idx="0">
                  <c:v>Location quotient</c:v>
                </c:pt>
              </c:strCache>
            </c:strRef>
          </c:tx>
          <c:spPr>
            <a:solidFill>
              <a:schemeClr val="accent1">
                <a:lumMod val="40000"/>
                <a:lumOff val="60000"/>
              </a:schemeClr>
            </a:solidFill>
            <a:ln>
              <a:noFill/>
            </a:ln>
            <a:effectLst/>
          </c:spPr>
          <c:invertIfNegative val="0"/>
          <c:cat>
            <c:strRef>
              <c:f>'[Appalachia presentation draft charts.xlsx]13. Huntsville AL highest LQ'!$J$4:$J$13</c:f>
              <c:strCache>
                <c:ptCount val="10"/>
                <c:pt idx="0">
                  <c:v>Aerospace engineers</c:v>
                </c:pt>
                <c:pt idx="1">
                  <c:v>Aerospace engineering and operations technologists and technicians</c:v>
                </c:pt>
                <c:pt idx="2">
                  <c:v>Engineers, all other</c:v>
                </c:pt>
                <c:pt idx="3">
                  <c:v>Atmospheric and space scientists</c:v>
                </c:pt>
                <c:pt idx="4">
                  <c:v>Logisticians</c:v>
                </c:pt>
                <c:pt idx="5">
                  <c:v>Materials engineers</c:v>
                </c:pt>
                <c:pt idx="6">
                  <c:v>Dental laboratory technicians</c:v>
                </c:pt>
                <c:pt idx="7">
                  <c:v>Budget analysts</c:v>
                </c:pt>
                <c:pt idx="8">
                  <c:v>Electronics engineers, except computer</c:v>
                </c:pt>
                <c:pt idx="9">
                  <c:v>Chemical engineers</c:v>
                </c:pt>
              </c:strCache>
            </c:strRef>
          </c:cat>
          <c:val>
            <c:numRef>
              <c:f>'[Appalachia presentation draft charts.xlsx]13. Huntsville AL highest LQ'!$K$4:$K$13</c:f>
              <c:numCache>
                <c:formatCode>0.00</c:formatCode>
                <c:ptCount val="10"/>
                <c:pt idx="0">
                  <c:v>33.74</c:v>
                </c:pt>
                <c:pt idx="1">
                  <c:v>28.07</c:v>
                </c:pt>
                <c:pt idx="2">
                  <c:v>13.07</c:v>
                </c:pt>
                <c:pt idx="3">
                  <c:v>10.83</c:v>
                </c:pt>
                <c:pt idx="4">
                  <c:v>9.44</c:v>
                </c:pt>
                <c:pt idx="5">
                  <c:v>8.77</c:v>
                </c:pt>
                <c:pt idx="6">
                  <c:v>7.68</c:v>
                </c:pt>
                <c:pt idx="7">
                  <c:v>6.6</c:v>
                </c:pt>
                <c:pt idx="8">
                  <c:v>6.04</c:v>
                </c:pt>
                <c:pt idx="9">
                  <c:v>6.02</c:v>
                </c:pt>
              </c:numCache>
            </c:numRef>
          </c:val>
          <c:extLst>
            <c:ext xmlns:c16="http://schemas.microsoft.com/office/drawing/2014/chart" uri="{C3380CC4-5D6E-409C-BE32-E72D297353CC}">
              <c16:uniqueId val="{00000000-598E-464B-B9D4-B24B7297F3A3}"/>
            </c:ext>
          </c:extLst>
        </c:ser>
        <c:ser>
          <c:idx val="0"/>
          <c:order val="1"/>
          <c:spPr>
            <a:solidFill>
              <a:schemeClr val="accent1"/>
            </a:solidFill>
            <a:ln>
              <a:noFill/>
            </a:ln>
            <a:effectLst/>
          </c:spPr>
          <c:invertIfNegative val="0"/>
          <c:cat>
            <c:strRef>
              <c:f>'[Appalachia presentation draft charts.xlsx]13. Huntsville AL highest LQ'!$J$4:$J$13</c:f>
              <c:strCache>
                <c:ptCount val="10"/>
                <c:pt idx="0">
                  <c:v>Aerospace engineers</c:v>
                </c:pt>
                <c:pt idx="1">
                  <c:v>Aerospace engineering and operations technologists and technicians</c:v>
                </c:pt>
                <c:pt idx="2">
                  <c:v>Engineers, all other</c:v>
                </c:pt>
                <c:pt idx="3">
                  <c:v>Atmospheric and space scientists</c:v>
                </c:pt>
                <c:pt idx="4">
                  <c:v>Logisticians</c:v>
                </c:pt>
                <c:pt idx="5">
                  <c:v>Materials engineers</c:v>
                </c:pt>
                <c:pt idx="6">
                  <c:v>Dental laboratory technicians</c:v>
                </c:pt>
                <c:pt idx="7">
                  <c:v>Budget analysts</c:v>
                </c:pt>
                <c:pt idx="8">
                  <c:v>Electronics engineers, except computer</c:v>
                </c:pt>
                <c:pt idx="9">
                  <c:v>Chemical engineers</c:v>
                </c:pt>
              </c:strCache>
            </c:strRef>
          </c:cat>
          <c:val>
            <c:numRef>
              <c:f>'[Appalachia presentation draft charts.xlsx]13. Huntsville AL highest LQ'!$J$1</c:f>
              <c:numCache>
                <c:formatCode>General</c:formatCode>
                <c:ptCount val="1"/>
                <c:pt idx="0">
                  <c:v>0</c:v>
                </c:pt>
              </c:numCache>
            </c:numRef>
          </c:val>
          <c:extLst>
            <c:ext xmlns:c16="http://schemas.microsoft.com/office/drawing/2014/chart" uri="{C3380CC4-5D6E-409C-BE32-E72D297353CC}">
              <c16:uniqueId val="{00000001-598E-464B-B9D4-B24B7297F3A3}"/>
            </c:ext>
          </c:extLst>
        </c:ser>
        <c:dLbls>
          <c:showLegendKey val="0"/>
          <c:showVal val="0"/>
          <c:showCatName val="0"/>
          <c:showSerName val="0"/>
          <c:showPercent val="0"/>
          <c:showBubbleSize val="0"/>
        </c:dLbls>
        <c:gapWidth val="50"/>
        <c:overlap val="100"/>
        <c:axId val="-430410176"/>
        <c:axId val="-430416704"/>
      </c:barChart>
      <c:catAx>
        <c:axId val="-430410176"/>
        <c:scaling>
          <c:orientation val="maxMin"/>
        </c:scaling>
        <c:delete val="0"/>
        <c:axPos val="l"/>
        <c:numFmt formatCode="General" sourceLinked="1"/>
        <c:majorTickMark val="none"/>
        <c:minorTickMark val="none"/>
        <c:tickLblPos val="nextTo"/>
        <c:spPr>
          <a:noFill/>
          <a:ln w="9525" cap="flat" cmpd="sng" algn="ctr">
            <a:solidFill>
              <a:schemeClr val="bg1">
                <a:lumMod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Calibri" panose="020F0502020204030204" pitchFamily="34" charset="0"/>
                <a:ea typeface="+mn-ea"/>
                <a:cs typeface="Calibri" panose="020F0502020204030204" pitchFamily="34" charset="0"/>
              </a:defRPr>
            </a:pPr>
            <a:endParaRPr lang="en-US"/>
          </a:p>
        </c:txPr>
        <c:crossAx val="-430416704"/>
        <c:crosses val="autoZero"/>
        <c:auto val="1"/>
        <c:lblAlgn val="ctr"/>
        <c:lblOffset val="100"/>
        <c:noMultiLvlLbl val="0"/>
      </c:catAx>
      <c:valAx>
        <c:axId val="-430416704"/>
        <c:scaling>
          <c:orientation val="minMax"/>
          <c:max val="40"/>
          <c:min val="0"/>
        </c:scaling>
        <c:delete val="0"/>
        <c:axPos val="t"/>
        <c:majorGridlines>
          <c:spPr>
            <a:ln w="9525" cap="flat" cmpd="sng" algn="ctr">
              <a:solidFill>
                <a:schemeClr val="bg1">
                  <a:lumMod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2"/>
                    </a:solidFill>
                    <a:latin typeface="+mn-lt"/>
                    <a:ea typeface="+mn-ea"/>
                    <a:cs typeface="Arial" panose="020B0604020202020204" pitchFamily="34" charset="0"/>
                  </a:defRPr>
                </a:pPr>
                <a:r>
                  <a:rPr lang="en-US" sz="1400">
                    <a:solidFill>
                      <a:schemeClr val="tx2"/>
                    </a:solidFill>
                    <a:latin typeface="Calibri" panose="020F0502020204030204" pitchFamily="34" charset="0"/>
                    <a:cs typeface="Calibri" panose="020F0502020204030204" pitchFamily="34" charset="0"/>
                  </a:rPr>
                  <a:t>Location quotient</a:t>
                </a:r>
              </a:p>
            </c:rich>
          </c:tx>
          <c:layout>
            <c:manualLayout>
              <c:xMode val="edge"/>
              <c:yMode val="edge"/>
              <c:x val="0.66195209727769677"/>
              <c:y val="0.8890720563999268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Arial" panose="020B0604020202020204" pitchFamily="34" charset="0"/>
                </a:defRPr>
              </a:pPr>
              <a:endParaRPr lang="en-US"/>
            </a:p>
          </c:txPr>
        </c:title>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Calibri" panose="020F0502020204030204" pitchFamily="34" charset="0"/>
                <a:ea typeface="+mn-ea"/>
                <a:cs typeface="Calibri" panose="020F0502020204030204" pitchFamily="34" charset="0"/>
              </a:defRPr>
            </a:pPr>
            <a:endParaRPr lang="en-US"/>
          </a:p>
        </c:txPr>
        <c:crossAx val="-430410176"/>
        <c:crosses val="autoZero"/>
        <c:crossBetween val="between"/>
        <c:majorUnit val="10"/>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data!$C$1</c:f>
              <c:strCache>
                <c:ptCount val="1"/>
                <c:pt idx="0">
                  <c:v>16–24 years old</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data!$A$2:$B$7</c:f>
              <c:multiLvlStrCache>
                <c:ptCount val="6"/>
                <c:lvl>
                  <c:pt idx="0">
                    <c:v>April 1, 2010</c:v>
                  </c:pt>
                  <c:pt idx="1">
                    <c:v>April 1, 2020</c:v>
                  </c:pt>
                  <c:pt idx="2">
                    <c:v>July 1, 2022</c:v>
                  </c:pt>
                  <c:pt idx="3">
                    <c:v>April 1, 2010</c:v>
                  </c:pt>
                  <c:pt idx="4">
                    <c:v>April 1, 2020</c:v>
                  </c:pt>
                  <c:pt idx="5">
                    <c:v>July 1, 2022</c:v>
                  </c:pt>
                </c:lvl>
                <c:lvl>
                  <c:pt idx="0">
                    <c:v>Appalachian Regional Commission</c:v>
                  </c:pt>
                  <c:pt idx="3">
                    <c:v>United States</c:v>
                  </c:pt>
                </c:lvl>
              </c:multiLvlStrCache>
            </c:multiLvlStrRef>
          </c:cat>
          <c:val>
            <c:numRef>
              <c:f>data!$C$2:$C$7</c:f>
              <c:numCache>
                <c:formatCode>0.0%</c:formatCode>
                <c:ptCount val="6"/>
                <c:pt idx="0">
                  <c:v>0.15372877052142236</c:v>
                </c:pt>
                <c:pt idx="1">
                  <c:v>0.14577709689745369</c:v>
                </c:pt>
                <c:pt idx="2">
                  <c:v>0.14612994776225025</c:v>
                </c:pt>
                <c:pt idx="3">
                  <c:v>0.16188856300000001</c:v>
                </c:pt>
                <c:pt idx="4">
                  <c:v>0.14933987728488179</c:v>
                </c:pt>
                <c:pt idx="5">
                  <c:v>0.14824446363686417</c:v>
                </c:pt>
              </c:numCache>
            </c:numRef>
          </c:val>
          <c:extLst>
            <c:ext xmlns:c16="http://schemas.microsoft.com/office/drawing/2014/chart" uri="{C3380CC4-5D6E-409C-BE32-E72D297353CC}">
              <c16:uniqueId val="{00000000-1B91-4ACF-AE3A-2C9B394CF45C}"/>
            </c:ext>
          </c:extLst>
        </c:ser>
        <c:ser>
          <c:idx val="1"/>
          <c:order val="1"/>
          <c:tx>
            <c:strRef>
              <c:f>data!$D$1</c:f>
              <c:strCache>
                <c:ptCount val="1"/>
                <c:pt idx="0">
                  <c:v>25–54 years old</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data!$A$2:$B$7</c:f>
              <c:multiLvlStrCache>
                <c:ptCount val="6"/>
                <c:lvl>
                  <c:pt idx="0">
                    <c:v>April 1, 2010</c:v>
                  </c:pt>
                  <c:pt idx="1">
                    <c:v>April 1, 2020</c:v>
                  </c:pt>
                  <c:pt idx="2">
                    <c:v>July 1, 2022</c:v>
                  </c:pt>
                  <c:pt idx="3">
                    <c:v>April 1, 2010</c:v>
                  </c:pt>
                  <c:pt idx="4">
                    <c:v>April 1, 2020</c:v>
                  </c:pt>
                  <c:pt idx="5">
                    <c:v>July 1, 2022</c:v>
                  </c:pt>
                </c:lvl>
                <c:lvl>
                  <c:pt idx="0">
                    <c:v>Appalachian Regional Commission</c:v>
                  </c:pt>
                  <c:pt idx="3">
                    <c:v>United States</c:v>
                  </c:pt>
                </c:lvl>
              </c:multiLvlStrCache>
            </c:multiLvlStrRef>
          </c:cat>
          <c:val>
            <c:numRef>
              <c:f>data!$D$2:$D$7</c:f>
              <c:numCache>
                <c:formatCode>0.0%</c:formatCode>
                <c:ptCount val="6"/>
                <c:pt idx="0">
                  <c:v>0.49596661881183285</c:v>
                </c:pt>
                <c:pt idx="1">
                  <c:v>0.45350619506868911</c:v>
                </c:pt>
                <c:pt idx="2">
                  <c:v>0.44975532344944907</c:v>
                </c:pt>
                <c:pt idx="3">
                  <c:v>0.52262257099999998</c:v>
                </c:pt>
                <c:pt idx="4">
                  <c:v>0.48527967091285318</c:v>
                </c:pt>
                <c:pt idx="5">
                  <c:v>0.48107840487448073</c:v>
                </c:pt>
              </c:numCache>
            </c:numRef>
          </c:val>
          <c:extLst>
            <c:ext xmlns:c16="http://schemas.microsoft.com/office/drawing/2014/chart" uri="{C3380CC4-5D6E-409C-BE32-E72D297353CC}">
              <c16:uniqueId val="{00000001-1B91-4ACF-AE3A-2C9B394CF45C}"/>
            </c:ext>
          </c:extLst>
        </c:ser>
        <c:ser>
          <c:idx val="2"/>
          <c:order val="2"/>
          <c:tx>
            <c:strRef>
              <c:f>data!$E$1</c:f>
              <c:strCache>
                <c:ptCount val="1"/>
                <c:pt idx="0">
                  <c:v>55+ years old</c:v>
                </c:pt>
              </c:strCache>
            </c:strRef>
          </c:tx>
          <c:spPr>
            <a:solidFill>
              <a:schemeClr val="accent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data!$A$2:$B$7</c:f>
              <c:multiLvlStrCache>
                <c:ptCount val="6"/>
                <c:lvl>
                  <c:pt idx="0">
                    <c:v>April 1, 2010</c:v>
                  </c:pt>
                  <c:pt idx="1">
                    <c:v>April 1, 2020</c:v>
                  </c:pt>
                  <c:pt idx="2">
                    <c:v>July 1, 2022</c:v>
                  </c:pt>
                  <c:pt idx="3">
                    <c:v>April 1, 2010</c:v>
                  </c:pt>
                  <c:pt idx="4">
                    <c:v>April 1, 2020</c:v>
                  </c:pt>
                  <c:pt idx="5">
                    <c:v>July 1, 2022</c:v>
                  </c:pt>
                </c:lvl>
                <c:lvl>
                  <c:pt idx="0">
                    <c:v>Appalachian Regional Commission</c:v>
                  </c:pt>
                  <c:pt idx="3">
                    <c:v>United States</c:v>
                  </c:pt>
                </c:lvl>
              </c:multiLvlStrCache>
            </c:multiLvlStrRef>
          </c:cat>
          <c:val>
            <c:numRef>
              <c:f>data!$E$2:$E$7</c:f>
              <c:numCache>
                <c:formatCode>0.0%</c:formatCode>
                <c:ptCount val="6"/>
                <c:pt idx="0">
                  <c:v>0.35030461066674479</c:v>
                </c:pt>
                <c:pt idx="1">
                  <c:v>0.40071670803385717</c:v>
                </c:pt>
                <c:pt idx="2">
                  <c:v>0.40411472878830068</c:v>
                </c:pt>
                <c:pt idx="3">
                  <c:v>0.31548886500000001</c:v>
                </c:pt>
                <c:pt idx="4">
                  <c:v>0.36538045180226503</c:v>
                </c:pt>
                <c:pt idx="5">
                  <c:v>0.37067713148865511</c:v>
                </c:pt>
              </c:numCache>
            </c:numRef>
          </c:val>
          <c:extLst>
            <c:ext xmlns:c16="http://schemas.microsoft.com/office/drawing/2014/chart" uri="{C3380CC4-5D6E-409C-BE32-E72D297353CC}">
              <c16:uniqueId val="{00000002-1B91-4ACF-AE3A-2C9B394CF45C}"/>
            </c:ext>
          </c:extLst>
        </c:ser>
        <c:dLbls>
          <c:showLegendKey val="0"/>
          <c:showVal val="0"/>
          <c:showCatName val="0"/>
          <c:showSerName val="0"/>
          <c:showPercent val="0"/>
          <c:showBubbleSize val="0"/>
        </c:dLbls>
        <c:gapWidth val="150"/>
        <c:overlap val="100"/>
        <c:axId val="-1927562208"/>
        <c:axId val="-1927563328"/>
      </c:barChart>
      <c:catAx>
        <c:axId val="-1927562208"/>
        <c:scaling>
          <c:orientation val="minMax"/>
        </c:scaling>
        <c:delete val="0"/>
        <c:axPos val="b"/>
        <c:minorGridlines>
          <c:spPr>
            <a:ln w="9525" cap="flat" cmpd="sng" algn="ctr">
              <a:solidFill>
                <a:schemeClr val="tx1">
                  <a:lumMod val="5000"/>
                  <a:lumOff val="95000"/>
                </a:schemeClr>
              </a:solidFill>
              <a:round/>
            </a:ln>
            <a:effectLst/>
          </c:spPr>
        </c:minorGridlines>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927563328"/>
        <c:crosses val="autoZero"/>
        <c:auto val="1"/>
        <c:lblAlgn val="ctr"/>
        <c:lblOffset val="100"/>
        <c:noMultiLvlLbl val="0"/>
      </c:catAx>
      <c:valAx>
        <c:axId val="-192756332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927562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'graph Jul est.'!$A$2</c:f>
              <c:strCache>
                <c:ptCount val="1"/>
                <c:pt idx="0">
                  <c:v>Appalachian Regional Commission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Jul est.'!$B$1:$G$1</c:f>
              <c:strCache>
                <c:ptCount val="6"/>
                <c:pt idx="0">
                  <c:v>Total</c:v>
                </c:pt>
                <c:pt idx="1">
                  <c:v>0–15 years old</c:v>
                </c:pt>
                <c:pt idx="2">
                  <c:v>16+ years old</c:v>
                </c:pt>
                <c:pt idx="3">
                  <c:v>16–24 years old</c:v>
                </c:pt>
                <c:pt idx="4">
                  <c:v>25–54 years old</c:v>
                </c:pt>
                <c:pt idx="5">
                  <c:v>55+ years old</c:v>
                </c:pt>
              </c:strCache>
            </c:strRef>
          </c:cat>
          <c:val>
            <c:numRef>
              <c:f>'graph Jul est.'!$B$2:$G$2</c:f>
              <c:numCache>
                <c:formatCode>0.0%</c:formatCode>
                <c:ptCount val="6"/>
                <c:pt idx="0">
                  <c:v>3.4161586000000001E-2</c:v>
                </c:pt>
                <c:pt idx="1">
                  <c:v>-4.7767723999999998E-2</c:v>
                </c:pt>
                <c:pt idx="2">
                  <c:v>5.4287077000000003E-2</c:v>
                </c:pt>
                <c:pt idx="3">
                  <c:v>2.394158E-3</c:v>
                </c:pt>
                <c:pt idx="4">
                  <c:v>-4.1420146999999997E-2</c:v>
                </c:pt>
                <c:pt idx="5">
                  <c:v>0.211599811</c:v>
                </c:pt>
              </c:numCache>
            </c:numRef>
          </c:val>
          <c:extLst>
            <c:ext xmlns:c16="http://schemas.microsoft.com/office/drawing/2014/chart" uri="{C3380CC4-5D6E-409C-BE32-E72D297353CC}">
              <c16:uniqueId val="{00000000-5663-427F-AF80-2FD97B2EB3AC}"/>
            </c:ext>
          </c:extLst>
        </c:ser>
        <c:ser>
          <c:idx val="1"/>
          <c:order val="1"/>
          <c:tx>
            <c:strRef>
              <c:f>'graph Jul est.'!$A$3</c:f>
              <c:strCache>
                <c:ptCount val="1"/>
                <c:pt idx="0">
                  <c:v>United States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Jul est.'!$B$1:$G$1</c:f>
              <c:strCache>
                <c:ptCount val="6"/>
                <c:pt idx="0">
                  <c:v>Total</c:v>
                </c:pt>
                <c:pt idx="1">
                  <c:v>0–15 years old</c:v>
                </c:pt>
                <c:pt idx="2">
                  <c:v>16+ years old</c:v>
                </c:pt>
                <c:pt idx="3">
                  <c:v>16–24 years old</c:v>
                </c:pt>
                <c:pt idx="4">
                  <c:v>25–54 years old</c:v>
                </c:pt>
                <c:pt idx="5">
                  <c:v>55+ years old</c:v>
                </c:pt>
              </c:strCache>
            </c:strRef>
          </c:cat>
          <c:val>
            <c:numRef>
              <c:f>'graph Jul est.'!$B$3:$G$3</c:f>
              <c:numCache>
                <c:formatCode>0.0%</c:formatCode>
                <c:ptCount val="6"/>
                <c:pt idx="0">
                  <c:v>7.7459785000000003E-2</c:v>
                </c:pt>
                <c:pt idx="1">
                  <c:v>-2.4442953E-2</c:v>
                </c:pt>
                <c:pt idx="2">
                  <c:v>0.104798881</c:v>
                </c:pt>
                <c:pt idx="3">
                  <c:v>1.2460371E-2</c:v>
                </c:pt>
                <c:pt idx="4">
                  <c:v>1.9256621000000002E-2</c:v>
                </c:pt>
                <c:pt idx="5">
                  <c:v>0.29276233299999999</c:v>
                </c:pt>
              </c:numCache>
            </c:numRef>
          </c:val>
          <c:extLst>
            <c:ext xmlns:c16="http://schemas.microsoft.com/office/drawing/2014/chart" uri="{C3380CC4-5D6E-409C-BE32-E72D297353CC}">
              <c16:uniqueId val="{00000001-5663-427F-AF80-2FD97B2EB3AC}"/>
            </c:ext>
          </c:extLst>
        </c:ser>
        <c:dLbls>
          <c:showLegendKey val="0"/>
          <c:showVal val="0"/>
          <c:showCatName val="0"/>
          <c:showSerName val="0"/>
          <c:showPercent val="0"/>
          <c:showBubbleSize val="0"/>
        </c:dLbls>
        <c:gapWidth val="100"/>
        <c:overlap val="-27"/>
        <c:axId val="500004031"/>
        <c:axId val="1198105183"/>
      </c:barChart>
      <c:catAx>
        <c:axId val="500004031"/>
        <c:scaling>
          <c:orientation val="minMax"/>
        </c:scaling>
        <c:delete val="0"/>
        <c:axPos val="b"/>
        <c:numFmt formatCode="General" sourceLinked="1"/>
        <c:majorTickMark val="cross"/>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98105183"/>
        <c:crosses val="autoZero"/>
        <c:auto val="1"/>
        <c:lblAlgn val="ctr"/>
        <c:lblOffset val="100"/>
        <c:noMultiLvlLbl val="0"/>
      </c:catAx>
      <c:valAx>
        <c:axId val="1198105183"/>
        <c:scaling>
          <c:orientation val="minMax"/>
          <c:max val="0.35000000000000003"/>
          <c:min val="-0.1"/>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500004031"/>
        <c:crosses val="autoZero"/>
        <c:crossBetween val="between"/>
        <c:majorUnit val="5.000000000000001E-2"/>
        <c:minorUnit val="1.0000000000000002E-2"/>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data!$C$2</c:f>
              <c:strCache>
                <c:ptCount val="1"/>
                <c:pt idx="0">
                  <c:v>White</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data!$A$3:$B$8</c:f>
              <c:multiLvlStrCache>
                <c:ptCount val="6"/>
                <c:lvl>
                  <c:pt idx="0">
                    <c:v>April 1, 2010</c:v>
                  </c:pt>
                  <c:pt idx="1">
                    <c:v>April 1, 2020</c:v>
                  </c:pt>
                  <c:pt idx="2">
                    <c:v>July 1, 2022</c:v>
                  </c:pt>
                  <c:pt idx="3">
                    <c:v>April 1, 2010</c:v>
                  </c:pt>
                  <c:pt idx="4">
                    <c:v>April 1, 2020</c:v>
                  </c:pt>
                  <c:pt idx="5">
                    <c:v>July 1, 2022</c:v>
                  </c:pt>
                </c:lvl>
                <c:lvl>
                  <c:pt idx="0">
                    <c:v>Appalachian Regional Commission</c:v>
                  </c:pt>
                  <c:pt idx="3">
                    <c:v>United States</c:v>
                  </c:pt>
                </c:lvl>
              </c:multiLvlStrCache>
            </c:multiLvlStrRef>
          </c:cat>
          <c:val>
            <c:numRef>
              <c:f>data!$C$3:$C$8</c:f>
              <c:numCache>
                <c:formatCode>0.0%</c:formatCode>
                <c:ptCount val="6"/>
                <c:pt idx="0">
                  <c:v>0.83605864449052847</c:v>
                </c:pt>
                <c:pt idx="1">
                  <c:v>0.80291506985944938</c:v>
                </c:pt>
                <c:pt idx="2">
                  <c:v>0.79405116633806783</c:v>
                </c:pt>
                <c:pt idx="3">
                  <c:v>0.63909897217688694</c:v>
                </c:pt>
                <c:pt idx="4">
                  <c:v>0.59703385601523873</c:v>
                </c:pt>
                <c:pt idx="5">
                  <c:v>0.58875875165060543</c:v>
                </c:pt>
              </c:numCache>
            </c:numRef>
          </c:val>
          <c:extLst>
            <c:ext xmlns:c16="http://schemas.microsoft.com/office/drawing/2014/chart" uri="{C3380CC4-5D6E-409C-BE32-E72D297353CC}">
              <c16:uniqueId val="{00000000-736A-4D66-B826-A16B9FF18E13}"/>
            </c:ext>
          </c:extLst>
        </c:ser>
        <c:ser>
          <c:idx val="1"/>
          <c:order val="1"/>
          <c:tx>
            <c:strRef>
              <c:f>data!$D$2</c:f>
              <c:strCache>
                <c:ptCount val="1"/>
                <c:pt idx="0">
                  <c:v>Black</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data!$A$3:$B$8</c:f>
              <c:multiLvlStrCache>
                <c:ptCount val="6"/>
                <c:lvl>
                  <c:pt idx="0">
                    <c:v>April 1, 2010</c:v>
                  </c:pt>
                  <c:pt idx="1">
                    <c:v>April 1, 2020</c:v>
                  </c:pt>
                  <c:pt idx="2">
                    <c:v>July 1, 2022</c:v>
                  </c:pt>
                  <c:pt idx="3">
                    <c:v>April 1, 2010</c:v>
                  </c:pt>
                  <c:pt idx="4">
                    <c:v>April 1, 2020</c:v>
                  </c:pt>
                  <c:pt idx="5">
                    <c:v>July 1, 2022</c:v>
                  </c:pt>
                </c:lvl>
                <c:lvl>
                  <c:pt idx="0">
                    <c:v>Appalachian Regional Commission</c:v>
                  </c:pt>
                  <c:pt idx="3">
                    <c:v>United States</c:v>
                  </c:pt>
                </c:lvl>
              </c:multiLvlStrCache>
            </c:multiLvlStrRef>
          </c:cat>
          <c:val>
            <c:numRef>
              <c:f>data!$D$3:$D$8</c:f>
              <c:numCache>
                <c:formatCode>0.0%</c:formatCode>
                <c:ptCount val="6"/>
                <c:pt idx="0">
                  <c:v>9.2157200670264394E-2</c:v>
                </c:pt>
                <c:pt idx="1">
                  <c:v>0.10038729291037815</c:v>
                </c:pt>
                <c:pt idx="2">
                  <c:v>0.10195492999034114</c:v>
                </c:pt>
                <c:pt idx="3">
                  <c:v>0.12282775727110265</c:v>
                </c:pt>
                <c:pt idx="4">
                  <c:v>0.1259086873922762</c:v>
                </c:pt>
                <c:pt idx="5">
                  <c:v>0.12622874786771593</c:v>
                </c:pt>
              </c:numCache>
            </c:numRef>
          </c:val>
          <c:extLst>
            <c:ext xmlns:c16="http://schemas.microsoft.com/office/drawing/2014/chart" uri="{C3380CC4-5D6E-409C-BE32-E72D297353CC}">
              <c16:uniqueId val="{00000001-736A-4D66-B826-A16B9FF18E13}"/>
            </c:ext>
          </c:extLst>
        </c:ser>
        <c:ser>
          <c:idx val="2"/>
          <c:order val="2"/>
          <c:tx>
            <c:strRef>
              <c:f>data!$E$2</c:f>
              <c:strCache>
                <c:ptCount val="1"/>
                <c:pt idx="0">
                  <c:v>AIAN</c:v>
                </c:pt>
              </c:strCache>
            </c:strRef>
          </c:tx>
          <c:spPr>
            <a:solidFill>
              <a:schemeClr val="accent3"/>
            </a:solidFill>
            <a:ln>
              <a:noFill/>
            </a:ln>
            <a:effectLst/>
          </c:spPr>
          <c:invertIfNegative val="0"/>
          <c:cat>
            <c:multiLvlStrRef>
              <c:f>data!$A$3:$B$8</c:f>
              <c:multiLvlStrCache>
                <c:ptCount val="6"/>
                <c:lvl>
                  <c:pt idx="0">
                    <c:v>April 1, 2010</c:v>
                  </c:pt>
                  <c:pt idx="1">
                    <c:v>April 1, 2020</c:v>
                  </c:pt>
                  <c:pt idx="2">
                    <c:v>July 1, 2022</c:v>
                  </c:pt>
                  <c:pt idx="3">
                    <c:v>April 1, 2010</c:v>
                  </c:pt>
                  <c:pt idx="4">
                    <c:v>April 1, 2020</c:v>
                  </c:pt>
                  <c:pt idx="5">
                    <c:v>July 1, 2022</c:v>
                  </c:pt>
                </c:lvl>
                <c:lvl>
                  <c:pt idx="0">
                    <c:v>Appalachian Regional Commission</c:v>
                  </c:pt>
                  <c:pt idx="3">
                    <c:v>United States</c:v>
                  </c:pt>
                </c:lvl>
              </c:multiLvlStrCache>
            </c:multiLvlStrRef>
          </c:cat>
          <c:val>
            <c:numRef>
              <c:f>data!$E$3:$E$8</c:f>
              <c:numCache>
                <c:formatCode>0.0%</c:formatCode>
                <c:ptCount val="6"/>
                <c:pt idx="0">
                  <c:v>2.7058334087173785E-3</c:v>
                </c:pt>
                <c:pt idx="1">
                  <c:v>2.9601099518460905E-3</c:v>
                </c:pt>
                <c:pt idx="2">
                  <c:v>3.0219313075126927E-3</c:v>
                </c:pt>
                <c:pt idx="3">
                  <c:v>7.3304962224263791E-3</c:v>
                </c:pt>
                <c:pt idx="4">
                  <c:v>7.2521571308958302E-3</c:v>
                </c:pt>
                <c:pt idx="5">
                  <c:v>7.2639135459833561E-3</c:v>
                </c:pt>
              </c:numCache>
            </c:numRef>
          </c:val>
          <c:extLst>
            <c:ext xmlns:c16="http://schemas.microsoft.com/office/drawing/2014/chart" uri="{C3380CC4-5D6E-409C-BE32-E72D297353CC}">
              <c16:uniqueId val="{00000002-736A-4D66-B826-A16B9FF18E13}"/>
            </c:ext>
          </c:extLst>
        </c:ser>
        <c:ser>
          <c:idx val="3"/>
          <c:order val="3"/>
          <c:tx>
            <c:strRef>
              <c:f>data!$F$2</c:f>
              <c:strCache>
                <c:ptCount val="1"/>
                <c:pt idx="0">
                  <c:v>Asian</c:v>
                </c:pt>
              </c:strCache>
            </c:strRef>
          </c:tx>
          <c:spPr>
            <a:solidFill>
              <a:schemeClr val="accent4"/>
            </a:solidFill>
            <a:ln>
              <a:noFill/>
            </a:ln>
            <a:effectLst/>
          </c:spPr>
          <c:invertIfNegative val="0"/>
          <c:cat>
            <c:multiLvlStrRef>
              <c:f>data!$A$3:$B$8</c:f>
              <c:multiLvlStrCache>
                <c:ptCount val="6"/>
                <c:lvl>
                  <c:pt idx="0">
                    <c:v>April 1, 2010</c:v>
                  </c:pt>
                  <c:pt idx="1">
                    <c:v>April 1, 2020</c:v>
                  </c:pt>
                  <c:pt idx="2">
                    <c:v>July 1, 2022</c:v>
                  </c:pt>
                  <c:pt idx="3">
                    <c:v>April 1, 2010</c:v>
                  </c:pt>
                  <c:pt idx="4">
                    <c:v>April 1, 2020</c:v>
                  </c:pt>
                  <c:pt idx="5">
                    <c:v>July 1, 2022</c:v>
                  </c:pt>
                </c:lvl>
                <c:lvl>
                  <c:pt idx="0">
                    <c:v>Appalachian Regional Commission</c:v>
                  </c:pt>
                  <c:pt idx="3">
                    <c:v>United States</c:v>
                  </c:pt>
                </c:lvl>
              </c:multiLvlStrCache>
            </c:multiLvlStrRef>
          </c:cat>
          <c:val>
            <c:numRef>
              <c:f>data!$F$3:$F$8</c:f>
              <c:numCache>
                <c:formatCode>0.0%</c:formatCode>
                <c:ptCount val="6"/>
                <c:pt idx="0">
                  <c:v>1.3977827805707638E-2</c:v>
                </c:pt>
                <c:pt idx="1">
                  <c:v>2.0010604221652191E-2</c:v>
                </c:pt>
                <c:pt idx="2">
                  <c:v>2.1484212641364273E-2</c:v>
                </c:pt>
                <c:pt idx="3">
                  <c:v>4.7487377777100055E-2</c:v>
                </c:pt>
                <c:pt idx="4">
                  <c:v>5.8977882966914537E-2</c:v>
                </c:pt>
                <c:pt idx="5">
                  <c:v>6.0836429606041367E-2</c:v>
                </c:pt>
              </c:numCache>
            </c:numRef>
          </c:val>
          <c:extLst>
            <c:ext xmlns:c16="http://schemas.microsoft.com/office/drawing/2014/chart" uri="{C3380CC4-5D6E-409C-BE32-E72D297353CC}">
              <c16:uniqueId val="{00000003-736A-4D66-B826-A16B9FF18E13}"/>
            </c:ext>
          </c:extLst>
        </c:ser>
        <c:ser>
          <c:idx val="4"/>
          <c:order val="4"/>
          <c:tx>
            <c:strRef>
              <c:f>data!$G$2</c:f>
              <c:strCache>
                <c:ptCount val="1"/>
                <c:pt idx="0">
                  <c:v>NHPI</c:v>
                </c:pt>
              </c:strCache>
            </c:strRef>
          </c:tx>
          <c:spPr>
            <a:solidFill>
              <a:schemeClr val="accent5"/>
            </a:solidFill>
            <a:ln>
              <a:noFill/>
            </a:ln>
            <a:effectLst/>
          </c:spPr>
          <c:invertIfNegative val="0"/>
          <c:cat>
            <c:multiLvlStrRef>
              <c:f>data!$A$3:$B$8</c:f>
              <c:multiLvlStrCache>
                <c:ptCount val="6"/>
                <c:lvl>
                  <c:pt idx="0">
                    <c:v>April 1, 2010</c:v>
                  </c:pt>
                  <c:pt idx="1">
                    <c:v>April 1, 2020</c:v>
                  </c:pt>
                  <c:pt idx="2">
                    <c:v>July 1, 2022</c:v>
                  </c:pt>
                  <c:pt idx="3">
                    <c:v>April 1, 2010</c:v>
                  </c:pt>
                  <c:pt idx="4">
                    <c:v>April 1, 2020</c:v>
                  </c:pt>
                  <c:pt idx="5">
                    <c:v>July 1, 2022</c:v>
                  </c:pt>
                </c:lvl>
                <c:lvl>
                  <c:pt idx="0">
                    <c:v>Appalachian Regional Commission</c:v>
                  </c:pt>
                  <c:pt idx="3">
                    <c:v>United States</c:v>
                  </c:pt>
                </c:lvl>
              </c:multiLvlStrCache>
            </c:multiLvlStrRef>
          </c:cat>
          <c:val>
            <c:numRef>
              <c:f>data!$G$3:$G$8</c:f>
              <c:numCache>
                <c:formatCode>0.0%</c:formatCode>
                <c:ptCount val="6"/>
                <c:pt idx="0">
                  <c:v>2.9516330613147898E-4</c:v>
                </c:pt>
                <c:pt idx="1">
                  <c:v>4.2587036373365351E-4</c:v>
                </c:pt>
                <c:pt idx="2">
                  <c:v>4.5390861079511343E-4</c:v>
                </c:pt>
                <c:pt idx="3">
                  <c:v>1.6104394681162972E-3</c:v>
                </c:pt>
                <c:pt idx="4">
                  <c:v>1.8574442346454445E-3</c:v>
                </c:pt>
                <c:pt idx="5">
                  <c:v>1.9080460300532611E-3</c:v>
                </c:pt>
              </c:numCache>
            </c:numRef>
          </c:val>
          <c:extLst>
            <c:ext xmlns:c16="http://schemas.microsoft.com/office/drawing/2014/chart" uri="{C3380CC4-5D6E-409C-BE32-E72D297353CC}">
              <c16:uniqueId val="{00000004-736A-4D66-B826-A16B9FF18E13}"/>
            </c:ext>
          </c:extLst>
        </c:ser>
        <c:ser>
          <c:idx val="5"/>
          <c:order val="5"/>
          <c:tx>
            <c:strRef>
              <c:f>data!$H$2</c:f>
              <c:strCache>
                <c:ptCount val="1"/>
                <c:pt idx="0">
                  <c:v>Two or more races</c:v>
                </c:pt>
              </c:strCache>
            </c:strRef>
          </c:tx>
          <c:spPr>
            <a:solidFill>
              <a:schemeClr val="accent6"/>
            </a:solidFill>
            <a:ln>
              <a:noFill/>
            </a:ln>
            <a:effectLst/>
          </c:spPr>
          <c:invertIfNegative val="0"/>
          <c:cat>
            <c:multiLvlStrRef>
              <c:f>data!$A$3:$B$8</c:f>
              <c:multiLvlStrCache>
                <c:ptCount val="6"/>
                <c:lvl>
                  <c:pt idx="0">
                    <c:v>April 1, 2010</c:v>
                  </c:pt>
                  <c:pt idx="1">
                    <c:v>April 1, 2020</c:v>
                  </c:pt>
                  <c:pt idx="2">
                    <c:v>July 1, 2022</c:v>
                  </c:pt>
                  <c:pt idx="3">
                    <c:v>April 1, 2010</c:v>
                  </c:pt>
                  <c:pt idx="4">
                    <c:v>April 1, 2020</c:v>
                  </c:pt>
                  <c:pt idx="5">
                    <c:v>July 1, 2022</c:v>
                  </c:pt>
                </c:lvl>
                <c:lvl>
                  <c:pt idx="0">
                    <c:v>Appalachian Regional Commission</c:v>
                  </c:pt>
                  <c:pt idx="3">
                    <c:v>United States</c:v>
                  </c:pt>
                </c:lvl>
              </c:multiLvlStrCache>
            </c:multiLvlStrRef>
          </c:cat>
          <c:val>
            <c:numRef>
              <c:f>data!$H$3:$H$8</c:f>
              <c:numCache>
                <c:formatCode>0.0%</c:formatCode>
                <c:ptCount val="6"/>
                <c:pt idx="0">
                  <c:v>1.2666909384355711E-2</c:v>
                </c:pt>
                <c:pt idx="1">
                  <c:v>1.729217560584952E-2</c:v>
                </c:pt>
                <c:pt idx="2">
                  <c:v>1.852360498905032E-2</c:v>
                </c:pt>
                <c:pt idx="3">
                  <c:v>1.8152411323269068E-2</c:v>
                </c:pt>
                <c:pt idx="4">
                  <c:v>2.2891271648243752E-2</c:v>
                </c:pt>
                <c:pt idx="5">
                  <c:v>2.3984840814204173E-2</c:v>
                </c:pt>
              </c:numCache>
            </c:numRef>
          </c:val>
          <c:extLst>
            <c:ext xmlns:c16="http://schemas.microsoft.com/office/drawing/2014/chart" uri="{C3380CC4-5D6E-409C-BE32-E72D297353CC}">
              <c16:uniqueId val="{00000005-736A-4D66-B826-A16B9FF18E13}"/>
            </c:ext>
          </c:extLst>
        </c:ser>
        <c:ser>
          <c:idx val="6"/>
          <c:order val="6"/>
          <c:tx>
            <c:strRef>
              <c:f>data!$I$2</c:f>
              <c:strCache>
                <c:ptCount val="1"/>
                <c:pt idx="0">
                  <c:v>Hispanic</c:v>
                </c:pt>
              </c:strCache>
            </c:strRef>
          </c:tx>
          <c:spPr>
            <a:solidFill>
              <a:schemeClr val="accent4">
                <a:lumMod val="5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data!$A$3:$B$8</c:f>
              <c:multiLvlStrCache>
                <c:ptCount val="6"/>
                <c:lvl>
                  <c:pt idx="0">
                    <c:v>April 1, 2010</c:v>
                  </c:pt>
                  <c:pt idx="1">
                    <c:v>April 1, 2020</c:v>
                  </c:pt>
                  <c:pt idx="2">
                    <c:v>July 1, 2022</c:v>
                  </c:pt>
                  <c:pt idx="3">
                    <c:v>April 1, 2010</c:v>
                  </c:pt>
                  <c:pt idx="4">
                    <c:v>April 1, 2020</c:v>
                  </c:pt>
                  <c:pt idx="5">
                    <c:v>July 1, 2022</c:v>
                  </c:pt>
                </c:lvl>
                <c:lvl>
                  <c:pt idx="0">
                    <c:v>Appalachian Regional Commission</c:v>
                  </c:pt>
                  <c:pt idx="3">
                    <c:v>United States</c:v>
                  </c:pt>
                </c:lvl>
              </c:multiLvlStrCache>
            </c:multiLvlStrRef>
          </c:cat>
          <c:val>
            <c:numRef>
              <c:f>data!$I$3:$I$8</c:f>
              <c:numCache>
                <c:formatCode>0.0%</c:formatCode>
                <c:ptCount val="6"/>
                <c:pt idx="0">
                  <c:v>4.2138420934294901E-2</c:v>
                </c:pt>
                <c:pt idx="1">
                  <c:v>5.6008877087090965E-2</c:v>
                </c:pt>
                <c:pt idx="2">
                  <c:v>6.0510246122868684E-2</c:v>
                </c:pt>
                <c:pt idx="3">
                  <c:v>0.16349254576109859</c:v>
                </c:pt>
                <c:pt idx="4">
                  <c:v>0.18607870061178547</c:v>
                </c:pt>
                <c:pt idx="5">
                  <c:v>0.19101927048539649</c:v>
                </c:pt>
              </c:numCache>
            </c:numRef>
          </c:val>
          <c:extLst>
            <c:ext xmlns:c16="http://schemas.microsoft.com/office/drawing/2014/chart" uri="{C3380CC4-5D6E-409C-BE32-E72D297353CC}">
              <c16:uniqueId val="{00000006-736A-4D66-B826-A16B9FF18E13}"/>
            </c:ext>
          </c:extLst>
        </c:ser>
        <c:dLbls>
          <c:showLegendKey val="0"/>
          <c:showVal val="0"/>
          <c:showCatName val="0"/>
          <c:showSerName val="0"/>
          <c:showPercent val="0"/>
          <c:showBubbleSize val="0"/>
        </c:dLbls>
        <c:gapWidth val="150"/>
        <c:overlap val="100"/>
        <c:axId val="948166720"/>
        <c:axId val="-2031592480"/>
      </c:barChart>
      <c:catAx>
        <c:axId val="94816672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031592480"/>
        <c:crosses val="autoZero"/>
        <c:auto val="1"/>
        <c:lblAlgn val="ctr"/>
        <c:lblOffset val="100"/>
        <c:noMultiLvlLbl val="0"/>
      </c:catAx>
      <c:valAx>
        <c:axId val="-203159248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948166720"/>
        <c:crosses val="autoZero"/>
        <c:crossBetween val="between"/>
      </c:valAx>
      <c:spPr>
        <a:noFill/>
        <a:ln>
          <a:noFill/>
        </a:ln>
        <a:effectLst/>
      </c:spPr>
    </c:plotArea>
    <c:legend>
      <c:legendPos val="b"/>
      <c:legendEntry>
        <c:idx val="3"/>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legendEntry>
      <c:layout>
        <c:manualLayout>
          <c:xMode val="edge"/>
          <c:yMode val="edge"/>
          <c:x val="7.1000656167979001E-3"/>
          <c:y val="0.92692648616291384"/>
          <c:w val="0.97977910315270345"/>
          <c:h val="3.8594659017581814E-2"/>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ysClr val="windowText" lastClr="000000"/>
                </a:solidFill>
                <a:latin typeface="+mn-lt"/>
                <a:ea typeface="+mn-ea"/>
                <a:cs typeface="+mn-cs"/>
              </a:defRPr>
            </a:pPr>
            <a:r>
              <a:rPr lang="en-US" sz="1800" b="1" baseline="0">
                <a:solidFill>
                  <a:sysClr val="windowText" lastClr="000000"/>
                </a:solidFill>
              </a:rPr>
              <a:t>Appalachian Regional Commission</a:t>
            </a:r>
          </a:p>
        </c:rich>
      </c:tx>
      <c:layout>
        <c:manualLayout>
          <c:xMode val="edge"/>
          <c:yMode val="edge"/>
          <c:x val="0.13900108322896426"/>
          <c:y val="6.0441246640653777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ysClr val="windowText" lastClr="000000"/>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684-4985-A161-375E0CAA26E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684-4985-A161-375E0CAA26E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684-4985-A161-375E0CAA26E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684-4985-A161-375E0CAA26E9}"/>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'ARC pie'!$H$1:$K$1</c:f>
              <c:strCache>
                <c:ptCount val="4"/>
                <c:pt idx="0">
                  <c:v>Less than a high school diploma</c:v>
                </c:pt>
                <c:pt idx="1">
                  <c:v>High school graduates, no college</c:v>
                </c:pt>
                <c:pt idx="2">
                  <c:v>Some college or associate's degree </c:v>
                </c:pt>
                <c:pt idx="3">
                  <c:v>Bachelor's degree and higher</c:v>
                </c:pt>
              </c:strCache>
            </c:strRef>
          </c:cat>
          <c:val>
            <c:numRef>
              <c:f>'ARC pie'!$H$5:$K$5</c:f>
              <c:numCache>
                <c:formatCode>0.0%</c:formatCode>
                <c:ptCount val="4"/>
                <c:pt idx="0">
                  <c:v>0.11707904583890159</c:v>
                </c:pt>
                <c:pt idx="1">
                  <c:v>0.34011216678318312</c:v>
                </c:pt>
                <c:pt idx="2">
                  <c:v>0.28234814715786988</c:v>
                </c:pt>
                <c:pt idx="3">
                  <c:v>0.26046064022004545</c:v>
                </c:pt>
              </c:numCache>
            </c:numRef>
          </c:val>
          <c:extLst>
            <c:ext xmlns:c16="http://schemas.microsoft.com/office/drawing/2014/chart" uri="{C3380CC4-5D6E-409C-BE32-E72D297353CC}">
              <c16:uniqueId val="{00000008-E684-4985-A161-375E0CAA26E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ysClr val="windowText" lastClr="000000"/>
                </a:solidFill>
                <a:latin typeface="+mn-lt"/>
                <a:ea typeface="+mn-ea"/>
                <a:cs typeface="+mn-cs"/>
              </a:defRPr>
            </a:pPr>
            <a:r>
              <a:rPr lang="en-US" sz="1800" b="1" baseline="0" dirty="0">
                <a:solidFill>
                  <a:sysClr val="windowText" lastClr="000000"/>
                </a:solidFill>
              </a:rPr>
              <a:t>United States</a:t>
            </a:r>
          </a:p>
        </c:rich>
      </c:tx>
      <c:layout>
        <c:manualLayout>
          <c:xMode val="edge"/>
          <c:yMode val="edge"/>
          <c:x val="0.34619982502187224"/>
          <c:y val="6.1373203686064949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ysClr val="windowText" lastClr="000000"/>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4A5-43C3-A953-B69D2FFCB4C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4A5-43C3-A953-B69D2FFCB4C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4A5-43C3-A953-B69D2FFCB4C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4A5-43C3-A953-B69D2FFCB4CC}"/>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'US pie'!$H$1:$K$1</c:f>
              <c:strCache>
                <c:ptCount val="4"/>
                <c:pt idx="0">
                  <c:v>Less than a high school diploma</c:v>
                </c:pt>
                <c:pt idx="1">
                  <c:v>High school graduates, no college</c:v>
                </c:pt>
                <c:pt idx="2">
                  <c:v>Some college or associate's degree </c:v>
                </c:pt>
                <c:pt idx="3">
                  <c:v>Bachelor's degree and higher</c:v>
                </c:pt>
              </c:strCache>
            </c:strRef>
          </c:cat>
          <c:val>
            <c:numRef>
              <c:f>'US pie'!$H$2:$K$2</c:f>
              <c:numCache>
                <c:formatCode>0.0%</c:formatCode>
                <c:ptCount val="4"/>
                <c:pt idx="0">
                  <c:v>0.1112595967644428</c:v>
                </c:pt>
                <c:pt idx="1">
                  <c:v>0.26487129599470211</c:v>
                </c:pt>
                <c:pt idx="2">
                  <c:v>0.28716889020511388</c:v>
                </c:pt>
                <c:pt idx="3">
                  <c:v>0.33670021703574121</c:v>
                </c:pt>
              </c:numCache>
            </c:numRef>
          </c:val>
          <c:extLst>
            <c:ext xmlns:c16="http://schemas.microsoft.com/office/drawing/2014/chart" uri="{C3380CC4-5D6E-409C-BE32-E72D297353CC}">
              <c16:uniqueId val="{00000008-34A5-43C3-A953-B69D2FFCB4C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2"/>
          <c:order val="2"/>
          <c:tx>
            <c:strRef>
              <c:f>Sheet3!$H$1</c:f>
              <c:strCache>
                <c:ptCount val="1"/>
                <c:pt idx="0">
                  <c:v>recession</c:v>
                </c:pt>
              </c:strCache>
            </c:strRef>
          </c:tx>
          <c:spPr>
            <a:solidFill>
              <a:schemeClr val="bg2"/>
            </a:solidFill>
            <a:ln>
              <a:noFill/>
            </a:ln>
            <a:effectLst/>
          </c:spPr>
          <c:invertIfNegative val="0"/>
          <c:cat>
            <c:numRef>
              <c:f>Sheet3!$E$2:$E$407</c:f>
              <c:numCache>
                <c:formatCode>mmm\-yy</c:formatCode>
                <c:ptCount val="406"/>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pt idx="307">
                  <c:v>42217</c:v>
                </c:pt>
                <c:pt idx="308">
                  <c:v>42248</c:v>
                </c:pt>
                <c:pt idx="309">
                  <c:v>42278</c:v>
                </c:pt>
                <c:pt idx="310">
                  <c:v>42309</c:v>
                </c:pt>
                <c:pt idx="311">
                  <c:v>42339</c:v>
                </c:pt>
                <c:pt idx="312">
                  <c:v>42370</c:v>
                </c:pt>
                <c:pt idx="313">
                  <c:v>42401</c:v>
                </c:pt>
                <c:pt idx="314">
                  <c:v>42430</c:v>
                </c:pt>
                <c:pt idx="315">
                  <c:v>42461</c:v>
                </c:pt>
                <c:pt idx="316">
                  <c:v>42491</c:v>
                </c:pt>
                <c:pt idx="317">
                  <c:v>42522</c:v>
                </c:pt>
                <c:pt idx="318">
                  <c:v>42552</c:v>
                </c:pt>
                <c:pt idx="319">
                  <c:v>42583</c:v>
                </c:pt>
                <c:pt idx="320">
                  <c:v>42614</c:v>
                </c:pt>
                <c:pt idx="321">
                  <c:v>42644</c:v>
                </c:pt>
                <c:pt idx="322">
                  <c:v>42675</c:v>
                </c:pt>
                <c:pt idx="323">
                  <c:v>42705</c:v>
                </c:pt>
                <c:pt idx="324">
                  <c:v>42736</c:v>
                </c:pt>
                <c:pt idx="325">
                  <c:v>42767</c:v>
                </c:pt>
                <c:pt idx="326">
                  <c:v>42795</c:v>
                </c:pt>
                <c:pt idx="327">
                  <c:v>42826</c:v>
                </c:pt>
                <c:pt idx="328">
                  <c:v>42856</c:v>
                </c:pt>
                <c:pt idx="329">
                  <c:v>42887</c:v>
                </c:pt>
                <c:pt idx="330">
                  <c:v>42917</c:v>
                </c:pt>
                <c:pt idx="331">
                  <c:v>42948</c:v>
                </c:pt>
                <c:pt idx="332">
                  <c:v>42979</c:v>
                </c:pt>
                <c:pt idx="333">
                  <c:v>43009</c:v>
                </c:pt>
                <c:pt idx="334">
                  <c:v>43040</c:v>
                </c:pt>
                <c:pt idx="335">
                  <c:v>43070</c:v>
                </c:pt>
                <c:pt idx="336">
                  <c:v>43101</c:v>
                </c:pt>
                <c:pt idx="337">
                  <c:v>43132</c:v>
                </c:pt>
                <c:pt idx="338">
                  <c:v>43160</c:v>
                </c:pt>
                <c:pt idx="339">
                  <c:v>43191</c:v>
                </c:pt>
                <c:pt idx="340">
                  <c:v>43221</c:v>
                </c:pt>
                <c:pt idx="341">
                  <c:v>43252</c:v>
                </c:pt>
                <c:pt idx="342">
                  <c:v>43282</c:v>
                </c:pt>
                <c:pt idx="343">
                  <c:v>43313</c:v>
                </c:pt>
                <c:pt idx="344">
                  <c:v>43344</c:v>
                </c:pt>
                <c:pt idx="345">
                  <c:v>43374</c:v>
                </c:pt>
                <c:pt idx="346">
                  <c:v>43405</c:v>
                </c:pt>
                <c:pt idx="347">
                  <c:v>43435</c:v>
                </c:pt>
                <c:pt idx="348">
                  <c:v>43466</c:v>
                </c:pt>
                <c:pt idx="349">
                  <c:v>43497</c:v>
                </c:pt>
                <c:pt idx="350">
                  <c:v>43525</c:v>
                </c:pt>
                <c:pt idx="351">
                  <c:v>43556</c:v>
                </c:pt>
                <c:pt idx="352">
                  <c:v>43586</c:v>
                </c:pt>
                <c:pt idx="353">
                  <c:v>43617</c:v>
                </c:pt>
                <c:pt idx="354">
                  <c:v>43647</c:v>
                </c:pt>
                <c:pt idx="355">
                  <c:v>43678</c:v>
                </c:pt>
                <c:pt idx="356">
                  <c:v>43709</c:v>
                </c:pt>
                <c:pt idx="357">
                  <c:v>43739</c:v>
                </c:pt>
                <c:pt idx="358">
                  <c:v>43770</c:v>
                </c:pt>
                <c:pt idx="359">
                  <c:v>43800</c:v>
                </c:pt>
                <c:pt idx="360">
                  <c:v>43831</c:v>
                </c:pt>
                <c:pt idx="361">
                  <c:v>43862</c:v>
                </c:pt>
                <c:pt idx="362">
                  <c:v>43891</c:v>
                </c:pt>
                <c:pt idx="363">
                  <c:v>43922</c:v>
                </c:pt>
                <c:pt idx="364">
                  <c:v>43952</c:v>
                </c:pt>
                <c:pt idx="365">
                  <c:v>43983</c:v>
                </c:pt>
                <c:pt idx="366">
                  <c:v>44013</c:v>
                </c:pt>
                <c:pt idx="367">
                  <c:v>44044</c:v>
                </c:pt>
                <c:pt idx="368">
                  <c:v>44075</c:v>
                </c:pt>
                <c:pt idx="369">
                  <c:v>44105</c:v>
                </c:pt>
                <c:pt idx="370">
                  <c:v>44136</c:v>
                </c:pt>
                <c:pt idx="371">
                  <c:v>44166</c:v>
                </c:pt>
                <c:pt idx="372">
                  <c:v>44197</c:v>
                </c:pt>
                <c:pt idx="373">
                  <c:v>44228</c:v>
                </c:pt>
                <c:pt idx="374">
                  <c:v>44256</c:v>
                </c:pt>
                <c:pt idx="375">
                  <c:v>44287</c:v>
                </c:pt>
                <c:pt idx="376">
                  <c:v>44317</c:v>
                </c:pt>
                <c:pt idx="377">
                  <c:v>44348</c:v>
                </c:pt>
                <c:pt idx="378">
                  <c:v>44378</c:v>
                </c:pt>
                <c:pt idx="379">
                  <c:v>44409</c:v>
                </c:pt>
                <c:pt idx="380">
                  <c:v>44440</c:v>
                </c:pt>
                <c:pt idx="381">
                  <c:v>44470</c:v>
                </c:pt>
                <c:pt idx="382">
                  <c:v>44501</c:v>
                </c:pt>
                <c:pt idx="383">
                  <c:v>44531</c:v>
                </c:pt>
                <c:pt idx="384">
                  <c:v>44562</c:v>
                </c:pt>
                <c:pt idx="385">
                  <c:v>44593</c:v>
                </c:pt>
                <c:pt idx="386">
                  <c:v>44621</c:v>
                </c:pt>
                <c:pt idx="387">
                  <c:v>44652</c:v>
                </c:pt>
                <c:pt idx="388">
                  <c:v>44682</c:v>
                </c:pt>
                <c:pt idx="389">
                  <c:v>44713</c:v>
                </c:pt>
                <c:pt idx="390">
                  <c:v>44743</c:v>
                </c:pt>
                <c:pt idx="391">
                  <c:v>44774</c:v>
                </c:pt>
                <c:pt idx="392">
                  <c:v>44805</c:v>
                </c:pt>
                <c:pt idx="393">
                  <c:v>44835</c:v>
                </c:pt>
                <c:pt idx="394">
                  <c:v>44866</c:v>
                </c:pt>
                <c:pt idx="395">
                  <c:v>44896</c:v>
                </c:pt>
                <c:pt idx="396">
                  <c:v>44927</c:v>
                </c:pt>
                <c:pt idx="397">
                  <c:v>44958</c:v>
                </c:pt>
                <c:pt idx="398">
                  <c:v>44986</c:v>
                </c:pt>
                <c:pt idx="399">
                  <c:v>45017</c:v>
                </c:pt>
                <c:pt idx="400">
                  <c:v>45047</c:v>
                </c:pt>
                <c:pt idx="401">
                  <c:v>45078</c:v>
                </c:pt>
                <c:pt idx="402">
                  <c:v>45108</c:v>
                </c:pt>
                <c:pt idx="403">
                  <c:v>45139</c:v>
                </c:pt>
                <c:pt idx="404">
                  <c:v>45170</c:v>
                </c:pt>
                <c:pt idx="405">
                  <c:v>45200</c:v>
                </c:pt>
              </c:numCache>
            </c:numRef>
          </c:cat>
          <c:val>
            <c:numRef>
              <c:f>Sheet3!$H$2:$H$407</c:f>
              <c:numCache>
                <c:formatCode>General</c:formatCode>
                <c:ptCount val="406"/>
                <c:pt idx="6" formatCode="0.0%">
                  <c:v>0.16</c:v>
                </c:pt>
                <c:pt idx="7" formatCode="0.0%">
                  <c:v>0.16</c:v>
                </c:pt>
                <c:pt idx="8" formatCode="0.0%">
                  <c:v>0.16</c:v>
                </c:pt>
                <c:pt idx="9" formatCode="0.0%">
                  <c:v>0.16</c:v>
                </c:pt>
                <c:pt idx="10" formatCode="0.0%">
                  <c:v>0.16</c:v>
                </c:pt>
                <c:pt idx="11" formatCode="0.0%">
                  <c:v>0.16</c:v>
                </c:pt>
                <c:pt idx="12" formatCode="0.0%">
                  <c:v>0.16</c:v>
                </c:pt>
                <c:pt idx="13" formatCode="0.0%">
                  <c:v>0.16</c:v>
                </c:pt>
                <c:pt idx="14" formatCode="0.0%">
                  <c:v>0.16</c:v>
                </c:pt>
                <c:pt idx="134" formatCode="0.0%">
                  <c:v>0.16</c:v>
                </c:pt>
                <c:pt idx="135" formatCode="0.0%">
                  <c:v>0.16</c:v>
                </c:pt>
                <c:pt idx="136" formatCode="0.0%">
                  <c:v>0.16</c:v>
                </c:pt>
                <c:pt idx="137" formatCode="0.0%">
                  <c:v>0.16</c:v>
                </c:pt>
                <c:pt idx="138" formatCode="0.0%">
                  <c:v>0.16</c:v>
                </c:pt>
                <c:pt idx="139" formatCode="0.0%">
                  <c:v>0.16</c:v>
                </c:pt>
                <c:pt idx="140" formatCode="0.0%">
                  <c:v>0.16</c:v>
                </c:pt>
                <c:pt idx="141" formatCode="0.0%">
                  <c:v>0.16</c:v>
                </c:pt>
                <c:pt idx="142" formatCode="0.0%">
                  <c:v>0.16</c:v>
                </c:pt>
                <c:pt idx="215" formatCode="0.0%">
                  <c:v>0.16</c:v>
                </c:pt>
                <c:pt idx="216" formatCode="0.0%">
                  <c:v>0.16</c:v>
                </c:pt>
                <c:pt idx="217" formatCode="0.0%">
                  <c:v>0.16</c:v>
                </c:pt>
                <c:pt idx="218" formatCode="0.0%">
                  <c:v>0.16</c:v>
                </c:pt>
                <c:pt idx="219" formatCode="0.0%">
                  <c:v>0.16</c:v>
                </c:pt>
                <c:pt idx="220" formatCode="0.0%">
                  <c:v>0.16</c:v>
                </c:pt>
                <c:pt idx="221" formatCode="0.0%">
                  <c:v>0.16</c:v>
                </c:pt>
                <c:pt idx="222" formatCode="0.0%">
                  <c:v>0.16</c:v>
                </c:pt>
                <c:pt idx="223" formatCode="0.0%">
                  <c:v>0.16</c:v>
                </c:pt>
                <c:pt idx="224" formatCode="0.0%">
                  <c:v>0.16</c:v>
                </c:pt>
                <c:pt idx="225" formatCode="0.0%">
                  <c:v>0.16</c:v>
                </c:pt>
                <c:pt idx="226" formatCode="0.0%">
                  <c:v>0.16</c:v>
                </c:pt>
                <c:pt idx="227" formatCode="0.0%">
                  <c:v>0.16</c:v>
                </c:pt>
                <c:pt idx="228" formatCode="0.0%">
                  <c:v>0.16</c:v>
                </c:pt>
                <c:pt idx="229" formatCode="0.0%">
                  <c:v>0.16</c:v>
                </c:pt>
                <c:pt idx="230" formatCode="0.0%">
                  <c:v>0.16</c:v>
                </c:pt>
                <c:pt idx="231" formatCode="0.0%">
                  <c:v>0.16</c:v>
                </c:pt>
                <c:pt idx="232" formatCode="0.0%">
                  <c:v>0.16</c:v>
                </c:pt>
                <c:pt idx="233" formatCode="0.0%">
                  <c:v>0.16</c:v>
                </c:pt>
                <c:pt idx="361" formatCode="0.0%">
                  <c:v>0.16</c:v>
                </c:pt>
                <c:pt idx="362" formatCode="0.0%">
                  <c:v>0.16</c:v>
                </c:pt>
                <c:pt idx="363" formatCode="0.0%">
                  <c:v>0.16</c:v>
                </c:pt>
              </c:numCache>
            </c:numRef>
          </c:val>
          <c:extLst>
            <c:ext xmlns:c16="http://schemas.microsoft.com/office/drawing/2014/chart" uri="{C3380CC4-5D6E-409C-BE32-E72D297353CC}">
              <c16:uniqueId val="{00000000-7B48-4FDC-BB4C-3C1ADE5B42ED}"/>
            </c:ext>
          </c:extLst>
        </c:ser>
        <c:dLbls>
          <c:showLegendKey val="0"/>
          <c:showVal val="0"/>
          <c:showCatName val="0"/>
          <c:showSerName val="0"/>
          <c:showPercent val="0"/>
          <c:showBubbleSize val="0"/>
        </c:dLbls>
        <c:gapWidth val="0"/>
        <c:overlap val="100"/>
        <c:axId val="407592543"/>
        <c:axId val="1315220703"/>
      </c:barChart>
      <c:lineChart>
        <c:grouping val="standard"/>
        <c:varyColors val="0"/>
        <c:ser>
          <c:idx val="0"/>
          <c:order val="0"/>
          <c:tx>
            <c:strRef>
              <c:f>Sheet3!$F$1</c:f>
              <c:strCache>
                <c:ptCount val="1"/>
                <c:pt idx="0">
                  <c:v>Appalachian Regional Commission</c:v>
                </c:pt>
              </c:strCache>
            </c:strRef>
          </c:tx>
          <c:spPr>
            <a:ln w="28575" cap="rnd">
              <a:solidFill>
                <a:schemeClr val="accent1"/>
              </a:solidFill>
              <a:round/>
            </a:ln>
            <a:effectLst/>
          </c:spPr>
          <c:marker>
            <c:symbol val="none"/>
          </c:marker>
          <c:cat>
            <c:numRef>
              <c:f>Sheet3!$E$2:$E$407</c:f>
              <c:numCache>
                <c:formatCode>mmm\-yy</c:formatCode>
                <c:ptCount val="406"/>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pt idx="307">
                  <c:v>42217</c:v>
                </c:pt>
                <c:pt idx="308">
                  <c:v>42248</c:v>
                </c:pt>
                <c:pt idx="309">
                  <c:v>42278</c:v>
                </c:pt>
                <c:pt idx="310">
                  <c:v>42309</c:v>
                </c:pt>
                <c:pt idx="311">
                  <c:v>42339</c:v>
                </c:pt>
                <c:pt idx="312">
                  <c:v>42370</c:v>
                </c:pt>
                <c:pt idx="313">
                  <c:v>42401</c:v>
                </c:pt>
                <c:pt idx="314">
                  <c:v>42430</c:v>
                </c:pt>
                <c:pt idx="315">
                  <c:v>42461</c:v>
                </c:pt>
                <c:pt idx="316">
                  <c:v>42491</c:v>
                </c:pt>
                <c:pt idx="317">
                  <c:v>42522</c:v>
                </c:pt>
                <c:pt idx="318">
                  <c:v>42552</c:v>
                </c:pt>
                <c:pt idx="319">
                  <c:v>42583</c:v>
                </c:pt>
                <c:pt idx="320">
                  <c:v>42614</c:v>
                </c:pt>
                <c:pt idx="321">
                  <c:v>42644</c:v>
                </c:pt>
                <c:pt idx="322">
                  <c:v>42675</c:v>
                </c:pt>
                <c:pt idx="323">
                  <c:v>42705</c:v>
                </c:pt>
                <c:pt idx="324">
                  <c:v>42736</c:v>
                </c:pt>
                <c:pt idx="325">
                  <c:v>42767</c:v>
                </c:pt>
                <c:pt idx="326">
                  <c:v>42795</c:v>
                </c:pt>
                <c:pt idx="327">
                  <c:v>42826</c:v>
                </c:pt>
                <c:pt idx="328">
                  <c:v>42856</c:v>
                </c:pt>
                <c:pt idx="329">
                  <c:v>42887</c:v>
                </c:pt>
                <c:pt idx="330">
                  <c:v>42917</c:v>
                </c:pt>
                <c:pt idx="331">
                  <c:v>42948</c:v>
                </c:pt>
                <c:pt idx="332">
                  <c:v>42979</c:v>
                </c:pt>
                <c:pt idx="333">
                  <c:v>43009</c:v>
                </c:pt>
                <c:pt idx="334">
                  <c:v>43040</c:v>
                </c:pt>
                <c:pt idx="335">
                  <c:v>43070</c:v>
                </c:pt>
                <c:pt idx="336">
                  <c:v>43101</c:v>
                </c:pt>
                <c:pt idx="337">
                  <c:v>43132</c:v>
                </c:pt>
                <c:pt idx="338">
                  <c:v>43160</c:v>
                </c:pt>
                <c:pt idx="339">
                  <c:v>43191</c:v>
                </c:pt>
                <c:pt idx="340">
                  <c:v>43221</c:v>
                </c:pt>
                <c:pt idx="341">
                  <c:v>43252</c:v>
                </c:pt>
                <c:pt idx="342">
                  <c:v>43282</c:v>
                </c:pt>
                <c:pt idx="343">
                  <c:v>43313</c:v>
                </c:pt>
                <c:pt idx="344">
                  <c:v>43344</c:v>
                </c:pt>
                <c:pt idx="345">
                  <c:v>43374</c:v>
                </c:pt>
                <c:pt idx="346">
                  <c:v>43405</c:v>
                </c:pt>
                <c:pt idx="347">
                  <c:v>43435</c:v>
                </c:pt>
                <c:pt idx="348">
                  <c:v>43466</c:v>
                </c:pt>
                <c:pt idx="349">
                  <c:v>43497</c:v>
                </c:pt>
                <c:pt idx="350">
                  <c:v>43525</c:v>
                </c:pt>
                <c:pt idx="351">
                  <c:v>43556</c:v>
                </c:pt>
                <c:pt idx="352">
                  <c:v>43586</c:v>
                </c:pt>
                <c:pt idx="353">
                  <c:v>43617</c:v>
                </c:pt>
                <c:pt idx="354">
                  <c:v>43647</c:v>
                </c:pt>
                <c:pt idx="355">
                  <c:v>43678</c:v>
                </c:pt>
                <c:pt idx="356">
                  <c:v>43709</c:v>
                </c:pt>
                <c:pt idx="357">
                  <c:v>43739</c:v>
                </c:pt>
                <c:pt idx="358">
                  <c:v>43770</c:v>
                </c:pt>
                <c:pt idx="359">
                  <c:v>43800</c:v>
                </c:pt>
                <c:pt idx="360">
                  <c:v>43831</c:v>
                </c:pt>
                <c:pt idx="361">
                  <c:v>43862</c:v>
                </c:pt>
                <c:pt idx="362">
                  <c:v>43891</c:v>
                </c:pt>
                <c:pt idx="363">
                  <c:v>43922</c:v>
                </c:pt>
                <c:pt idx="364">
                  <c:v>43952</c:v>
                </c:pt>
                <c:pt idx="365">
                  <c:v>43983</c:v>
                </c:pt>
                <c:pt idx="366">
                  <c:v>44013</c:v>
                </c:pt>
                <c:pt idx="367">
                  <c:v>44044</c:v>
                </c:pt>
                <c:pt idx="368">
                  <c:v>44075</c:v>
                </c:pt>
                <c:pt idx="369">
                  <c:v>44105</c:v>
                </c:pt>
                <c:pt idx="370">
                  <c:v>44136</c:v>
                </c:pt>
                <c:pt idx="371">
                  <c:v>44166</c:v>
                </c:pt>
                <c:pt idx="372">
                  <c:v>44197</c:v>
                </c:pt>
                <c:pt idx="373">
                  <c:v>44228</c:v>
                </c:pt>
                <c:pt idx="374">
                  <c:v>44256</c:v>
                </c:pt>
                <c:pt idx="375">
                  <c:v>44287</c:v>
                </c:pt>
                <c:pt idx="376">
                  <c:v>44317</c:v>
                </c:pt>
                <c:pt idx="377">
                  <c:v>44348</c:v>
                </c:pt>
                <c:pt idx="378">
                  <c:v>44378</c:v>
                </c:pt>
                <c:pt idx="379">
                  <c:v>44409</c:v>
                </c:pt>
                <c:pt idx="380">
                  <c:v>44440</c:v>
                </c:pt>
                <c:pt idx="381">
                  <c:v>44470</c:v>
                </c:pt>
                <c:pt idx="382">
                  <c:v>44501</c:v>
                </c:pt>
                <c:pt idx="383">
                  <c:v>44531</c:v>
                </c:pt>
                <c:pt idx="384">
                  <c:v>44562</c:v>
                </c:pt>
                <c:pt idx="385">
                  <c:v>44593</c:v>
                </c:pt>
                <c:pt idx="386">
                  <c:v>44621</c:v>
                </c:pt>
                <c:pt idx="387">
                  <c:v>44652</c:v>
                </c:pt>
                <c:pt idx="388">
                  <c:v>44682</c:v>
                </c:pt>
                <c:pt idx="389">
                  <c:v>44713</c:v>
                </c:pt>
                <c:pt idx="390">
                  <c:v>44743</c:v>
                </c:pt>
                <c:pt idx="391">
                  <c:v>44774</c:v>
                </c:pt>
                <c:pt idx="392">
                  <c:v>44805</c:v>
                </c:pt>
                <c:pt idx="393">
                  <c:v>44835</c:v>
                </c:pt>
                <c:pt idx="394">
                  <c:v>44866</c:v>
                </c:pt>
                <c:pt idx="395">
                  <c:v>44896</c:v>
                </c:pt>
                <c:pt idx="396">
                  <c:v>44927</c:v>
                </c:pt>
                <c:pt idx="397">
                  <c:v>44958</c:v>
                </c:pt>
                <c:pt idx="398">
                  <c:v>44986</c:v>
                </c:pt>
                <c:pt idx="399">
                  <c:v>45017</c:v>
                </c:pt>
                <c:pt idx="400">
                  <c:v>45047</c:v>
                </c:pt>
                <c:pt idx="401">
                  <c:v>45078</c:v>
                </c:pt>
                <c:pt idx="402">
                  <c:v>45108</c:v>
                </c:pt>
                <c:pt idx="403">
                  <c:v>45139</c:v>
                </c:pt>
                <c:pt idx="404">
                  <c:v>45170</c:v>
                </c:pt>
                <c:pt idx="405">
                  <c:v>45200</c:v>
                </c:pt>
              </c:numCache>
            </c:numRef>
          </c:cat>
          <c:val>
            <c:numRef>
              <c:f>Sheet3!$F$2:$F$407</c:f>
              <c:numCache>
                <c:formatCode>0.0%</c:formatCode>
                <c:ptCount val="406"/>
                <c:pt idx="0">
                  <c:v>7.0999999999999994E-2</c:v>
                </c:pt>
                <c:pt idx="1">
                  <c:v>7.0999999999999994E-2</c:v>
                </c:pt>
                <c:pt idx="2">
                  <c:v>6.4000000000000001E-2</c:v>
                </c:pt>
                <c:pt idx="3">
                  <c:v>6.0999999999999999E-2</c:v>
                </c:pt>
                <c:pt idx="4">
                  <c:v>5.8999999999999997E-2</c:v>
                </c:pt>
                <c:pt idx="5">
                  <c:v>6.0999999999999999E-2</c:v>
                </c:pt>
                <c:pt idx="6">
                  <c:v>6.5000000000000002E-2</c:v>
                </c:pt>
                <c:pt idx="7">
                  <c:v>0.06</c:v>
                </c:pt>
                <c:pt idx="8">
                  <c:v>6.0999999999999999E-2</c:v>
                </c:pt>
                <c:pt idx="9">
                  <c:v>6.2E-2</c:v>
                </c:pt>
                <c:pt idx="10">
                  <c:v>6.7000000000000004E-2</c:v>
                </c:pt>
                <c:pt idx="11">
                  <c:v>6.9000000000000006E-2</c:v>
                </c:pt>
                <c:pt idx="12">
                  <c:v>8.3000000000000004E-2</c:v>
                </c:pt>
                <c:pt idx="13">
                  <c:v>8.6999999999999994E-2</c:v>
                </c:pt>
                <c:pt idx="14">
                  <c:v>8.4000000000000005E-2</c:v>
                </c:pt>
                <c:pt idx="15">
                  <c:v>7.3999999999999996E-2</c:v>
                </c:pt>
                <c:pt idx="16">
                  <c:v>7.4999999999999997E-2</c:v>
                </c:pt>
                <c:pt idx="17">
                  <c:v>7.8E-2</c:v>
                </c:pt>
                <c:pt idx="18">
                  <c:v>7.5999999999999998E-2</c:v>
                </c:pt>
                <c:pt idx="19">
                  <c:v>7.0999999999999994E-2</c:v>
                </c:pt>
                <c:pt idx="20">
                  <c:v>6.9000000000000006E-2</c:v>
                </c:pt>
                <c:pt idx="21">
                  <c:v>6.9000000000000006E-2</c:v>
                </c:pt>
                <c:pt idx="22">
                  <c:v>7.1999999999999995E-2</c:v>
                </c:pt>
                <c:pt idx="23">
                  <c:v>7.5999999999999998E-2</c:v>
                </c:pt>
                <c:pt idx="24">
                  <c:v>0.09</c:v>
                </c:pt>
                <c:pt idx="25">
                  <c:v>9.2999999999999999E-2</c:v>
                </c:pt>
                <c:pt idx="26">
                  <c:v>8.5999999999999993E-2</c:v>
                </c:pt>
                <c:pt idx="27">
                  <c:v>7.6999999999999999E-2</c:v>
                </c:pt>
                <c:pt idx="28">
                  <c:v>7.8E-2</c:v>
                </c:pt>
                <c:pt idx="29">
                  <c:v>8.4000000000000005E-2</c:v>
                </c:pt>
                <c:pt idx="30">
                  <c:v>0.08</c:v>
                </c:pt>
                <c:pt idx="31">
                  <c:v>7.5999999999999998E-2</c:v>
                </c:pt>
                <c:pt idx="32">
                  <c:v>7.2999999999999995E-2</c:v>
                </c:pt>
                <c:pt idx="33">
                  <c:v>7.0999999999999994E-2</c:v>
                </c:pt>
                <c:pt idx="34">
                  <c:v>7.2999999999999995E-2</c:v>
                </c:pt>
                <c:pt idx="35">
                  <c:v>7.3999999999999996E-2</c:v>
                </c:pt>
                <c:pt idx="36">
                  <c:v>8.5000000000000006E-2</c:v>
                </c:pt>
                <c:pt idx="37">
                  <c:v>8.4000000000000005E-2</c:v>
                </c:pt>
                <c:pt idx="38">
                  <c:v>7.9000000000000001E-2</c:v>
                </c:pt>
                <c:pt idx="39">
                  <c:v>7.2999999999999995E-2</c:v>
                </c:pt>
                <c:pt idx="40">
                  <c:v>7.0999999999999994E-2</c:v>
                </c:pt>
                <c:pt idx="41">
                  <c:v>7.4999999999999997E-2</c:v>
                </c:pt>
                <c:pt idx="42">
                  <c:v>7.1999999999999995E-2</c:v>
                </c:pt>
                <c:pt idx="43">
                  <c:v>6.7000000000000004E-2</c:v>
                </c:pt>
                <c:pt idx="44">
                  <c:v>6.5000000000000002E-2</c:v>
                </c:pt>
                <c:pt idx="45">
                  <c:v>6.5000000000000002E-2</c:v>
                </c:pt>
                <c:pt idx="46">
                  <c:v>6.4000000000000001E-2</c:v>
                </c:pt>
                <c:pt idx="47">
                  <c:v>6.4000000000000001E-2</c:v>
                </c:pt>
                <c:pt idx="48">
                  <c:v>0.08</c:v>
                </c:pt>
                <c:pt idx="49">
                  <c:v>7.8E-2</c:v>
                </c:pt>
                <c:pt idx="50">
                  <c:v>7.3999999999999996E-2</c:v>
                </c:pt>
                <c:pt idx="51">
                  <c:v>6.5000000000000002E-2</c:v>
                </c:pt>
                <c:pt idx="52">
                  <c:v>6.0999999999999999E-2</c:v>
                </c:pt>
                <c:pt idx="53">
                  <c:v>6.5000000000000002E-2</c:v>
                </c:pt>
                <c:pt idx="54">
                  <c:v>6.5000000000000002E-2</c:v>
                </c:pt>
                <c:pt idx="55">
                  <c:v>6.0999999999999999E-2</c:v>
                </c:pt>
                <c:pt idx="56">
                  <c:v>5.7000000000000002E-2</c:v>
                </c:pt>
                <c:pt idx="57">
                  <c:v>5.5E-2</c:v>
                </c:pt>
                <c:pt idx="58">
                  <c:v>5.3999999999999999E-2</c:v>
                </c:pt>
                <c:pt idx="59">
                  <c:v>5.2999999999999999E-2</c:v>
                </c:pt>
                <c:pt idx="60">
                  <c:v>6.7000000000000004E-2</c:v>
                </c:pt>
                <c:pt idx="61">
                  <c:v>6.5000000000000002E-2</c:v>
                </c:pt>
                <c:pt idx="62">
                  <c:v>6.0999999999999999E-2</c:v>
                </c:pt>
                <c:pt idx="63">
                  <c:v>5.8999999999999997E-2</c:v>
                </c:pt>
                <c:pt idx="64">
                  <c:v>5.8000000000000003E-2</c:v>
                </c:pt>
                <c:pt idx="65">
                  <c:v>6.2E-2</c:v>
                </c:pt>
                <c:pt idx="66">
                  <c:v>6.4000000000000001E-2</c:v>
                </c:pt>
                <c:pt idx="67">
                  <c:v>0.06</c:v>
                </c:pt>
                <c:pt idx="68">
                  <c:v>5.7000000000000002E-2</c:v>
                </c:pt>
                <c:pt idx="69">
                  <c:v>5.5E-2</c:v>
                </c:pt>
                <c:pt idx="70">
                  <c:v>5.8999999999999997E-2</c:v>
                </c:pt>
                <c:pt idx="71">
                  <c:v>5.7000000000000002E-2</c:v>
                </c:pt>
                <c:pt idx="72">
                  <c:v>7.2999999999999995E-2</c:v>
                </c:pt>
                <c:pt idx="73">
                  <c:v>6.8000000000000005E-2</c:v>
                </c:pt>
                <c:pt idx="74">
                  <c:v>6.5000000000000002E-2</c:v>
                </c:pt>
                <c:pt idx="75">
                  <c:v>5.8000000000000003E-2</c:v>
                </c:pt>
                <c:pt idx="76">
                  <c:v>5.8000000000000003E-2</c:v>
                </c:pt>
                <c:pt idx="77">
                  <c:v>5.8000000000000003E-2</c:v>
                </c:pt>
                <c:pt idx="78">
                  <c:v>5.8999999999999997E-2</c:v>
                </c:pt>
                <c:pt idx="79">
                  <c:v>5.1999999999999998E-2</c:v>
                </c:pt>
                <c:pt idx="80">
                  <c:v>5.0999999999999997E-2</c:v>
                </c:pt>
                <c:pt idx="81">
                  <c:v>5.0999999999999997E-2</c:v>
                </c:pt>
                <c:pt idx="82">
                  <c:v>5.5E-2</c:v>
                </c:pt>
                <c:pt idx="83">
                  <c:v>5.3999999999999999E-2</c:v>
                </c:pt>
                <c:pt idx="84">
                  <c:v>6.7000000000000004E-2</c:v>
                </c:pt>
                <c:pt idx="85">
                  <c:v>6.6000000000000003E-2</c:v>
                </c:pt>
                <c:pt idx="86">
                  <c:v>6.2E-2</c:v>
                </c:pt>
                <c:pt idx="87">
                  <c:v>5.3999999999999999E-2</c:v>
                </c:pt>
                <c:pt idx="88">
                  <c:v>5.1999999999999998E-2</c:v>
                </c:pt>
                <c:pt idx="89">
                  <c:v>5.7000000000000002E-2</c:v>
                </c:pt>
                <c:pt idx="90">
                  <c:v>5.5E-2</c:v>
                </c:pt>
                <c:pt idx="91">
                  <c:v>5.0999999999999997E-2</c:v>
                </c:pt>
                <c:pt idx="92">
                  <c:v>4.9000000000000002E-2</c:v>
                </c:pt>
                <c:pt idx="93">
                  <c:v>4.5999999999999999E-2</c:v>
                </c:pt>
                <c:pt idx="94">
                  <c:v>4.7E-2</c:v>
                </c:pt>
                <c:pt idx="95">
                  <c:v>4.9000000000000002E-2</c:v>
                </c:pt>
                <c:pt idx="96">
                  <c:v>5.8999999999999997E-2</c:v>
                </c:pt>
                <c:pt idx="97">
                  <c:v>5.8000000000000003E-2</c:v>
                </c:pt>
                <c:pt idx="98">
                  <c:v>5.7000000000000002E-2</c:v>
                </c:pt>
                <c:pt idx="99">
                  <c:v>4.3999999999999997E-2</c:v>
                </c:pt>
                <c:pt idx="100">
                  <c:v>4.5999999999999999E-2</c:v>
                </c:pt>
                <c:pt idx="101">
                  <c:v>5.0999999999999997E-2</c:v>
                </c:pt>
                <c:pt idx="102">
                  <c:v>0.05</c:v>
                </c:pt>
                <c:pt idx="103">
                  <c:v>4.7E-2</c:v>
                </c:pt>
                <c:pt idx="104">
                  <c:v>4.5999999999999999E-2</c:v>
                </c:pt>
                <c:pt idx="105">
                  <c:v>4.4999999999999998E-2</c:v>
                </c:pt>
                <c:pt idx="106">
                  <c:v>4.4999999999999998E-2</c:v>
                </c:pt>
                <c:pt idx="107">
                  <c:v>4.4999999999999998E-2</c:v>
                </c:pt>
                <c:pt idx="108">
                  <c:v>5.7000000000000002E-2</c:v>
                </c:pt>
                <c:pt idx="109">
                  <c:v>5.6000000000000001E-2</c:v>
                </c:pt>
                <c:pt idx="110">
                  <c:v>5.1999999999999998E-2</c:v>
                </c:pt>
                <c:pt idx="111">
                  <c:v>4.5999999999999999E-2</c:v>
                </c:pt>
                <c:pt idx="112">
                  <c:v>4.3999999999999997E-2</c:v>
                </c:pt>
                <c:pt idx="113">
                  <c:v>4.9000000000000002E-2</c:v>
                </c:pt>
                <c:pt idx="114">
                  <c:v>4.9000000000000002E-2</c:v>
                </c:pt>
                <c:pt idx="115">
                  <c:v>4.4999999999999998E-2</c:v>
                </c:pt>
                <c:pt idx="116">
                  <c:v>4.2999999999999997E-2</c:v>
                </c:pt>
                <c:pt idx="117">
                  <c:v>4.1000000000000002E-2</c:v>
                </c:pt>
                <c:pt idx="118">
                  <c:v>4.2000000000000003E-2</c:v>
                </c:pt>
                <c:pt idx="119">
                  <c:v>4.2000000000000003E-2</c:v>
                </c:pt>
                <c:pt idx="120">
                  <c:v>5.0999999999999997E-2</c:v>
                </c:pt>
                <c:pt idx="121">
                  <c:v>5.0999999999999997E-2</c:v>
                </c:pt>
                <c:pt idx="122">
                  <c:v>4.7E-2</c:v>
                </c:pt>
                <c:pt idx="123">
                  <c:v>3.9E-2</c:v>
                </c:pt>
                <c:pt idx="124">
                  <c:v>4.2000000000000003E-2</c:v>
                </c:pt>
                <c:pt idx="125">
                  <c:v>4.5999999999999999E-2</c:v>
                </c:pt>
                <c:pt idx="126">
                  <c:v>4.4999999999999998E-2</c:v>
                </c:pt>
                <c:pt idx="127">
                  <c:v>4.3999999999999997E-2</c:v>
                </c:pt>
                <c:pt idx="128">
                  <c:v>0.04</c:v>
                </c:pt>
                <c:pt idx="129">
                  <c:v>3.9E-2</c:v>
                </c:pt>
                <c:pt idx="130">
                  <c:v>4.1000000000000002E-2</c:v>
                </c:pt>
                <c:pt idx="131">
                  <c:v>4.1000000000000002E-2</c:v>
                </c:pt>
                <c:pt idx="132">
                  <c:v>5.2999999999999999E-2</c:v>
                </c:pt>
                <c:pt idx="133">
                  <c:v>5.1999999999999998E-2</c:v>
                </c:pt>
                <c:pt idx="134">
                  <c:v>5.0999999999999997E-2</c:v>
                </c:pt>
                <c:pt idx="135">
                  <c:v>4.4999999999999998E-2</c:v>
                </c:pt>
                <c:pt idx="136">
                  <c:v>4.4999999999999998E-2</c:v>
                </c:pt>
                <c:pt idx="137">
                  <c:v>5.0999999999999997E-2</c:v>
                </c:pt>
                <c:pt idx="138">
                  <c:v>5.0999999999999997E-2</c:v>
                </c:pt>
                <c:pt idx="139">
                  <c:v>5.1999999999999998E-2</c:v>
                </c:pt>
                <c:pt idx="140">
                  <c:v>4.9000000000000002E-2</c:v>
                </c:pt>
                <c:pt idx="141">
                  <c:v>5.1999999999999998E-2</c:v>
                </c:pt>
                <c:pt idx="142">
                  <c:v>5.6000000000000001E-2</c:v>
                </c:pt>
                <c:pt idx="143">
                  <c:v>5.7000000000000002E-2</c:v>
                </c:pt>
                <c:pt idx="144">
                  <c:v>7.0000000000000007E-2</c:v>
                </c:pt>
                <c:pt idx="145">
                  <c:v>6.8000000000000005E-2</c:v>
                </c:pt>
                <c:pt idx="146">
                  <c:v>6.5000000000000002E-2</c:v>
                </c:pt>
                <c:pt idx="147">
                  <c:v>0.06</c:v>
                </c:pt>
                <c:pt idx="148">
                  <c:v>5.7000000000000002E-2</c:v>
                </c:pt>
                <c:pt idx="149">
                  <c:v>6.2E-2</c:v>
                </c:pt>
                <c:pt idx="150">
                  <c:v>6.0999999999999999E-2</c:v>
                </c:pt>
                <c:pt idx="151">
                  <c:v>5.8000000000000003E-2</c:v>
                </c:pt>
                <c:pt idx="152">
                  <c:v>5.3999999999999999E-2</c:v>
                </c:pt>
                <c:pt idx="153">
                  <c:v>5.3999999999999999E-2</c:v>
                </c:pt>
                <c:pt idx="154">
                  <c:v>5.8000000000000003E-2</c:v>
                </c:pt>
                <c:pt idx="155">
                  <c:v>5.8999999999999997E-2</c:v>
                </c:pt>
                <c:pt idx="156">
                  <c:v>6.8000000000000005E-2</c:v>
                </c:pt>
                <c:pt idx="157">
                  <c:v>6.8000000000000005E-2</c:v>
                </c:pt>
                <c:pt idx="158">
                  <c:v>6.4000000000000001E-2</c:v>
                </c:pt>
                <c:pt idx="159">
                  <c:v>0.06</c:v>
                </c:pt>
                <c:pt idx="160">
                  <c:v>5.8999999999999997E-2</c:v>
                </c:pt>
                <c:pt idx="161">
                  <c:v>6.7000000000000004E-2</c:v>
                </c:pt>
                <c:pt idx="162">
                  <c:v>6.4000000000000001E-2</c:v>
                </c:pt>
                <c:pt idx="163">
                  <c:v>0.06</c:v>
                </c:pt>
                <c:pt idx="164">
                  <c:v>5.7000000000000002E-2</c:v>
                </c:pt>
                <c:pt idx="165">
                  <c:v>5.6000000000000001E-2</c:v>
                </c:pt>
                <c:pt idx="166">
                  <c:v>5.7000000000000002E-2</c:v>
                </c:pt>
                <c:pt idx="167">
                  <c:v>5.6000000000000001E-2</c:v>
                </c:pt>
                <c:pt idx="168">
                  <c:v>6.6000000000000003E-2</c:v>
                </c:pt>
                <c:pt idx="169">
                  <c:v>6.4000000000000001E-2</c:v>
                </c:pt>
                <c:pt idx="170">
                  <c:v>6.3E-2</c:v>
                </c:pt>
                <c:pt idx="171">
                  <c:v>5.5E-2</c:v>
                </c:pt>
                <c:pt idx="172">
                  <c:v>5.5E-2</c:v>
                </c:pt>
                <c:pt idx="173">
                  <c:v>6.0999999999999999E-2</c:v>
                </c:pt>
                <c:pt idx="174">
                  <c:v>0.06</c:v>
                </c:pt>
                <c:pt idx="175">
                  <c:v>5.7000000000000002E-2</c:v>
                </c:pt>
                <c:pt idx="176">
                  <c:v>5.3999999999999999E-2</c:v>
                </c:pt>
                <c:pt idx="177">
                  <c:v>5.3999999999999999E-2</c:v>
                </c:pt>
                <c:pt idx="178">
                  <c:v>5.5E-2</c:v>
                </c:pt>
                <c:pt idx="179">
                  <c:v>5.7000000000000002E-2</c:v>
                </c:pt>
                <c:pt idx="180">
                  <c:v>6.4000000000000001E-2</c:v>
                </c:pt>
                <c:pt idx="181">
                  <c:v>6.5000000000000002E-2</c:v>
                </c:pt>
                <c:pt idx="182">
                  <c:v>6.0999999999999999E-2</c:v>
                </c:pt>
                <c:pt idx="183">
                  <c:v>5.3999999999999999E-2</c:v>
                </c:pt>
                <c:pt idx="184">
                  <c:v>5.3999999999999999E-2</c:v>
                </c:pt>
                <c:pt idx="185">
                  <c:v>5.8000000000000003E-2</c:v>
                </c:pt>
                <c:pt idx="186">
                  <c:v>5.7000000000000002E-2</c:v>
                </c:pt>
                <c:pt idx="187">
                  <c:v>5.2999999999999999E-2</c:v>
                </c:pt>
                <c:pt idx="188">
                  <c:v>5.1999999999999998E-2</c:v>
                </c:pt>
                <c:pt idx="189">
                  <c:v>0.05</c:v>
                </c:pt>
                <c:pt idx="190">
                  <c:v>5.1999999999999998E-2</c:v>
                </c:pt>
                <c:pt idx="191">
                  <c:v>5.1999999999999998E-2</c:v>
                </c:pt>
                <c:pt idx="192">
                  <c:v>5.8000000000000003E-2</c:v>
                </c:pt>
                <c:pt idx="193">
                  <c:v>5.8999999999999997E-2</c:v>
                </c:pt>
                <c:pt idx="194">
                  <c:v>5.3999999999999999E-2</c:v>
                </c:pt>
                <c:pt idx="195">
                  <c:v>0.05</c:v>
                </c:pt>
                <c:pt idx="196">
                  <c:v>0.05</c:v>
                </c:pt>
                <c:pt idx="197">
                  <c:v>5.3999999999999999E-2</c:v>
                </c:pt>
                <c:pt idx="198">
                  <c:v>5.5E-2</c:v>
                </c:pt>
                <c:pt idx="199">
                  <c:v>5.1999999999999998E-2</c:v>
                </c:pt>
                <c:pt idx="200">
                  <c:v>4.8000000000000001E-2</c:v>
                </c:pt>
                <c:pt idx="201">
                  <c:v>4.4999999999999998E-2</c:v>
                </c:pt>
                <c:pt idx="202">
                  <c:v>4.7E-2</c:v>
                </c:pt>
                <c:pt idx="203">
                  <c:v>4.7E-2</c:v>
                </c:pt>
                <c:pt idx="204">
                  <c:v>5.6000000000000001E-2</c:v>
                </c:pt>
                <c:pt idx="205">
                  <c:v>5.5E-2</c:v>
                </c:pt>
                <c:pt idx="206">
                  <c:v>0.05</c:v>
                </c:pt>
                <c:pt idx="207">
                  <c:v>4.5999999999999999E-2</c:v>
                </c:pt>
                <c:pt idx="208">
                  <c:v>4.5999999999999999E-2</c:v>
                </c:pt>
                <c:pt idx="209">
                  <c:v>5.0999999999999997E-2</c:v>
                </c:pt>
                <c:pt idx="210">
                  <c:v>5.0999999999999997E-2</c:v>
                </c:pt>
                <c:pt idx="211">
                  <c:v>4.9000000000000002E-2</c:v>
                </c:pt>
                <c:pt idx="212">
                  <c:v>4.7E-2</c:v>
                </c:pt>
                <c:pt idx="213">
                  <c:v>4.5999999999999999E-2</c:v>
                </c:pt>
                <c:pt idx="214">
                  <c:v>4.7E-2</c:v>
                </c:pt>
                <c:pt idx="215">
                  <c:v>5.0999999999999997E-2</c:v>
                </c:pt>
                <c:pt idx="216">
                  <c:v>5.8000000000000003E-2</c:v>
                </c:pt>
                <c:pt idx="217">
                  <c:v>5.8999999999999997E-2</c:v>
                </c:pt>
                <c:pt idx="218">
                  <c:v>5.7000000000000002E-2</c:v>
                </c:pt>
                <c:pt idx="219">
                  <c:v>5.0999999999999997E-2</c:v>
                </c:pt>
                <c:pt idx="220">
                  <c:v>5.6000000000000001E-2</c:v>
                </c:pt>
                <c:pt idx="221">
                  <c:v>6.0999999999999999E-2</c:v>
                </c:pt>
                <c:pt idx="222">
                  <c:v>6.3E-2</c:v>
                </c:pt>
                <c:pt idx="223">
                  <c:v>6.3E-2</c:v>
                </c:pt>
                <c:pt idx="224">
                  <c:v>0.06</c:v>
                </c:pt>
                <c:pt idx="225">
                  <c:v>6.3E-2</c:v>
                </c:pt>
                <c:pt idx="226">
                  <c:v>6.8000000000000005E-2</c:v>
                </c:pt>
                <c:pt idx="227">
                  <c:v>7.6999999999999999E-2</c:v>
                </c:pt>
                <c:pt idx="228">
                  <c:v>9.4E-2</c:v>
                </c:pt>
                <c:pt idx="229">
                  <c:v>0.1</c:v>
                </c:pt>
                <c:pt idx="230">
                  <c:v>0.1</c:v>
                </c:pt>
                <c:pt idx="231">
                  <c:v>9.4E-2</c:v>
                </c:pt>
                <c:pt idx="232">
                  <c:v>9.8000000000000004E-2</c:v>
                </c:pt>
                <c:pt idx="233">
                  <c:v>0.104</c:v>
                </c:pt>
                <c:pt idx="234">
                  <c:v>0.10299999999999999</c:v>
                </c:pt>
                <c:pt idx="235">
                  <c:v>0.10100000000000001</c:v>
                </c:pt>
                <c:pt idx="236">
                  <c:v>9.8000000000000004E-2</c:v>
                </c:pt>
                <c:pt idx="237">
                  <c:v>9.8000000000000004E-2</c:v>
                </c:pt>
                <c:pt idx="238">
                  <c:v>9.7000000000000003E-2</c:v>
                </c:pt>
                <c:pt idx="239">
                  <c:v>0.10100000000000001</c:v>
                </c:pt>
                <c:pt idx="240">
                  <c:v>0.114</c:v>
                </c:pt>
                <c:pt idx="241">
                  <c:v>0.114</c:v>
                </c:pt>
                <c:pt idx="242">
                  <c:v>0.109</c:v>
                </c:pt>
                <c:pt idx="243">
                  <c:v>9.8000000000000004E-2</c:v>
                </c:pt>
                <c:pt idx="244">
                  <c:v>9.7000000000000003E-2</c:v>
                </c:pt>
                <c:pt idx="245">
                  <c:v>9.9000000000000005E-2</c:v>
                </c:pt>
                <c:pt idx="246">
                  <c:v>9.9000000000000005E-2</c:v>
                </c:pt>
                <c:pt idx="247">
                  <c:v>9.7000000000000003E-2</c:v>
                </c:pt>
                <c:pt idx="248">
                  <c:v>9.1999999999999998E-2</c:v>
                </c:pt>
                <c:pt idx="249">
                  <c:v>9.0999999999999998E-2</c:v>
                </c:pt>
                <c:pt idx="250">
                  <c:v>9.4E-2</c:v>
                </c:pt>
                <c:pt idx="251">
                  <c:v>9.4E-2</c:v>
                </c:pt>
                <c:pt idx="252">
                  <c:v>0.10299999999999999</c:v>
                </c:pt>
                <c:pt idx="253">
                  <c:v>0.1</c:v>
                </c:pt>
                <c:pt idx="254">
                  <c:v>9.5000000000000001E-2</c:v>
                </c:pt>
                <c:pt idx="255">
                  <c:v>8.7999999999999995E-2</c:v>
                </c:pt>
                <c:pt idx="256">
                  <c:v>8.8999999999999996E-2</c:v>
                </c:pt>
                <c:pt idx="257">
                  <c:v>9.6000000000000002E-2</c:v>
                </c:pt>
                <c:pt idx="258">
                  <c:v>9.4E-2</c:v>
                </c:pt>
                <c:pt idx="259">
                  <c:v>9.1999999999999998E-2</c:v>
                </c:pt>
                <c:pt idx="260">
                  <c:v>8.7999999999999995E-2</c:v>
                </c:pt>
                <c:pt idx="261">
                  <c:v>8.5000000000000006E-2</c:v>
                </c:pt>
                <c:pt idx="262">
                  <c:v>8.2000000000000003E-2</c:v>
                </c:pt>
                <c:pt idx="263">
                  <c:v>8.4000000000000005E-2</c:v>
                </c:pt>
                <c:pt idx="264">
                  <c:v>0.09</c:v>
                </c:pt>
                <c:pt idx="265">
                  <c:v>8.8999999999999996E-2</c:v>
                </c:pt>
                <c:pt idx="266">
                  <c:v>8.5000000000000006E-2</c:v>
                </c:pt>
                <c:pt idx="267">
                  <c:v>7.8E-2</c:v>
                </c:pt>
                <c:pt idx="268">
                  <c:v>8.1000000000000003E-2</c:v>
                </c:pt>
                <c:pt idx="269">
                  <c:v>8.6999999999999994E-2</c:v>
                </c:pt>
                <c:pt idx="270">
                  <c:v>8.7999999999999995E-2</c:v>
                </c:pt>
                <c:pt idx="271">
                  <c:v>8.4000000000000005E-2</c:v>
                </c:pt>
                <c:pt idx="272">
                  <c:v>7.6999999999999999E-2</c:v>
                </c:pt>
                <c:pt idx="273">
                  <c:v>7.6999999999999999E-2</c:v>
                </c:pt>
                <c:pt idx="274">
                  <c:v>7.5999999999999998E-2</c:v>
                </c:pt>
                <c:pt idx="275">
                  <c:v>0.08</c:v>
                </c:pt>
                <c:pt idx="276">
                  <c:v>9.0999999999999998E-2</c:v>
                </c:pt>
                <c:pt idx="277">
                  <c:v>8.5999999999999993E-2</c:v>
                </c:pt>
                <c:pt idx="278">
                  <c:v>0.08</c:v>
                </c:pt>
                <c:pt idx="279">
                  <c:v>7.2999999999999995E-2</c:v>
                </c:pt>
                <c:pt idx="280">
                  <c:v>7.4999999999999997E-2</c:v>
                </c:pt>
                <c:pt idx="281">
                  <c:v>8.1000000000000003E-2</c:v>
                </c:pt>
                <c:pt idx="282">
                  <c:v>0.08</c:v>
                </c:pt>
                <c:pt idx="283">
                  <c:v>7.5999999999999998E-2</c:v>
                </c:pt>
                <c:pt idx="284">
                  <c:v>7.0999999999999994E-2</c:v>
                </c:pt>
                <c:pt idx="285">
                  <c:v>7.0999999999999994E-2</c:v>
                </c:pt>
                <c:pt idx="286">
                  <c:v>6.8000000000000005E-2</c:v>
                </c:pt>
                <c:pt idx="287">
                  <c:v>6.7000000000000004E-2</c:v>
                </c:pt>
                <c:pt idx="288">
                  <c:v>7.4999999999999997E-2</c:v>
                </c:pt>
                <c:pt idx="289">
                  <c:v>7.4999999999999997E-2</c:v>
                </c:pt>
                <c:pt idx="290">
                  <c:v>7.0999999999999994E-2</c:v>
                </c:pt>
                <c:pt idx="291">
                  <c:v>6.0999999999999999E-2</c:v>
                </c:pt>
                <c:pt idx="292">
                  <c:v>6.4000000000000001E-2</c:v>
                </c:pt>
                <c:pt idx="293">
                  <c:v>6.7000000000000004E-2</c:v>
                </c:pt>
                <c:pt idx="294">
                  <c:v>7.0000000000000007E-2</c:v>
                </c:pt>
                <c:pt idx="295">
                  <c:v>6.6000000000000003E-2</c:v>
                </c:pt>
                <c:pt idx="296">
                  <c:v>5.8999999999999997E-2</c:v>
                </c:pt>
                <c:pt idx="297">
                  <c:v>5.8000000000000003E-2</c:v>
                </c:pt>
                <c:pt idx="298">
                  <c:v>5.7000000000000002E-2</c:v>
                </c:pt>
                <c:pt idx="299">
                  <c:v>5.8000000000000003E-2</c:v>
                </c:pt>
                <c:pt idx="300">
                  <c:v>6.7000000000000004E-2</c:v>
                </c:pt>
                <c:pt idx="301">
                  <c:v>6.4000000000000001E-2</c:v>
                </c:pt>
                <c:pt idx="302">
                  <c:v>6.0999999999999999E-2</c:v>
                </c:pt>
                <c:pt idx="303">
                  <c:v>5.5E-2</c:v>
                </c:pt>
                <c:pt idx="304">
                  <c:v>5.8999999999999997E-2</c:v>
                </c:pt>
                <c:pt idx="305">
                  <c:v>6.2E-2</c:v>
                </c:pt>
                <c:pt idx="306">
                  <c:v>6.2E-2</c:v>
                </c:pt>
                <c:pt idx="307">
                  <c:v>5.8000000000000003E-2</c:v>
                </c:pt>
                <c:pt idx="308">
                  <c:v>5.3999999999999999E-2</c:v>
                </c:pt>
                <c:pt idx="309">
                  <c:v>5.2999999999999999E-2</c:v>
                </c:pt>
                <c:pt idx="310">
                  <c:v>5.2999999999999999E-2</c:v>
                </c:pt>
                <c:pt idx="311">
                  <c:v>5.5E-2</c:v>
                </c:pt>
                <c:pt idx="312">
                  <c:v>6.2E-2</c:v>
                </c:pt>
                <c:pt idx="313">
                  <c:v>6.0999999999999999E-2</c:v>
                </c:pt>
                <c:pt idx="314">
                  <c:v>5.8999999999999997E-2</c:v>
                </c:pt>
                <c:pt idx="315">
                  <c:v>5.2999999999999999E-2</c:v>
                </c:pt>
                <c:pt idx="316">
                  <c:v>5.1999999999999998E-2</c:v>
                </c:pt>
                <c:pt idx="317">
                  <c:v>5.8000000000000003E-2</c:v>
                </c:pt>
                <c:pt idx="318">
                  <c:v>5.8000000000000003E-2</c:v>
                </c:pt>
                <c:pt idx="319">
                  <c:v>5.7000000000000002E-2</c:v>
                </c:pt>
                <c:pt idx="320">
                  <c:v>5.3999999999999999E-2</c:v>
                </c:pt>
                <c:pt idx="321">
                  <c:v>5.2999999999999999E-2</c:v>
                </c:pt>
                <c:pt idx="322">
                  <c:v>0.05</c:v>
                </c:pt>
                <c:pt idx="323">
                  <c:v>5.1999999999999998E-2</c:v>
                </c:pt>
                <c:pt idx="324">
                  <c:v>0.06</c:v>
                </c:pt>
                <c:pt idx="325">
                  <c:v>5.7000000000000002E-2</c:v>
                </c:pt>
                <c:pt idx="326">
                  <c:v>5.2999999999999999E-2</c:v>
                </c:pt>
                <c:pt idx="327">
                  <c:v>4.4999999999999998E-2</c:v>
                </c:pt>
                <c:pt idx="328">
                  <c:v>4.4999999999999998E-2</c:v>
                </c:pt>
                <c:pt idx="329">
                  <c:v>0.05</c:v>
                </c:pt>
                <c:pt idx="330">
                  <c:v>5.0999999999999997E-2</c:v>
                </c:pt>
                <c:pt idx="331">
                  <c:v>4.9000000000000002E-2</c:v>
                </c:pt>
                <c:pt idx="332">
                  <c:v>4.2999999999999997E-2</c:v>
                </c:pt>
                <c:pt idx="333">
                  <c:v>4.2000000000000003E-2</c:v>
                </c:pt>
                <c:pt idx="334">
                  <c:v>4.2000000000000003E-2</c:v>
                </c:pt>
                <c:pt idx="335">
                  <c:v>4.2999999999999997E-2</c:v>
                </c:pt>
                <c:pt idx="336">
                  <c:v>5.0999999999999997E-2</c:v>
                </c:pt>
                <c:pt idx="337">
                  <c:v>0.05</c:v>
                </c:pt>
                <c:pt idx="338">
                  <c:v>4.5999999999999999E-2</c:v>
                </c:pt>
                <c:pt idx="339">
                  <c:v>3.9E-2</c:v>
                </c:pt>
                <c:pt idx="340">
                  <c:v>3.7999999999999999E-2</c:v>
                </c:pt>
                <c:pt idx="341">
                  <c:v>4.5999999999999999E-2</c:v>
                </c:pt>
                <c:pt idx="342">
                  <c:v>4.4999999999999998E-2</c:v>
                </c:pt>
                <c:pt idx="343">
                  <c:v>4.2999999999999997E-2</c:v>
                </c:pt>
                <c:pt idx="344">
                  <c:v>3.6999999999999998E-2</c:v>
                </c:pt>
                <c:pt idx="345">
                  <c:v>3.7999999999999999E-2</c:v>
                </c:pt>
                <c:pt idx="346">
                  <c:v>3.5999999999999997E-2</c:v>
                </c:pt>
                <c:pt idx="347">
                  <c:v>0.04</c:v>
                </c:pt>
                <c:pt idx="348">
                  <c:v>4.8000000000000001E-2</c:v>
                </c:pt>
                <c:pt idx="349">
                  <c:v>4.4999999999999998E-2</c:v>
                </c:pt>
                <c:pt idx="350">
                  <c:v>4.2999999999999997E-2</c:v>
                </c:pt>
                <c:pt idx="351">
                  <c:v>3.5000000000000003E-2</c:v>
                </c:pt>
                <c:pt idx="352">
                  <c:v>3.5999999999999997E-2</c:v>
                </c:pt>
                <c:pt idx="353">
                  <c:v>4.2000000000000003E-2</c:v>
                </c:pt>
                <c:pt idx="354">
                  <c:v>4.2999999999999997E-2</c:v>
                </c:pt>
                <c:pt idx="355">
                  <c:v>4.1000000000000002E-2</c:v>
                </c:pt>
                <c:pt idx="356">
                  <c:v>3.5000000000000003E-2</c:v>
                </c:pt>
                <c:pt idx="357">
                  <c:v>3.5999999999999997E-2</c:v>
                </c:pt>
                <c:pt idx="358">
                  <c:v>3.5999999999999997E-2</c:v>
                </c:pt>
                <c:pt idx="359">
                  <c:v>3.9E-2</c:v>
                </c:pt>
                <c:pt idx="360">
                  <c:v>4.5999999999999999E-2</c:v>
                </c:pt>
                <c:pt idx="361">
                  <c:v>4.3999999999999997E-2</c:v>
                </c:pt>
                <c:pt idx="362">
                  <c:v>0.05</c:v>
                </c:pt>
                <c:pt idx="363">
                  <c:v>0.14599999999999999</c:v>
                </c:pt>
                <c:pt idx="364">
                  <c:v>0.11600000000000001</c:v>
                </c:pt>
                <c:pt idx="365">
                  <c:v>9.7000000000000003E-2</c:v>
                </c:pt>
                <c:pt idx="366">
                  <c:v>0.09</c:v>
                </c:pt>
                <c:pt idx="367">
                  <c:v>7.0999999999999994E-2</c:v>
                </c:pt>
                <c:pt idx="368">
                  <c:v>6.5000000000000002E-2</c:v>
                </c:pt>
                <c:pt idx="369">
                  <c:v>5.6000000000000001E-2</c:v>
                </c:pt>
                <c:pt idx="370">
                  <c:v>5.3999999999999999E-2</c:v>
                </c:pt>
                <c:pt idx="371">
                  <c:v>5.7000000000000002E-2</c:v>
                </c:pt>
                <c:pt idx="372">
                  <c:v>0.06</c:v>
                </c:pt>
                <c:pt idx="373">
                  <c:v>5.7000000000000002E-2</c:v>
                </c:pt>
                <c:pt idx="374">
                  <c:v>5.2999999999999999E-2</c:v>
                </c:pt>
                <c:pt idx="375">
                  <c:v>4.8000000000000001E-2</c:v>
                </c:pt>
                <c:pt idx="376">
                  <c:v>4.5999999999999999E-2</c:v>
                </c:pt>
                <c:pt idx="377">
                  <c:v>5.3999999999999999E-2</c:v>
                </c:pt>
                <c:pt idx="378">
                  <c:v>0.05</c:v>
                </c:pt>
                <c:pt idx="379">
                  <c:v>4.7E-2</c:v>
                </c:pt>
                <c:pt idx="380">
                  <c:v>3.9E-2</c:v>
                </c:pt>
                <c:pt idx="381">
                  <c:v>3.6999999999999998E-2</c:v>
                </c:pt>
                <c:pt idx="382">
                  <c:v>3.4000000000000002E-2</c:v>
                </c:pt>
                <c:pt idx="383">
                  <c:v>3.2000000000000001E-2</c:v>
                </c:pt>
                <c:pt idx="384">
                  <c:v>4.2000000000000003E-2</c:v>
                </c:pt>
                <c:pt idx="385">
                  <c:v>0.04</c:v>
                </c:pt>
                <c:pt idx="386">
                  <c:v>3.5999999999999997E-2</c:v>
                </c:pt>
                <c:pt idx="387">
                  <c:v>3.2000000000000001E-2</c:v>
                </c:pt>
                <c:pt idx="388">
                  <c:v>3.3000000000000002E-2</c:v>
                </c:pt>
                <c:pt idx="389">
                  <c:v>4.1000000000000002E-2</c:v>
                </c:pt>
                <c:pt idx="390">
                  <c:v>0.04</c:v>
                </c:pt>
                <c:pt idx="391">
                  <c:v>4.1000000000000002E-2</c:v>
                </c:pt>
                <c:pt idx="392">
                  <c:v>3.3000000000000002E-2</c:v>
                </c:pt>
                <c:pt idx="393">
                  <c:v>3.4000000000000002E-2</c:v>
                </c:pt>
                <c:pt idx="394">
                  <c:v>3.3000000000000002E-2</c:v>
                </c:pt>
                <c:pt idx="395">
                  <c:v>3.3000000000000002E-2</c:v>
                </c:pt>
                <c:pt idx="396">
                  <c:v>0.04</c:v>
                </c:pt>
                <c:pt idx="397">
                  <c:v>3.9E-2</c:v>
                </c:pt>
                <c:pt idx="398">
                  <c:v>3.5000000000000003E-2</c:v>
                </c:pt>
                <c:pt idx="399">
                  <c:v>2.8000000000000001E-2</c:v>
                </c:pt>
                <c:pt idx="400">
                  <c:v>3.2000000000000001E-2</c:v>
                </c:pt>
                <c:pt idx="401">
                  <c:v>3.5999999999999997E-2</c:v>
                </c:pt>
                <c:pt idx="402">
                  <c:v>3.5000000000000003E-2</c:v>
                </c:pt>
                <c:pt idx="403">
                  <c:v>3.6999999999999998E-2</c:v>
                </c:pt>
                <c:pt idx="404">
                  <c:v>3.2000000000000001E-2</c:v>
                </c:pt>
                <c:pt idx="405">
                  <c:v>3.3000000000000002E-2</c:v>
                </c:pt>
              </c:numCache>
            </c:numRef>
          </c:val>
          <c:smooth val="0"/>
          <c:extLst>
            <c:ext xmlns:c16="http://schemas.microsoft.com/office/drawing/2014/chart" uri="{C3380CC4-5D6E-409C-BE32-E72D297353CC}">
              <c16:uniqueId val="{00000001-7B48-4FDC-BB4C-3C1ADE5B42ED}"/>
            </c:ext>
          </c:extLst>
        </c:ser>
        <c:ser>
          <c:idx val="1"/>
          <c:order val="1"/>
          <c:tx>
            <c:strRef>
              <c:f>Sheet3!$G$1</c:f>
              <c:strCache>
                <c:ptCount val="1"/>
                <c:pt idx="0">
                  <c:v>United States</c:v>
                </c:pt>
              </c:strCache>
            </c:strRef>
          </c:tx>
          <c:spPr>
            <a:ln w="28575" cap="rnd">
              <a:solidFill>
                <a:schemeClr val="accent2"/>
              </a:solidFill>
              <a:round/>
            </a:ln>
            <a:effectLst/>
          </c:spPr>
          <c:marker>
            <c:symbol val="none"/>
          </c:marker>
          <c:cat>
            <c:numRef>
              <c:f>Sheet3!$E$2:$E$407</c:f>
              <c:numCache>
                <c:formatCode>mmm\-yy</c:formatCode>
                <c:ptCount val="406"/>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pt idx="307">
                  <c:v>42217</c:v>
                </c:pt>
                <c:pt idx="308">
                  <c:v>42248</c:v>
                </c:pt>
                <c:pt idx="309">
                  <c:v>42278</c:v>
                </c:pt>
                <c:pt idx="310">
                  <c:v>42309</c:v>
                </c:pt>
                <c:pt idx="311">
                  <c:v>42339</c:v>
                </c:pt>
                <c:pt idx="312">
                  <c:v>42370</c:v>
                </c:pt>
                <c:pt idx="313">
                  <c:v>42401</c:v>
                </c:pt>
                <c:pt idx="314">
                  <c:v>42430</c:v>
                </c:pt>
                <c:pt idx="315">
                  <c:v>42461</c:v>
                </c:pt>
                <c:pt idx="316">
                  <c:v>42491</c:v>
                </c:pt>
                <c:pt idx="317">
                  <c:v>42522</c:v>
                </c:pt>
                <c:pt idx="318">
                  <c:v>42552</c:v>
                </c:pt>
                <c:pt idx="319">
                  <c:v>42583</c:v>
                </c:pt>
                <c:pt idx="320">
                  <c:v>42614</c:v>
                </c:pt>
                <c:pt idx="321">
                  <c:v>42644</c:v>
                </c:pt>
                <c:pt idx="322">
                  <c:v>42675</c:v>
                </c:pt>
                <c:pt idx="323">
                  <c:v>42705</c:v>
                </c:pt>
                <c:pt idx="324">
                  <c:v>42736</c:v>
                </c:pt>
                <c:pt idx="325">
                  <c:v>42767</c:v>
                </c:pt>
                <c:pt idx="326">
                  <c:v>42795</c:v>
                </c:pt>
                <c:pt idx="327">
                  <c:v>42826</c:v>
                </c:pt>
                <c:pt idx="328">
                  <c:v>42856</c:v>
                </c:pt>
                <c:pt idx="329">
                  <c:v>42887</c:v>
                </c:pt>
                <c:pt idx="330">
                  <c:v>42917</c:v>
                </c:pt>
                <c:pt idx="331">
                  <c:v>42948</c:v>
                </c:pt>
                <c:pt idx="332">
                  <c:v>42979</c:v>
                </c:pt>
                <c:pt idx="333">
                  <c:v>43009</c:v>
                </c:pt>
                <c:pt idx="334">
                  <c:v>43040</c:v>
                </c:pt>
                <c:pt idx="335">
                  <c:v>43070</c:v>
                </c:pt>
                <c:pt idx="336">
                  <c:v>43101</c:v>
                </c:pt>
                <c:pt idx="337">
                  <c:v>43132</c:v>
                </c:pt>
                <c:pt idx="338">
                  <c:v>43160</c:v>
                </c:pt>
                <c:pt idx="339">
                  <c:v>43191</c:v>
                </c:pt>
                <c:pt idx="340">
                  <c:v>43221</c:v>
                </c:pt>
                <c:pt idx="341">
                  <c:v>43252</c:v>
                </c:pt>
                <c:pt idx="342">
                  <c:v>43282</c:v>
                </c:pt>
                <c:pt idx="343">
                  <c:v>43313</c:v>
                </c:pt>
                <c:pt idx="344">
                  <c:v>43344</c:v>
                </c:pt>
                <c:pt idx="345">
                  <c:v>43374</c:v>
                </c:pt>
                <c:pt idx="346">
                  <c:v>43405</c:v>
                </c:pt>
                <c:pt idx="347">
                  <c:v>43435</c:v>
                </c:pt>
                <c:pt idx="348">
                  <c:v>43466</c:v>
                </c:pt>
                <c:pt idx="349">
                  <c:v>43497</c:v>
                </c:pt>
                <c:pt idx="350">
                  <c:v>43525</c:v>
                </c:pt>
                <c:pt idx="351">
                  <c:v>43556</c:v>
                </c:pt>
                <c:pt idx="352">
                  <c:v>43586</c:v>
                </c:pt>
                <c:pt idx="353">
                  <c:v>43617</c:v>
                </c:pt>
                <c:pt idx="354">
                  <c:v>43647</c:v>
                </c:pt>
                <c:pt idx="355">
                  <c:v>43678</c:v>
                </c:pt>
                <c:pt idx="356">
                  <c:v>43709</c:v>
                </c:pt>
                <c:pt idx="357">
                  <c:v>43739</c:v>
                </c:pt>
                <c:pt idx="358">
                  <c:v>43770</c:v>
                </c:pt>
                <c:pt idx="359">
                  <c:v>43800</c:v>
                </c:pt>
                <c:pt idx="360">
                  <c:v>43831</c:v>
                </c:pt>
                <c:pt idx="361">
                  <c:v>43862</c:v>
                </c:pt>
                <c:pt idx="362">
                  <c:v>43891</c:v>
                </c:pt>
                <c:pt idx="363">
                  <c:v>43922</c:v>
                </c:pt>
                <c:pt idx="364">
                  <c:v>43952</c:v>
                </c:pt>
                <c:pt idx="365">
                  <c:v>43983</c:v>
                </c:pt>
                <c:pt idx="366">
                  <c:v>44013</c:v>
                </c:pt>
                <c:pt idx="367">
                  <c:v>44044</c:v>
                </c:pt>
                <c:pt idx="368">
                  <c:v>44075</c:v>
                </c:pt>
                <c:pt idx="369">
                  <c:v>44105</c:v>
                </c:pt>
                <c:pt idx="370">
                  <c:v>44136</c:v>
                </c:pt>
                <c:pt idx="371">
                  <c:v>44166</c:v>
                </c:pt>
                <c:pt idx="372">
                  <c:v>44197</c:v>
                </c:pt>
                <c:pt idx="373">
                  <c:v>44228</c:v>
                </c:pt>
                <c:pt idx="374">
                  <c:v>44256</c:v>
                </c:pt>
                <c:pt idx="375">
                  <c:v>44287</c:v>
                </c:pt>
                <c:pt idx="376">
                  <c:v>44317</c:v>
                </c:pt>
                <c:pt idx="377">
                  <c:v>44348</c:v>
                </c:pt>
                <c:pt idx="378">
                  <c:v>44378</c:v>
                </c:pt>
                <c:pt idx="379">
                  <c:v>44409</c:v>
                </c:pt>
                <c:pt idx="380">
                  <c:v>44440</c:v>
                </c:pt>
                <c:pt idx="381">
                  <c:v>44470</c:v>
                </c:pt>
                <c:pt idx="382">
                  <c:v>44501</c:v>
                </c:pt>
                <c:pt idx="383">
                  <c:v>44531</c:v>
                </c:pt>
                <c:pt idx="384">
                  <c:v>44562</c:v>
                </c:pt>
                <c:pt idx="385">
                  <c:v>44593</c:v>
                </c:pt>
                <c:pt idx="386">
                  <c:v>44621</c:v>
                </c:pt>
                <c:pt idx="387">
                  <c:v>44652</c:v>
                </c:pt>
                <c:pt idx="388">
                  <c:v>44682</c:v>
                </c:pt>
                <c:pt idx="389">
                  <c:v>44713</c:v>
                </c:pt>
                <c:pt idx="390">
                  <c:v>44743</c:v>
                </c:pt>
                <c:pt idx="391">
                  <c:v>44774</c:v>
                </c:pt>
                <c:pt idx="392">
                  <c:v>44805</c:v>
                </c:pt>
                <c:pt idx="393">
                  <c:v>44835</c:v>
                </c:pt>
                <c:pt idx="394">
                  <c:v>44866</c:v>
                </c:pt>
                <c:pt idx="395">
                  <c:v>44896</c:v>
                </c:pt>
                <c:pt idx="396">
                  <c:v>44927</c:v>
                </c:pt>
                <c:pt idx="397">
                  <c:v>44958</c:v>
                </c:pt>
                <c:pt idx="398">
                  <c:v>44986</c:v>
                </c:pt>
                <c:pt idx="399">
                  <c:v>45017</c:v>
                </c:pt>
                <c:pt idx="400">
                  <c:v>45047</c:v>
                </c:pt>
                <c:pt idx="401">
                  <c:v>45078</c:v>
                </c:pt>
                <c:pt idx="402">
                  <c:v>45108</c:v>
                </c:pt>
                <c:pt idx="403">
                  <c:v>45139</c:v>
                </c:pt>
                <c:pt idx="404">
                  <c:v>45170</c:v>
                </c:pt>
                <c:pt idx="405">
                  <c:v>45200</c:v>
                </c:pt>
              </c:numCache>
            </c:numRef>
          </c:cat>
          <c:val>
            <c:numRef>
              <c:f>Sheet3!$G$2:$G$407</c:f>
              <c:numCache>
                <c:formatCode>0.0%</c:formatCode>
                <c:ptCount val="406"/>
                <c:pt idx="0">
                  <c:v>0.06</c:v>
                </c:pt>
                <c:pt idx="1">
                  <c:v>5.8999999999999997E-2</c:v>
                </c:pt>
                <c:pt idx="2">
                  <c:v>5.5E-2</c:v>
                </c:pt>
                <c:pt idx="3">
                  <c:v>5.2999999999999999E-2</c:v>
                </c:pt>
                <c:pt idx="4">
                  <c:v>5.1999999999999998E-2</c:v>
                </c:pt>
                <c:pt idx="5">
                  <c:v>5.3999999999999999E-2</c:v>
                </c:pt>
                <c:pt idx="6">
                  <c:v>5.6000000000000001E-2</c:v>
                </c:pt>
                <c:pt idx="7">
                  <c:v>5.5E-2</c:v>
                </c:pt>
                <c:pt idx="8">
                  <c:v>5.6000000000000001E-2</c:v>
                </c:pt>
                <c:pt idx="9">
                  <c:v>5.5E-2</c:v>
                </c:pt>
                <c:pt idx="10">
                  <c:v>5.8999999999999997E-2</c:v>
                </c:pt>
                <c:pt idx="11">
                  <c:v>0.06</c:v>
                </c:pt>
                <c:pt idx="12">
                  <c:v>7.0999999999999994E-2</c:v>
                </c:pt>
                <c:pt idx="13">
                  <c:v>7.2999999999999995E-2</c:v>
                </c:pt>
                <c:pt idx="14">
                  <c:v>7.1999999999999995E-2</c:v>
                </c:pt>
                <c:pt idx="15">
                  <c:v>6.5000000000000002E-2</c:v>
                </c:pt>
                <c:pt idx="16">
                  <c:v>6.7000000000000004E-2</c:v>
                </c:pt>
                <c:pt idx="17">
                  <c:v>7.0000000000000007E-2</c:v>
                </c:pt>
                <c:pt idx="18">
                  <c:v>6.8000000000000005E-2</c:v>
                </c:pt>
                <c:pt idx="19">
                  <c:v>6.6000000000000003E-2</c:v>
                </c:pt>
                <c:pt idx="20">
                  <c:v>6.5000000000000002E-2</c:v>
                </c:pt>
                <c:pt idx="21">
                  <c:v>6.5000000000000002E-2</c:v>
                </c:pt>
                <c:pt idx="22">
                  <c:v>6.7000000000000004E-2</c:v>
                </c:pt>
                <c:pt idx="23">
                  <c:v>6.9000000000000006E-2</c:v>
                </c:pt>
                <c:pt idx="24">
                  <c:v>8.1000000000000003E-2</c:v>
                </c:pt>
                <c:pt idx="25">
                  <c:v>8.2000000000000003E-2</c:v>
                </c:pt>
                <c:pt idx="26">
                  <c:v>7.8E-2</c:v>
                </c:pt>
                <c:pt idx="27">
                  <c:v>7.1999999999999995E-2</c:v>
                </c:pt>
                <c:pt idx="28">
                  <c:v>7.2999999999999995E-2</c:v>
                </c:pt>
                <c:pt idx="29">
                  <c:v>0.08</c:v>
                </c:pt>
                <c:pt idx="30">
                  <c:v>7.6999999999999999E-2</c:v>
                </c:pt>
                <c:pt idx="31">
                  <c:v>7.3999999999999996E-2</c:v>
                </c:pt>
                <c:pt idx="32">
                  <c:v>7.2999999999999995E-2</c:v>
                </c:pt>
                <c:pt idx="33">
                  <c:v>6.9000000000000006E-2</c:v>
                </c:pt>
                <c:pt idx="34">
                  <c:v>7.0999999999999994E-2</c:v>
                </c:pt>
                <c:pt idx="35">
                  <c:v>7.0999999999999994E-2</c:v>
                </c:pt>
                <c:pt idx="36">
                  <c:v>0.08</c:v>
                </c:pt>
                <c:pt idx="37">
                  <c:v>7.8E-2</c:v>
                </c:pt>
                <c:pt idx="38">
                  <c:v>7.3999999999999996E-2</c:v>
                </c:pt>
                <c:pt idx="39">
                  <c:v>6.9000000000000006E-2</c:v>
                </c:pt>
                <c:pt idx="40">
                  <c:v>6.8000000000000005E-2</c:v>
                </c:pt>
                <c:pt idx="41">
                  <c:v>7.1999999999999995E-2</c:v>
                </c:pt>
                <c:pt idx="42">
                  <c:v>7.0000000000000007E-2</c:v>
                </c:pt>
                <c:pt idx="43">
                  <c:v>6.6000000000000003E-2</c:v>
                </c:pt>
                <c:pt idx="44">
                  <c:v>6.4000000000000001E-2</c:v>
                </c:pt>
                <c:pt idx="45">
                  <c:v>6.4000000000000001E-2</c:v>
                </c:pt>
                <c:pt idx="46">
                  <c:v>6.2E-2</c:v>
                </c:pt>
                <c:pt idx="47">
                  <c:v>6.0999999999999999E-2</c:v>
                </c:pt>
                <c:pt idx="48">
                  <c:v>7.2999999999999995E-2</c:v>
                </c:pt>
                <c:pt idx="49">
                  <c:v>7.0999999999999994E-2</c:v>
                </c:pt>
                <c:pt idx="50">
                  <c:v>6.8000000000000005E-2</c:v>
                </c:pt>
                <c:pt idx="51">
                  <c:v>6.2E-2</c:v>
                </c:pt>
                <c:pt idx="52">
                  <c:v>5.8999999999999997E-2</c:v>
                </c:pt>
                <c:pt idx="53">
                  <c:v>6.2E-2</c:v>
                </c:pt>
                <c:pt idx="54">
                  <c:v>6.2E-2</c:v>
                </c:pt>
                <c:pt idx="55">
                  <c:v>5.8999999999999997E-2</c:v>
                </c:pt>
                <c:pt idx="56">
                  <c:v>5.6000000000000001E-2</c:v>
                </c:pt>
                <c:pt idx="57">
                  <c:v>5.3999999999999999E-2</c:v>
                </c:pt>
                <c:pt idx="58">
                  <c:v>5.2999999999999999E-2</c:v>
                </c:pt>
                <c:pt idx="59">
                  <c:v>5.0999999999999997E-2</c:v>
                </c:pt>
                <c:pt idx="60">
                  <c:v>6.2E-2</c:v>
                </c:pt>
                <c:pt idx="61">
                  <c:v>5.8999999999999997E-2</c:v>
                </c:pt>
                <c:pt idx="62">
                  <c:v>5.7000000000000002E-2</c:v>
                </c:pt>
                <c:pt idx="63">
                  <c:v>5.6000000000000001E-2</c:v>
                </c:pt>
                <c:pt idx="64">
                  <c:v>5.5E-2</c:v>
                </c:pt>
                <c:pt idx="65">
                  <c:v>5.8000000000000003E-2</c:v>
                </c:pt>
                <c:pt idx="66">
                  <c:v>5.8999999999999997E-2</c:v>
                </c:pt>
                <c:pt idx="67">
                  <c:v>5.6000000000000001E-2</c:v>
                </c:pt>
                <c:pt idx="68">
                  <c:v>5.3999999999999999E-2</c:v>
                </c:pt>
                <c:pt idx="69">
                  <c:v>5.1999999999999998E-2</c:v>
                </c:pt>
                <c:pt idx="70">
                  <c:v>5.2999999999999999E-2</c:v>
                </c:pt>
                <c:pt idx="71">
                  <c:v>5.1999999999999998E-2</c:v>
                </c:pt>
                <c:pt idx="72">
                  <c:v>6.3E-2</c:v>
                </c:pt>
                <c:pt idx="73">
                  <c:v>0.06</c:v>
                </c:pt>
                <c:pt idx="74">
                  <c:v>5.8000000000000003E-2</c:v>
                </c:pt>
                <c:pt idx="75">
                  <c:v>5.3999999999999999E-2</c:v>
                </c:pt>
                <c:pt idx="76">
                  <c:v>5.3999999999999999E-2</c:v>
                </c:pt>
                <c:pt idx="77">
                  <c:v>5.5E-2</c:v>
                </c:pt>
                <c:pt idx="78">
                  <c:v>5.6000000000000001E-2</c:v>
                </c:pt>
                <c:pt idx="79">
                  <c:v>5.0999999999999997E-2</c:v>
                </c:pt>
                <c:pt idx="80">
                  <c:v>0.05</c:v>
                </c:pt>
                <c:pt idx="81">
                  <c:v>4.9000000000000002E-2</c:v>
                </c:pt>
                <c:pt idx="82">
                  <c:v>0.05</c:v>
                </c:pt>
                <c:pt idx="83">
                  <c:v>0.05</c:v>
                </c:pt>
                <c:pt idx="84">
                  <c:v>5.8999999999999997E-2</c:v>
                </c:pt>
                <c:pt idx="85">
                  <c:v>5.7000000000000002E-2</c:v>
                </c:pt>
                <c:pt idx="86">
                  <c:v>5.5E-2</c:v>
                </c:pt>
                <c:pt idx="87">
                  <c:v>4.8000000000000001E-2</c:v>
                </c:pt>
                <c:pt idx="88">
                  <c:v>4.7E-2</c:v>
                </c:pt>
                <c:pt idx="89">
                  <c:v>5.1999999999999998E-2</c:v>
                </c:pt>
                <c:pt idx="90">
                  <c:v>0.05</c:v>
                </c:pt>
                <c:pt idx="91">
                  <c:v>4.8000000000000001E-2</c:v>
                </c:pt>
                <c:pt idx="92">
                  <c:v>4.7E-2</c:v>
                </c:pt>
                <c:pt idx="93">
                  <c:v>4.3999999999999997E-2</c:v>
                </c:pt>
                <c:pt idx="94">
                  <c:v>4.2999999999999997E-2</c:v>
                </c:pt>
                <c:pt idx="95">
                  <c:v>4.3999999999999997E-2</c:v>
                </c:pt>
                <c:pt idx="96">
                  <c:v>5.1999999999999998E-2</c:v>
                </c:pt>
                <c:pt idx="97">
                  <c:v>0.05</c:v>
                </c:pt>
                <c:pt idx="98">
                  <c:v>0.05</c:v>
                </c:pt>
                <c:pt idx="99">
                  <c:v>4.1000000000000002E-2</c:v>
                </c:pt>
                <c:pt idx="100">
                  <c:v>4.2000000000000003E-2</c:v>
                </c:pt>
                <c:pt idx="101">
                  <c:v>4.7E-2</c:v>
                </c:pt>
                <c:pt idx="102">
                  <c:v>4.7E-2</c:v>
                </c:pt>
                <c:pt idx="103">
                  <c:v>4.4999999999999998E-2</c:v>
                </c:pt>
                <c:pt idx="104">
                  <c:v>4.3999999999999997E-2</c:v>
                </c:pt>
                <c:pt idx="105">
                  <c:v>4.2000000000000003E-2</c:v>
                </c:pt>
                <c:pt idx="106">
                  <c:v>4.1000000000000002E-2</c:v>
                </c:pt>
                <c:pt idx="107">
                  <c:v>0.04</c:v>
                </c:pt>
                <c:pt idx="108">
                  <c:v>4.8000000000000001E-2</c:v>
                </c:pt>
                <c:pt idx="109">
                  <c:v>4.7E-2</c:v>
                </c:pt>
                <c:pt idx="110">
                  <c:v>4.3999999999999997E-2</c:v>
                </c:pt>
                <c:pt idx="111">
                  <c:v>4.1000000000000002E-2</c:v>
                </c:pt>
                <c:pt idx="112">
                  <c:v>0.04</c:v>
                </c:pt>
                <c:pt idx="113">
                  <c:v>4.4999999999999998E-2</c:v>
                </c:pt>
                <c:pt idx="114">
                  <c:v>4.4999999999999998E-2</c:v>
                </c:pt>
                <c:pt idx="115">
                  <c:v>4.2000000000000003E-2</c:v>
                </c:pt>
                <c:pt idx="116">
                  <c:v>4.1000000000000002E-2</c:v>
                </c:pt>
                <c:pt idx="117">
                  <c:v>3.7999999999999999E-2</c:v>
                </c:pt>
                <c:pt idx="118">
                  <c:v>3.7999999999999999E-2</c:v>
                </c:pt>
                <c:pt idx="119">
                  <c:v>3.6999999999999998E-2</c:v>
                </c:pt>
                <c:pt idx="120">
                  <c:v>4.4999999999999998E-2</c:v>
                </c:pt>
                <c:pt idx="121">
                  <c:v>4.3999999999999997E-2</c:v>
                </c:pt>
                <c:pt idx="122">
                  <c:v>4.2999999999999997E-2</c:v>
                </c:pt>
                <c:pt idx="123">
                  <c:v>3.6999999999999998E-2</c:v>
                </c:pt>
                <c:pt idx="124">
                  <c:v>3.7999999999999999E-2</c:v>
                </c:pt>
                <c:pt idx="125">
                  <c:v>4.1000000000000002E-2</c:v>
                </c:pt>
                <c:pt idx="126">
                  <c:v>4.2000000000000003E-2</c:v>
                </c:pt>
                <c:pt idx="127">
                  <c:v>4.1000000000000002E-2</c:v>
                </c:pt>
                <c:pt idx="128">
                  <c:v>3.7999999999999999E-2</c:v>
                </c:pt>
                <c:pt idx="129">
                  <c:v>3.5999999999999997E-2</c:v>
                </c:pt>
                <c:pt idx="130">
                  <c:v>3.6999999999999998E-2</c:v>
                </c:pt>
                <c:pt idx="131">
                  <c:v>3.6999999999999998E-2</c:v>
                </c:pt>
                <c:pt idx="132">
                  <c:v>4.7E-2</c:v>
                </c:pt>
                <c:pt idx="133">
                  <c:v>4.5999999999999999E-2</c:v>
                </c:pt>
                <c:pt idx="134">
                  <c:v>4.4999999999999998E-2</c:v>
                </c:pt>
                <c:pt idx="135">
                  <c:v>4.2000000000000003E-2</c:v>
                </c:pt>
                <c:pt idx="136">
                  <c:v>4.1000000000000002E-2</c:v>
                </c:pt>
                <c:pt idx="137">
                  <c:v>4.7E-2</c:v>
                </c:pt>
                <c:pt idx="138">
                  <c:v>4.7E-2</c:v>
                </c:pt>
                <c:pt idx="139">
                  <c:v>4.9000000000000002E-2</c:v>
                </c:pt>
                <c:pt idx="140">
                  <c:v>4.7E-2</c:v>
                </c:pt>
                <c:pt idx="141">
                  <c:v>0.05</c:v>
                </c:pt>
                <c:pt idx="142">
                  <c:v>5.2999999999999999E-2</c:v>
                </c:pt>
                <c:pt idx="143">
                  <c:v>5.3999999999999999E-2</c:v>
                </c:pt>
                <c:pt idx="144">
                  <c:v>6.3E-2</c:v>
                </c:pt>
                <c:pt idx="145">
                  <c:v>6.0999999999999999E-2</c:v>
                </c:pt>
                <c:pt idx="146">
                  <c:v>6.0999999999999999E-2</c:v>
                </c:pt>
                <c:pt idx="147">
                  <c:v>5.7000000000000002E-2</c:v>
                </c:pt>
                <c:pt idx="148">
                  <c:v>5.5E-2</c:v>
                </c:pt>
                <c:pt idx="149">
                  <c:v>0.06</c:v>
                </c:pt>
                <c:pt idx="150">
                  <c:v>5.8999999999999997E-2</c:v>
                </c:pt>
                <c:pt idx="151">
                  <c:v>5.7000000000000002E-2</c:v>
                </c:pt>
                <c:pt idx="152">
                  <c:v>5.3999999999999999E-2</c:v>
                </c:pt>
                <c:pt idx="153">
                  <c:v>5.2999999999999999E-2</c:v>
                </c:pt>
                <c:pt idx="154">
                  <c:v>5.6000000000000001E-2</c:v>
                </c:pt>
                <c:pt idx="155">
                  <c:v>5.7000000000000002E-2</c:v>
                </c:pt>
                <c:pt idx="156">
                  <c:v>6.5000000000000002E-2</c:v>
                </c:pt>
                <c:pt idx="157">
                  <c:v>6.4000000000000001E-2</c:v>
                </c:pt>
                <c:pt idx="158">
                  <c:v>6.2E-2</c:v>
                </c:pt>
                <c:pt idx="159">
                  <c:v>5.8000000000000003E-2</c:v>
                </c:pt>
                <c:pt idx="160">
                  <c:v>5.8000000000000003E-2</c:v>
                </c:pt>
                <c:pt idx="161">
                  <c:v>6.5000000000000002E-2</c:v>
                </c:pt>
                <c:pt idx="162">
                  <c:v>6.3E-2</c:v>
                </c:pt>
                <c:pt idx="163">
                  <c:v>0.06</c:v>
                </c:pt>
                <c:pt idx="164">
                  <c:v>5.8000000000000003E-2</c:v>
                </c:pt>
                <c:pt idx="165">
                  <c:v>5.6000000000000001E-2</c:v>
                </c:pt>
                <c:pt idx="166">
                  <c:v>5.6000000000000001E-2</c:v>
                </c:pt>
                <c:pt idx="167">
                  <c:v>5.3999999999999999E-2</c:v>
                </c:pt>
                <c:pt idx="168">
                  <c:v>6.3E-2</c:v>
                </c:pt>
                <c:pt idx="169">
                  <c:v>0.06</c:v>
                </c:pt>
                <c:pt idx="170">
                  <c:v>0.06</c:v>
                </c:pt>
                <c:pt idx="171">
                  <c:v>5.3999999999999999E-2</c:v>
                </c:pt>
                <c:pt idx="172">
                  <c:v>5.2999999999999999E-2</c:v>
                </c:pt>
                <c:pt idx="173">
                  <c:v>5.8000000000000003E-2</c:v>
                </c:pt>
                <c:pt idx="174">
                  <c:v>5.7000000000000002E-2</c:v>
                </c:pt>
                <c:pt idx="175">
                  <c:v>5.3999999999999999E-2</c:v>
                </c:pt>
                <c:pt idx="176">
                  <c:v>5.0999999999999997E-2</c:v>
                </c:pt>
                <c:pt idx="177">
                  <c:v>5.0999999999999997E-2</c:v>
                </c:pt>
                <c:pt idx="178">
                  <c:v>5.1999999999999998E-2</c:v>
                </c:pt>
                <c:pt idx="179">
                  <c:v>5.0999999999999997E-2</c:v>
                </c:pt>
                <c:pt idx="180">
                  <c:v>5.7000000000000002E-2</c:v>
                </c:pt>
                <c:pt idx="181">
                  <c:v>5.8000000000000003E-2</c:v>
                </c:pt>
                <c:pt idx="182">
                  <c:v>5.3999999999999999E-2</c:v>
                </c:pt>
                <c:pt idx="183">
                  <c:v>4.9000000000000002E-2</c:v>
                </c:pt>
                <c:pt idx="184">
                  <c:v>4.9000000000000002E-2</c:v>
                </c:pt>
                <c:pt idx="185">
                  <c:v>5.1999999999999998E-2</c:v>
                </c:pt>
                <c:pt idx="186">
                  <c:v>5.1999999999999998E-2</c:v>
                </c:pt>
                <c:pt idx="187">
                  <c:v>4.9000000000000002E-2</c:v>
                </c:pt>
                <c:pt idx="188">
                  <c:v>4.8000000000000001E-2</c:v>
                </c:pt>
                <c:pt idx="189">
                  <c:v>4.5999999999999999E-2</c:v>
                </c:pt>
                <c:pt idx="190">
                  <c:v>4.8000000000000001E-2</c:v>
                </c:pt>
                <c:pt idx="191">
                  <c:v>4.5999999999999999E-2</c:v>
                </c:pt>
                <c:pt idx="192">
                  <c:v>5.0999999999999997E-2</c:v>
                </c:pt>
                <c:pt idx="193">
                  <c:v>5.0999999999999997E-2</c:v>
                </c:pt>
                <c:pt idx="194">
                  <c:v>4.8000000000000001E-2</c:v>
                </c:pt>
                <c:pt idx="195">
                  <c:v>4.4999999999999998E-2</c:v>
                </c:pt>
                <c:pt idx="196">
                  <c:v>4.3999999999999997E-2</c:v>
                </c:pt>
                <c:pt idx="197">
                  <c:v>4.8000000000000001E-2</c:v>
                </c:pt>
                <c:pt idx="198">
                  <c:v>0.05</c:v>
                </c:pt>
                <c:pt idx="199">
                  <c:v>4.5999999999999999E-2</c:v>
                </c:pt>
                <c:pt idx="200">
                  <c:v>4.3999999999999997E-2</c:v>
                </c:pt>
                <c:pt idx="201">
                  <c:v>4.1000000000000002E-2</c:v>
                </c:pt>
                <c:pt idx="202">
                  <c:v>4.2999999999999997E-2</c:v>
                </c:pt>
                <c:pt idx="203">
                  <c:v>4.2999999999999997E-2</c:v>
                </c:pt>
                <c:pt idx="204">
                  <c:v>0.05</c:v>
                </c:pt>
                <c:pt idx="205">
                  <c:v>4.9000000000000002E-2</c:v>
                </c:pt>
                <c:pt idx="206">
                  <c:v>4.4999999999999998E-2</c:v>
                </c:pt>
                <c:pt idx="207">
                  <c:v>4.2999999999999997E-2</c:v>
                </c:pt>
                <c:pt idx="208">
                  <c:v>4.2999999999999997E-2</c:v>
                </c:pt>
                <c:pt idx="209">
                  <c:v>4.7E-2</c:v>
                </c:pt>
                <c:pt idx="210">
                  <c:v>4.9000000000000002E-2</c:v>
                </c:pt>
                <c:pt idx="211">
                  <c:v>4.5999999999999999E-2</c:v>
                </c:pt>
                <c:pt idx="212">
                  <c:v>4.4999999999999998E-2</c:v>
                </c:pt>
                <c:pt idx="213">
                  <c:v>4.3999999999999997E-2</c:v>
                </c:pt>
                <c:pt idx="214">
                  <c:v>4.4999999999999998E-2</c:v>
                </c:pt>
                <c:pt idx="215">
                  <c:v>4.8000000000000001E-2</c:v>
                </c:pt>
                <c:pt idx="216">
                  <c:v>5.3999999999999999E-2</c:v>
                </c:pt>
                <c:pt idx="217">
                  <c:v>5.1999999999999998E-2</c:v>
                </c:pt>
                <c:pt idx="218">
                  <c:v>5.1999999999999998E-2</c:v>
                </c:pt>
                <c:pt idx="219">
                  <c:v>4.8000000000000001E-2</c:v>
                </c:pt>
                <c:pt idx="220">
                  <c:v>5.1999999999999998E-2</c:v>
                </c:pt>
                <c:pt idx="221">
                  <c:v>5.7000000000000002E-2</c:v>
                </c:pt>
                <c:pt idx="222">
                  <c:v>0.06</c:v>
                </c:pt>
                <c:pt idx="223">
                  <c:v>6.0999999999999999E-2</c:v>
                </c:pt>
                <c:pt idx="224">
                  <c:v>0.06</c:v>
                </c:pt>
                <c:pt idx="225">
                  <c:v>6.0999999999999999E-2</c:v>
                </c:pt>
                <c:pt idx="226">
                  <c:v>6.5000000000000002E-2</c:v>
                </c:pt>
                <c:pt idx="227">
                  <c:v>7.0999999999999994E-2</c:v>
                </c:pt>
                <c:pt idx="228">
                  <c:v>8.5000000000000006E-2</c:v>
                </c:pt>
                <c:pt idx="229">
                  <c:v>8.8999999999999996E-2</c:v>
                </c:pt>
                <c:pt idx="230">
                  <c:v>0.09</c:v>
                </c:pt>
                <c:pt idx="231">
                  <c:v>8.5999999999999993E-2</c:v>
                </c:pt>
                <c:pt idx="232">
                  <c:v>9.0999999999999998E-2</c:v>
                </c:pt>
                <c:pt idx="233">
                  <c:v>9.7000000000000003E-2</c:v>
                </c:pt>
                <c:pt idx="234">
                  <c:v>9.7000000000000003E-2</c:v>
                </c:pt>
                <c:pt idx="235">
                  <c:v>9.6000000000000002E-2</c:v>
                </c:pt>
                <c:pt idx="236">
                  <c:v>9.5000000000000001E-2</c:v>
                </c:pt>
                <c:pt idx="237">
                  <c:v>9.5000000000000001E-2</c:v>
                </c:pt>
                <c:pt idx="238">
                  <c:v>9.4E-2</c:v>
                </c:pt>
                <c:pt idx="239">
                  <c:v>9.7000000000000003E-2</c:v>
                </c:pt>
                <c:pt idx="240">
                  <c:v>0.106</c:v>
                </c:pt>
                <c:pt idx="241">
                  <c:v>0.104</c:v>
                </c:pt>
                <c:pt idx="242">
                  <c:v>0.10199999999999999</c:v>
                </c:pt>
                <c:pt idx="243">
                  <c:v>9.5000000000000001E-2</c:v>
                </c:pt>
                <c:pt idx="244">
                  <c:v>9.2999999999999999E-2</c:v>
                </c:pt>
                <c:pt idx="245">
                  <c:v>9.6000000000000002E-2</c:v>
                </c:pt>
                <c:pt idx="246">
                  <c:v>9.7000000000000003E-2</c:v>
                </c:pt>
                <c:pt idx="247">
                  <c:v>9.5000000000000001E-2</c:v>
                </c:pt>
                <c:pt idx="248">
                  <c:v>9.1999999999999998E-2</c:v>
                </c:pt>
                <c:pt idx="249">
                  <c:v>0.09</c:v>
                </c:pt>
                <c:pt idx="250">
                  <c:v>9.2999999999999999E-2</c:v>
                </c:pt>
                <c:pt idx="251">
                  <c:v>9.0999999999999998E-2</c:v>
                </c:pt>
                <c:pt idx="252">
                  <c:v>9.8000000000000004E-2</c:v>
                </c:pt>
                <c:pt idx="253">
                  <c:v>9.5000000000000001E-2</c:v>
                </c:pt>
                <c:pt idx="254">
                  <c:v>9.1999999999999998E-2</c:v>
                </c:pt>
                <c:pt idx="255">
                  <c:v>8.6999999999999994E-2</c:v>
                </c:pt>
                <c:pt idx="256">
                  <c:v>8.6999999999999994E-2</c:v>
                </c:pt>
                <c:pt idx="257">
                  <c:v>9.2999999999999999E-2</c:v>
                </c:pt>
                <c:pt idx="258">
                  <c:v>9.2999999999999999E-2</c:v>
                </c:pt>
                <c:pt idx="259">
                  <c:v>9.0999999999999998E-2</c:v>
                </c:pt>
                <c:pt idx="260">
                  <c:v>8.7999999999999995E-2</c:v>
                </c:pt>
                <c:pt idx="261">
                  <c:v>8.5000000000000006E-2</c:v>
                </c:pt>
                <c:pt idx="262">
                  <c:v>8.2000000000000003E-2</c:v>
                </c:pt>
                <c:pt idx="263">
                  <c:v>8.3000000000000004E-2</c:v>
                </c:pt>
                <c:pt idx="264">
                  <c:v>8.7999999999999995E-2</c:v>
                </c:pt>
                <c:pt idx="265">
                  <c:v>8.6999999999999994E-2</c:v>
                </c:pt>
                <c:pt idx="266">
                  <c:v>8.4000000000000005E-2</c:v>
                </c:pt>
                <c:pt idx="267">
                  <c:v>7.6999999999999999E-2</c:v>
                </c:pt>
                <c:pt idx="268">
                  <c:v>7.9000000000000001E-2</c:v>
                </c:pt>
                <c:pt idx="269">
                  <c:v>8.4000000000000005E-2</c:v>
                </c:pt>
                <c:pt idx="270">
                  <c:v>8.5999999999999993E-2</c:v>
                </c:pt>
                <c:pt idx="271">
                  <c:v>8.2000000000000003E-2</c:v>
                </c:pt>
                <c:pt idx="272">
                  <c:v>7.5999999999999998E-2</c:v>
                </c:pt>
                <c:pt idx="273">
                  <c:v>7.4999999999999997E-2</c:v>
                </c:pt>
                <c:pt idx="274">
                  <c:v>7.3999999999999996E-2</c:v>
                </c:pt>
                <c:pt idx="275">
                  <c:v>7.5999999999999998E-2</c:v>
                </c:pt>
                <c:pt idx="276">
                  <c:v>8.5000000000000006E-2</c:v>
                </c:pt>
                <c:pt idx="277">
                  <c:v>8.1000000000000003E-2</c:v>
                </c:pt>
                <c:pt idx="278">
                  <c:v>7.5999999999999998E-2</c:v>
                </c:pt>
                <c:pt idx="279">
                  <c:v>7.0999999999999994E-2</c:v>
                </c:pt>
                <c:pt idx="280">
                  <c:v>7.2999999999999995E-2</c:v>
                </c:pt>
                <c:pt idx="281">
                  <c:v>7.8E-2</c:v>
                </c:pt>
                <c:pt idx="282">
                  <c:v>7.6999999999999999E-2</c:v>
                </c:pt>
                <c:pt idx="283">
                  <c:v>7.2999999999999995E-2</c:v>
                </c:pt>
                <c:pt idx="284">
                  <c:v>7.0000000000000007E-2</c:v>
                </c:pt>
                <c:pt idx="285">
                  <c:v>7.0000000000000007E-2</c:v>
                </c:pt>
                <c:pt idx="286">
                  <c:v>6.6000000000000003E-2</c:v>
                </c:pt>
                <c:pt idx="287">
                  <c:v>6.5000000000000002E-2</c:v>
                </c:pt>
                <c:pt idx="288">
                  <c:v>7.0000000000000007E-2</c:v>
                </c:pt>
                <c:pt idx="289">
                  <c:v>7.0000000000000007E-2</c:v>
                </c:pt>
                <c:pt idx="290">
                  <c:v>6.8000000000000005E-2</c:v>
                </c:pt>
                <c:pt idx="291">
                  <c:v>5.8999999999999997E-2</c:v>
                </c:pt>
                <c:pt idx="292">
                  <c:v>6.0999999999999999E-2</c:v>
                </c:pt>
                <c:pt idx="293">
                  <c:v>6.3E-2</c:v>
                </c:pt>
                <c:pt idx="294">
                  <c:v>6.5000000000000002E-2</c:v>
                </c:pt>
                <c:pt idx="295">
                  <c:v>6.3E-2</c:v>
                </c:pt>
                <c:pt idx="296">
                  <c:v>5.7000000000000002E-2</c:v>
                </c:pt>
                <c:pt idx="297">
                  <c:v>5.5E-2</c:v>
                </c:pt>
                <c:pt idx="298">
                  <c:v>5.5E-2</c:v>
                </c:pt>
                <c:pt idx="299">
                  <c:v>5.3999999999999999E-2</c:v>
                </c:pt>
                <c:pt idx="300">
                  <c:v>6.0999999999999999E-2</c:v>
                </c:pt>
                <c:pt idx="301">
                  <c:v>5.8000000000000003E-2</c:v>
                </c:pt>
                <c:pt idx="302">
                  <c:v>5.6000000000000001E-2</c:v>
                </c:pt>
                <c:pt idx="303">
                  <c:v>5.0999999999999997E-2</c:v>
                </c:pt>
                <c:pt idx="304">
                  <c:v>5.2999999999999999E-2</c:v>
                </c:pt>
                <c:pt idx="305">
                  <c:v>5.5E-2</c:v>
                </c:pt>
                <c:pt idx="306">
                  <c:v>5.6000000000000001E-2</c:v>
                </c:pt>
                <c:pt idx="307">
                  <c:v>5.1999999999999998E-2</c:v>
                </c:pt>
                <c:pt idx="308">
                  <c:v>4.9000000000000002E-2</c:v>
                </c:pt>
                <c:pt idx="309">
                  <c:v>4.8000000000000001E-2</c:v>
                </c:pt>
                <c:pt idx="310">
                  <c:v>4.8000000000000001E-2</c:v>
                </c:pt>
                <c:pt idx="311">
                  <c:v>4.8000000000000001E-2</c:v>
                </c:pt>
                <c:pt idx="312">
                  <c:v>5.2999999999999999E-2</c:v>
                </c:pt>
                <c:pt idx="313">
                  <c:v>5.1999999999999998E-2</c:v>
                </c:pt>
                <c:pt idx="314">
                  <c:v>5.0999999999999997E-2</c:v>
                </c:pt>
                <c:pt idx="315">
                  <c:v>4.7E-2</c:v>
                </c:pt>
                <c:pt idx="316">
                  <c:v>4.4999999999999998E-2</c:v>
                </c:pt>
                <c:pt idx="317">
                  <c:v>5.0999999999999997E-2</c:v>
                </c:pt>
                <c:pt idx="318">
                  <c:v>5.0999999999999997E-2</c:v>
                </c:pt>
                <c:pt idx="319">
                  <c:v>0.05</c:v>
                </c:pt>
                <c:pt idx="320">
                  <c:v>4.8000000000000001E-2</c:v>
                </c:pt>
                <c:pt idx="321">
                  <c:v>4.7E-2</c:v>
                </c:pt>
                <c:pt idx="322">
                  <c:v>4.3999999999999997E-2</c:v>
                </c:pt>
                <c:pt idx="323">
                  <c:v>4.4999999999999998E-2</c:v>
                </c:pt>
                <c:pt idx="324">
                  <c:v>5.0999999999999997E-2</c:v>
                </c:pt>
                <c:pt idx="325">
                  <c:v>4.9000000000000002E-2</c:v>
                </c:pt>
                <c:pt idx="326">
                  <c:v>4.5999999999999999E-2</c:v>
                </c:pt>
                <c:pt idx="327">
                  <c:v>4.1000000000000002E-2</c:v>
                </c:pt>
                <c:pt idx="328">
                  <c:v>4.1000000000000002E-2</c:v>
                </c:pt>
                <c:pt idx="329">
                  <c:v>4.4999999999999998E-2</c:v>
                </c:pt>
                <c:pt idx="330">
                  <c:v>4.5999999999999999E-2</c:v>
                </c:pt>
                <c:pt idx="331">
                  <c:v>4.4999999999999998E-2</c:v>
                </c:pt>
                <c:pt idx="332">
                  <c:v>4.1000000000000002E-2</c:v>
                </c:pt>
                <c:pt idx="333">
                  <c:v>3.9E-2</c:v>
                </c:pt>
                <c:pt idx="334">
                  <c:v>3.9E-2</c:v>
                </c:pt>
                <c:pt idx="335">
                  <c:v>3.9E-2</c:v>
                </c:pt>
                <c:pt idx="336">
                  <c:v>4.4999999999999998E-2</c:v>
                </c:pt>
                <c:pt idx="337">
                  <c:v>4.3999999999999997E-2</c:v>
                </c:pt>
                <c:pt idx="338">
                  <c:v>4.1000000000000002E-2</c:v>
                </c:pt>
                <c:pt idx="339">
                  <c:v>3.6999999999999998E-2</c:v>
                </c:pt>
                <c:pt idx="340">
                  <c:v>3.5999999999999997E-2</c:v>
                </c:pt>
                <c:pt idx="341">
                  <c:v>4.2000000000000003E-2</c:v>
                </c:pt>
                <c:pt idx="342">
                  <c:v>4.1000000000000002E-2</c:v>
                </c:pt>
                <c:pt idx="343">
                  <c:v>3.9E-2</c:v>
                </c:pt>
                <c:pt idx="344">
                  <c:v>3.5999999999999997E-2</c:v>
                </c:pt>
                <c:pt idx="345">
                  <c:v>3.5000000000000003E-2</c:v>
                </c:pt>
                <c:pt idx="346">
                  <c:v>3.5000000000000003E-2</c:v>
                </c:pt>
                <c:pt idx="347">
                  <c:v>3.6999999999999998E-2</c:v>
                </c:pt>
                <c:pt idx="348">
                  <c:v>4.3999999999999997E-2</c:v>
                </c:pt>
                <c:pt idx="349">
                  <c:v>4.1000000000000002E-2</c:v>
                </c:pt>
                <c:pt idx="350">
                  <c:v>3.9E-2</c:v>
                </c:pt>
                <c:pt idx="351">
                  <c:v>3.3000000000000002E-2</c:v>
                </c:pt>
                <c:pt idx="352">
                  <c:v>3.4000000000000002E-2</c:v>
                </c:pt>
                <c:pt idx="353">
                  <c:v>3.7999999999999999E-2</c:v>
                </c:pt>
                <c:pt idx="354">
                  <c:v>0.04</c:v>
                </c:pt>
                <c:pt idx="355">
                  <c:v>3.7999999999999999E-2</c:v>
                </c:pt>
                <c:pt idx="356">
                  <c:v>3.3000000000000002E-2</c:v>
                </c:pt>
                <c:pt idx="357">
                  <c:v>3.3000000000000002E-2</c:v>
                </c:pt>
                <c:pt idx="358">
                  <c:v>3.3000000000000002E-2</c:v>
                </c:pt>
                <c:pt idx="359">
                  <c:v>3.4000000000000002E-2</c:v>
                </c:pt>
                <c:pt idx="360">
                  <c:v>0.04</c:v>
                </c:pt>
                <c:pt idx="361">
                  <c:v>3.7999999999999999E-2</c:v>
                </c:pt>
                <c:pt idx="362">
                  <c:v>4.4999999999999998E-2</c:v>
                </c:pt>
                <c:pt idx="363">
                  <c:v>0.14399999999999999</c:v>
                </c:pt>
                <c:pt idx="364">
                  <c:v>0.13</c:v>
                </c:pt>
                <c:pt idx="365">
                  <c:v>0.112</c:v>
                </c:pt>
                <c:pt idx="366">
                  <c:v>0.105</c:v>
                </c:pt>
                <c:pt idx="367">
                  <c:v>8.5000000000000006E-2</c:v>
                </c:pt>
                <c:pt idx="368">
                  <c:v>7.6999999999999999E-2</c:v>
                </c:pt>
                <c:pt idx="369">
                  <c:v>6.6000000000000003E-2</c:v>
                </c:pt>
                <c:pt idx="370">
                  <c:v>6.4000000000000001E-2</c:v>
                </c:pt>
                <c:pt idx="371">
                  <c:v>6.5000000000000002E-2</c:v>
                </c:pt>
                <c:pt idx="372">
                  <c:v>6.8000000000000005E-2</c:v>
                </c:pt>
                <c:pt idx="373">
                  <c:v>6.6000000000000003E-2</c:v>
                </c:pt>
                <c:pt idx="374">
                  <c:v>6.2E-2</c:v>
                </c:pt>
                <c:pt idx="375">
                  <c:v>5.7000000000000002E-2</c:v>
                </c:pt>
                <c:pt idx="376">
                  <c:v>5.5E-2</c:v>
                </c:pt>
                <c:pt idx="377">
                  <c:v>6.0999999999999999E-2</c:v>
                </c:pt>
                <c:pt idx="378">
                  <c:v>5.7000000000000002E-2</c:v>
                </c:pt>
                <c:pt idx="379">
                  <c:v>5.2999999999999999E-2</c:v>
                </c:pt>
                <c:pt idx="380">
                  <c:v>4.5999999999999999E-2</c:v>
                </c:pt>
                <c:pt idx="381">
                  <c:v>4.2999999999999997E-2</c:v>
                </c:pt>
                <c:pt idx="382">
                  <c:v>3.9E-2</c:v>
                </c:pt>
                <c:pt idx="383">
                  <c:v>3.6999999999999998E-2</c:v>
                </c:pt>
                <c:pt idx="384">
                  <c:v>4.3999999999999997E-2</c:v>
                </c:pt>
                <c:pt idx="385">
                  <c:v>4.1000000000000002E-2</c:v>
                </c:pt>
                <c:pt idx="386">
                  <c:v>3.7999999999999999E-2</c:v>
                </c:pt>
                <c:pt idx="387">
                  <c:v>3.3000000000000002E-2</c:v>
                </c:pt>
                <c:pt idx="388">
                  <c:v>3.4000000000000002E-2</c:v>
                </c:pt>
                <c:pt idx="389">
                  <c:v>3.7999999999999999E-2</c:v>
                </c:pt>
                <c:pt idx="390">
                  <c:v>3.7999999999999999E-2</c:v>
                </c:pt>
                <c:pt idx="391">
                  <c:v>3.7999999999999999E-2</c:v>
                </c:pt>
                <c:pt idx="392">
                  <c:v>3.3000000000000002E-2</c:v>
                </c:pt>
                <c:pt idx="393">
                  <c:v>3.4000000000000002E-2</c:v>
                </c:pt>
                <c:pt idx="394">
                  <c:v>3.4000000000000002E-2</c:v>
                </c:pt>
                <c:pt idx="395">
                  <c:v>3.3000000000000002E-2</c:v>
                </c:pt>
                <c:pt idx="396">
                  <c:v>3.9E-2</c:v>
                </c:pt>
                <c:pt idx="397">
                  <c:v>3.9E-2</c:v>
                </c:pt>
                <c:pt idx="398">
                  <c:v>3.5999999999999997E-2</c:v>
                </c:pt>
                <c:pt idx="399">
                  <c:v>3.1E-2</c:v>
                </c:pt>
                <c:pt idx="400">
                  <c:v>3.4000000000000002E-2</c:v>
                </c:pt>
                <c:pt idx="401">
                  <c:v>3.7999999999999999E-2</c:v>
                </c:pt>
                <c:pt idx="402">
                  <c:v>3.7999999999999999E-2</c:v>
                </c:pt>
                <c:pt idx="403">
                  <c:v>3.9E-2</c:v>
                </c:pt>
                <c:pt idx="404">
                  <c:v>3.5999999999999997E-2</c:v>
                </c:pt>
                <c:pt idx="405">
                  <c:v>3.5999999999999997E-2</c:v>
                </c:pt>
              </c:numCache>
            </c:numRef>
          </c:val>
          <c:smooth val="0"/>
          <c:extLst>
            <c:ext xmlns:c16="http://schemas.microsoft.com/office/drawing/2014/chart" uri="{C3380CC4-5D6E-409C-BE32-E72D297353CC}">
              <c16:uniqueId val="{00000002-7B48-4FDC-BB4C-3C1ADE5B42ED}"/>
            </c:ext>
          </c:extLst>
        </c:ser>
        <c:dLbls>
          <c:showLegendKey val="0"/>
          <c:showVal val="0"/>
          <c:showCatName val="0"/>
          <c:showSerName val="0"/>
          <c:showPercent val="0"/>
          <c:showBubbleSize val="0"/>
        </c:dLbls>
        <c:marker val="1"/>
        <c:smooth val="0"/>
        <c:axId val="407592543"/>
        <c:axId val="1315220703"/>
      </c:lineChart>
      <c:dateAx>
        <c:axId val="407592543"/>
        <c:scaling>
          <c:orientation val="minMax"/>
        </c:scaling>
        <c:delete val="0"/>
        <c:axPos val="b"/>
        <c:numFmt formatCode="mmm\-yy"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315220703"/>
        <c:crosses val="autoZero"/>
        <c:auto val="1"/>
        <c:lblOffset val="100"/>
        <c:baseTimeUnit val="months"/>
        <c:majorUnit val="12"/>
        <c:majorTimeUnit val="months"/>
      </c:dateAx>
      <c:valAx>
        <c:axId val="1315220703"/>
        <c:scaling>
          <c:orientation val="minMax"/>
          <c:max val="0.16000000000000003"/>
          <c:min val="2.0000000000000004E-2"/>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407592543"/>
        <c:crosses val="autoZero"/>
        <c:crossBetween val="between"/>
        <c:majorUnit val="2.0000000000000004E-2"/>
        <c:minorUnit val="1.0000000000000002E-2"/>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baseline="0">
          <a:solidFill>
            <a:sysClr val="windowText" lastClr="000000"/>
          </a:solidFill>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2"/>
          <c:order val="2"/>
          <c:tx>
            <c:strRef>
              <c:f>Sheet3!$G$1</c:f>
              <c:strCache>
                <c:ptCount val="1"/>
                <c:pt idx="0">
                  <c:v>recession</c:v>
                </c:pt>
              </c:strCache>
            </c:strRef>
          </c:tx>
          <c:spPr>
            <a:solidFill>
              <a:schemeClr val="bg2"/>
            </a:solidFill>
            <a:ln>
              <a:noFill/>
            </a:ln>
            <a:effectLst/>
          </c:spPr>
          <c:invertIfNegative val="0"/>
          <c:cat>
            <c:numRef>
              <c:f>Sheet3!$D$2:$D$268</c:f>
              <c:numCache>
                <c:formatCode>mmm\-yy</c:formatCode>
                <c:ptCount val="267"/>
                <c:pt idx="0">
                  <c:v>36892</c:v>
                </c:pt>
                <c:pt idx="1">
                  <c:v>36923</c:v>
                </c:pt>
                <c:pt idx="2">
                  <c:v>36951</c:v>
                </c:pt>
                <c:pt idx="3">
                  <c:v>36982</c:v>
                </c:pt>
                <c:pt idx="4">
                  <c:v>37012</c:v>
                </c:pt>
                <c:pt idx="5">
                  <c:v>37043</c:v>
                </c:pt>
                <c:pt idx="6">
                  <c:v>37073</c:v>
                </c:pt>
                <c:pt idx="7">
                  <c:v>37104</c:v>
                </c:pt>
                <c:pt idx="8">
                  <c:v>37135</c:v>
                </c:pt>
                <c:pt idx="9">
                  <c:v>37165</c:v>
                </c:pt>
                <c:pt idx="10">
                  <c:v>37196</c:v>
                </c:pt>
                <c:pt idx="11">
                  <c:v>37226</c:v>
                </c:pt>
                <c:pt idx="12">
                  <c:v>37257</c:v>
                </c:pt>
                <c:pt idx="13">
                  <c:v>37288</c:v>
                </c:pt>
                <c:pt idx="14">
                  <c:v>37316</c:v>
                </c:pt>
                <c:pt idx="15">
                  <c:v>37347</c:v>
                </c:pt>
                <c:pt idx="16">
                  <c:v>37377</c:v>
                </c:pt>
                <c:pt idx="17">
                  <c:v>37408</c:v>
                </c:pt>
                <c:pt idx="18">
                  <c:v>37438</c:v>
                </c:pt>
                <c:pt idx="19">
                  <c:v>37469</c:v>
                </c:pt>
                <c:pt idx="20">
                  <c:v>37500</c:v>
                </c:pt>
                <c:pt idx="21">
                  <c:v>37530</c:v>
                </c:pt>
                <c:pt idx="22">
                  <c:v>37561</c:v>
                </c:pt>
                <c:pt idx="23">
                  <c:v>37591</c:v>
                </c:pt>
                <c:pt idx="24">
                  <c:v>37622</c:v>
                </c:pt>
                <c:pt idx="25">
                  <c:v>37653</c:v>
                </c:pt>
                <c:pt idx="26">
                  <c:v>37681</c:v>
                </c:pt>
                <c:pt idx="27">
                  <c:v>37712</c:v>
                </c:pt>
                <c:pt idx="28">
                  <c:v>37742</c:v>
                </c:pt>
                <c:pt idx="29">
                  <c:v>37773</c:v>
                </c:pt>
                <c:pt idx="30">
                  <c:v>37803</c:v>
                </c:pt>
                <c:pt idx="31">
                  <c:v>37834</c:v>
                </c:pt>
                <c:pt idx="32">
                  <c:v>37865</c:v>
                </c:pt>
                <c:pt idx="33">
                  <c:v>37895</c:v>
                </c:pt>
                <c:pt idx="34">
                  <c:v>37926</c:v>
                </c:pt>
                <c:pt idx="35">
                  <c:v>37956</c:v>
                </c:pt>
                <c:pt idx="36">
                  <c:v>37987</c:v>
                </c:pt>
                <c:pt idx="37">
                  <c:v>38018</c:v>
                </c:pt>
                <c:pt idx="38">
                  <c:v>38047</c:v>
                </c:pt>
                <c:pt idx="39">
                  <c:v>38078</c:v>
                </c:pt>
                <c:pt idx="40">
                  <c:v>38108</c:v>
                </c:pt>
                <c:pt idx="41">
                  <c:v>38139</c:v>
                </c:pt>
                <c:pt idx="42">
                  <c:v>38169</c:v>
                </c:pt>
                <c:pt idx="43">
                  <c:v>38200</c:v>
                </c:pt>
                <c:pt idx="44">
                  <c:v>38231</c:v>
                </c:pt>
                <c:pt idx="45">
                  <c:v>38261</c:v>
                </c:pt>
                <c:pt idx="46">
                  <c:v>38292</c:v>
                </c:pt>
                <c:pt idx="47">
                  <c:v>38322</c:v>
                </c:pt>
                <c:pt idx="48">
                  <c:v>38353</c:v>
                </c:pt>
                <c:pt idx="49">
                  <c:v>38384</c:v>
                </c:pt>
                <c:pt idx="50">
                  <c:v>38412</c:v>
                </c:pt>
                <c:pt idx="51">
                  <c:v>38443</c:v>
                </c:pt>
                <c:pt idx="52">
                  <c:v>38473</c:v>
                </c:pt>
                <c:pt idx="53">
                  <c:v>38504</c:v>
                </c:pt>
                <c:pt idx="54">
                  <c:v>38534</c:v>
                </c:pt>
                <c:pt idx="55">
                  <c:v>38565</c:v>
                </c:pt>
                <c:pt idx="56">
                  <c:v>38596</c:v>
                </c:pt>
                <c:pt idx="57">
                  <c:v>38626</c:v>
                </c:pt>
                <c:pt idx="58">
                  <c:v>38657</c:v>
                </c:pt>
                <c:pt idx="59">
                  <c:v>38687</c:v>
                </c:pt>
                <c:pt idx="60">
                  <c:v>38718</c:v>
                </c:pt>
                <c:pt idx="61">
                  <c:v>38749</c:v>
                </c:pt>
                <c:pt idx="62">
                  <c:v>38777</c:v>
                </c:pt>
                <c:pt idx="63">
                  <c:v>38808</c:v>
                </c:pt>
                <c:pt idx="64">
                  <c:v>38838</c:v>
                </c:pt>
                <c:pt idx="65">
                  <c:v>38869</c:v>
                </c:pt>
                <c:pt idx="66">
                  <c:v>38899</c:v>
                </c:pt>
                <c:pt idx="67">
                  <c:v>38930</c:v>
                </c:pt>
                <c:pt idx="68">
                  <c:v>38961</c:v>
                </c:pt>
                <c:pt idx="69">
                  <c:v>38991</c:v>
                </c:pt>
                <c:pt idx="70">
                  <c:v>39022</c:v>
                </c:pt>
                <c:pt idx="71">
                  <c:v>39052</c:v>
                </c:pt>
                <c:pt idx="72">
                  <c:v>39083</c:v>
                </c:pt>
                <c:pt idx="73">
                  <c:v>39114</c:v>
                </c:pt>
                <c:pt idx="74">
                  <c:v>39142</c:v>
                </c:pt>
                <c:pt idx="75">
                  <c:v>39173</c:v>
                </c:pt>
                <c:pt idx="76">
                  <c:v>39203</c:v>
                </c:pt>
                <c:pt idx="77">
                  <c:v>39234</c:v>
                </c:pt>
                <c:pt idx="78">
                  <c:v>39264</c:v>
                </c:pt>
                <c:pt idx="79">
                  <c:v>39295</c:v>
                </c:pt>
                <c:pt idx="80">
                  <c:v>39326</c:v>
                </c:pt>
                <c:pt idx="81">
                  <c:v>39356</c:v>
                </c:pt>
                <c:pt idx="82">
                  <c:v>39387</c:v>
                </c:pt>
                <c:pt idx="83">
                  <c:v>39417</c:v>
                </c:pt>
                <c:pt idx="84">
                  <c:v>39448</c:v>
                </c:pt>
                <c:pt idx="85">
                  <c:v>39479</c:v>
                </c:pt>
                <c:pt idx="86">
                  <c:v>39508</c:v>
                </c:pt>
                <c:pt idx="87">
                  <c:v>39539</c:v>
                </c:pt>
                <c:pt idx="88">
                  <c:v>39569</c:v>
                </c:pt>
                <c:pt idx="89">
                  <c:v>39600</c:v>
                </c:pt>
                <c:pt idx="90">
                  <c:v>39630</c:v>
                </c:pt>
                <c:pt idx="91">
                  <c:v>39661</c:v>
                </c:pt>
                <c:pt idx="92">
                  <c:v>39692</c:v>
                </c:pt>
                <c:pt idx="93">
                  <c:v>39722</c:v>
                </c:pt>
                <c:pt idx="94">
                  <c:v>39753</c:v>
                </c:pt>
                <c:pt idx="95">
                  <c:v>39783</c:v>
                </c:pt>
                <c:pt idx="96">
                  <c:v>39814</c:v>
                </c:pt>
                <c:pt idx="97">
                  <c:v>39845</c:v>
                </c:pt>
                <c:pt idx="98">
                  <c:v>39873</c:v>
                </c:pt>
                <c:pt idx="99">
                  <c:v>39904</c:v>
                </c:pt>
                <c:pt idx="100">
                  <c:v>39934</c:v>
                </c:pt>
                <c:pt idx="101">
                  <c:v>39965</c:v>
                </c:pt>
                <c:pt idx="102">
                  <c:v>39995</c:v>
                </c:pt>
                <c:pt idx="103">
                  <c:v>40026</c:v>
                </c:pt>
                <c:pt idx="104">
                  <c:v>40057</c:v>
                </c:pt>
                <c:pt idx="105">
                  <c:v>40087</c:v>
                </c:pt>
                <c:pt idx="106">
                  <c:v>40118</c:v>
                </c:pt>
                <c:pt idx="107">
                  <c:v>40148</c:v>
                </c:pt>
                <c:pt idx="108">
                  <c:v>40179</c:v>
                </c:pt>
                <c:pt idx="109">
                  <c:v>40210</c:v>
                </c:pt>
                <c:pt idx="110">
                  <c:v>40238</c:v>
                </c:pt>
                <c:pt idx="111">
                  <c:v>40269</c:v>
                </c:pt>
                <c:pt idx="112">
                  <c:v>40299</c:v>
                </c:pt>
                <c:pt idx="113">
                  <c:v>40330</c:v>
                </c:pt>
                <c:pt idx="114">
                  <c:v>40360</c:v>
                </c:pt>
                <c:pt idx="115">
                  <c:v>40391</c:v>
                </c:pt>
                <c:pt idx="116">
                  <c:v>40422</c:v>
                </c:pt>
                <c:pt idx="117">
                  <c:v>40452</c:v>
                </c:pt>
                <c:pt idx="118">
                  <c:v>40483</c:v>
                </c:pt>
                <c:pt idx="119">
                  <c:v>40513</c:v>
                </c:pt>
                <c:pt idx="120">
                  <c:v>40544</c:v>
                </c:pt>
                <c:pt idx="121">
                  <c:v>40575</c:v>
                </c:pt>
                <c:pt idx="122">
                  <c:v>40603</c:v>
                </c:pt>
                <c:pt idx="123">
                  <c:v>40634</c:v>
                </c:pt>
                <c:pt idx="124">
                  <c:v>40664</c:v>
                </c:pt>
                <c:pt idx="125">
                  <c:v>40695</c:v>
                </c:pt>
                <c:pt idx="126">
                  <c:v>40725</c:v>
                </c:pt>
                <c:pt idx="127">
                  <c:v>40756</c:v>
                </c:pt>
                <c:pt idx="128">
                  <c:v>40787</c:v>
                </c:pt>
                <c:pt idx="129">
                  <c:v>40817</c:v>
                </c:pt>
                <c:pt idx="130">
                  <c:v>40848</c:v>
                </c:pt>
                <c:pt idx="131">
                  <c:v>40878</c:v>
                </c:pt>
                <c:pt idx="132">
                  <c:v>40909</c:v>
                </c:pt>
                <c:pt idx="133">
                  <c:v>40940</c:v>
                </c:pt>
                <c:pt idx="134">
                  <c:v>40969</c:v>
                </c:pt>
                <c:pt idx="135">
                  <c:v>41000</c:v>
                </c:pt>
                <c:pt idx="136">
                  <c:v>41030</c:v>
                </c:pt>
                <c:pt idx="137">
                  <c:v>41061</c:v>
                </c:pt>
                <c:pt idx="138">
                  <c:v>41091</c:v>
                </c:pt>
                <c:pt idx="139">
                  <c:v>41122</c:v>
                </c:pt>
                <c:pt idx="140">
                  <c:v>41153</c:v>
                </c:pt>
                <c:pt idx="141">
                  <c:v>41183</c:v>
                </c:pt>
                <c:pt idx="142">
                  <c:v>41214</c:v>
                </c:pt>
                <c:pt idx="143">
                  <c:v>41244</c:v>
                </c:pt>
                <c:pt idx="144">
                  <c:v>41275</c:v>
                </c:pt>
                <c:pt idx="145">
                  <c:v>41306</c:v>
                </c:pt>
                <c:pt idx="146">
                  <c:v>41334</c:v>
                </c:pt>
                <c:pt idx="147">
                  <c:v>41365</c:v>
                </c:pt>
                <c:pt idx="148">
                  <c:v>41395</c:v>
                </c:pt>
                <c:pt idx="149">
                  <c:v>41426</c:v>
                </c:pt>
                <c:pt idx="150">
                  <c:v>41456</c:v>
                </c:pt>
                <c:pt idx="151">
                  <c:v>41487</c:v>
                </c:pt>
                <c:pt idx="152">
                  <c:v>41518</c:v>
                </c:pt>
                <c:pt idx="153">
                  <c:v>41548</c:v>
                </c:pt>
                <c:pt idx="154">
                  <c:v>41579</c:v>
                </c:pt>
                <c:pt idx="155">
                  <c:v>41609</c:v>
                </c:pt>
                <c:pt idx="156">
                  <c:v>41640</c:v>
                </c:pt>
                <c:pt idx="157">
                  <c:v>41671</c:v>
                </c:pt>
                <c:pt idx="158">
                  <c:v>41699</c:v>
                </c:pt>
                <c:pt idx="159">
                  <c:v>41730</c:v>
                </c:pt>
                <c:pt idx="160">
                  <c:v>41760</c:v>
                </c:pt>
                <c:pt idx="161">
                  <c:v>41791</c:v>
                </c:pt>
                <c:pt idx="162">
                  <c:v>41821</c:v>
                </c:pt>
                <c:pt idx="163">
                  <c:v>41852</c:v>
                </c:pt>
                <c:pt idx="164">
                  <c:v>41883</c:v>
                </c:pt>
                <c:pt idx="165">
                  <c:v>41913</c:v>
                </c:pt>
                <c:pt idx="166">
                  <c:v>41944</c:v>
                </c:pt>
                <c:pt idx="167">
                  <c:v>41974</c:v>
                </c:pt>
                <c:pt idx="168">
                  <c:v>42005</c:v>
                </c:pt>
                <c:pt idx="169">
                  <c:v>42036</c:v>
                </c:pt>
                <c:pt idx="170">
                  <c:v>42064</c:v>
                </c:pt>
                <c:pt idx="171">
                  <c:v>42095</c:v>
                </c:pt>
                <c:pt idx="172">
                  <c:v>42125</c:v>
                </c:pt>
                <c:pt idx="173">
                  <c:v>42156</c:v>
                </c:pt>
                <c:pt idx="174">
                  <c:v>42186</c:v>
                </c:pt>
                <c:pt idx="175">
                  <c:v>42217</c:v>
                </c:pt>
                <c:pt idx="176">
                  <c:v>42248</c:v>
                </c:pt>
                <c:pt idx="177">
                  <c:v>42278</c:v>
                </c:pt>
                <c:pt idx="178">
                  <c:v>42309</c:v>
                </c:pt>
                <c:pt idx="179">
                  <c:v>42339</c:v>
                </c:pt>
                <c:pt idx="180">
                  <c:v>42370</c:v>
                </c:pt>
                <c:pt idx="181">
                  <c:v>42401</c:v>
                </c:pt>
                <c:pt idx="182">
                  <c:v>42430</c:v>
                </c:pt>
                <c:pt idx="183">
                  <c:v>42461</c:v>
                </c:pt>
                <c:pt idx="184">
                  <c:v>42491</c:v>
                </c:pt>
                <c:pt idx="185">
                  <c:v>42522</c:v>
                </c:pt>
                <c:pt idx="186">
                  <c:v>42552</c:v>
                </c:pt>
                <c:pt idx="187">
                  <c:v>42583</c:v>
                </c:pt>
                <c:pt idx="188">
                  <c:v>42614</c:v>
                </c:pt>
                <c:pt idx="189">
                  <c:v>42644</c:v>
                </c:pt>
                <c:pt idx="190">
                  <c:v>42675</c:v>
                </c:pt>
                <c:pt idx="191">
                  <c:v>42705</c:v>
                </c:pt>
                <c:pt idx="192">
                  <c:v>42736</c:v>
                </c:pt>
                <c:pt idx="193">
                  <c:v>42767</c:v>
                </c:pt>
                <c:pt idx="194">
                  <c:v>42795</c:v>
                </c:pt>
                <c:pt idx="195">
                  <c:v>42826</c:v>
                </c:pt>
                <c:pt idx="196">
                  <c:v>42856</c:v>
                </c:pt>
                <c:pt idx="197">
                  <c:v>42887</c:v>
                </c:pt>
                <c:pt idx="198">
                  <c:v>42917</c:v>
                </c:pt>
                <c:pt idx="199">
                  <c:v>42948</c:v>
                </c:pt>
                <c:pt idx="200">
                  <c:v>42979</c:v>
                </c:pt>
                <c:pt idx="201">
                  <c:v>43009</c:v>
                </c:pt>
                <c:pt idx="202">
                  <c:v>43040</c:v>
                </c:pt>
                <c:pt idx="203">
                  <c:v>43070</c:v>
                </c:pt>
                <c:pt idx="204">
                  <c:v>43101</c:v>
                </c:pt>
                <c:pt idx="205">
                  <c:v>43132</c:v>
                </c:pt>
                <c:pt idx="206">
                  <c:v>43160</c:v>
                </c:pt>
                <c:pt idx="207">
                  <c:v>43191</c:v>
                </c:pt>
                <c:pt idx="208">
                  <c:v>43221</c:v>
                </c:pt>
                <c:pt idx="209">
                  <c:v>43252</c:v>
                </c:pt>
                <c:pt idx="210">
                  <c:v>43282</c:v>
                </c:pt>
                <c:pt idx="211">
                  <c:v>43313</c:v>
                </c:pt>
                <c:pt idx="212">
                  <c:v>43344</c:v>
                </c:pt>
                <c:pt idx="213">
                  <c:v>43374</c:v>
                </c:pt>
                <c:pt idx="214">
                  <c:v>43405</c:v>
                </c:pt>
                <c:pt idx="215">
                  <c:v>43435</c:v>
                </c:pt>
                <c:pt idx="216">
                  <c:v>43466</c:v>
                </c:pt>
                <c:pt idx="217">
                  <c:v>43497</c:v>
                </c:pt>
                <c:pt idx="218">
                  <c:v>43525</c:v>
                </c:pt>
                <c:pt idx="219">
                  <c:v>43556</c:v>
                </c:pt>
                <c:pt idx="220">
                  <c:v>43586</c:v>
                </c:pt>
                <c:pt idx="221">
                  <c:v>43617</c:v>
                </c:pt>
                <c:pt idx="222">
                  <c:v>43647</c:v>
                </c:pt>
                <c:pt idx="223">
                  <c:v>43678</c:v>
                </c:pt>
                <c:pt idx="224">
                  <c:v>43709</c:v>
                </c:pt>
                <c:pt idx="225">
                  <c:v>43739</c:v>
                </c:pt>
                <c:pt idx="226">
                  <c:v>43770</c:v>
                </c:pt>
                <c:pt idx="227">
                  <c:v>43800</c:v>
                </c:pt>
                <c:pt idx="228">
                  <c:v>43831</c:v>
                </c:pt>
                <c:pt idx="229">
                  <c:v>43862</c:v>
                </c:pt>
                <c:pt idx="230">
                  <c:v>43891</c:v>
                </c:pt>
                <c:pt idx="231">
                  <c:v>43922</c:v>
                </c:pt>
                <c:pt idx="232">
                  <c:v>43952</c:v>
                </c:pt>
                <c:pt idx="233">
                  <c:v>43983</c:v>
                </c:pt>
                <c:pt idx="234">
                  <c:v>44013</c:v>
                </c:pt>
                <c:pt idx="235">
                  <c:v>44044</c:v>
                </c:pt>
                <c:pt idx="236">
                  <c:v>44075</c:v>
                </c:pt>
                <c:pt idx="237">
                  <c:v>44105</c:v>
                </c:pt>
                <c:pt idx="238">
                  <c:v>44136</c:v>
                </c:pt>
                <c:pt idx="239">
                  <c:v>44166</c:v>
                </c:pt>
                <c:pt idx="240">
                  <c:v>44197</c:v>
                </c:pt>
                <c:pt idx="241">
                  <c:v>44228</c:v>
                </c:pt>
                <c:pt idx="242">
                  <c:v>44256</c:v>
                </c:pt>
                <c:pt idx="243">
                  <c:v>44287</c:v>
                </c:pt>
                <c:pt idx="244">
                  <c:v>44317</c:v>
                </c:pt>
                <c:pt idx="245">
                  <c:v>44348</c:v>
                </c:pt>
                <c:pt idx="246">
                  <c:v>44378</c:v>
                </c:pt>
                <c:pt idx="247">
                  <c:v>44409</c:v>
                </c:pt>
                <c:pt idx="248">
                  <c:v>44440</c:v>
                </c:pt>
                <c:pt idx="249">
                  <c:v>44470</c:v>
                </c:pt>
                <c:pt idx="250">
                  <c:v>44501</c:v>
                </c:pt>
                <c:pt idx="251">
                  <c:v>44531</c:v>
                </c:pt>
                <c:pt idx="252">
                  <c:v>44562</c:v>
                </c:pt>
                <c:pt idx="253">
                  <c:v>44593</c:v>
                </c:pt>
                <c:pt idx="254">
                  <c:v>44621</c:v>
                </c:pt>
                <c:pt idx="255">
                  <c:v>44652</c:v>
                </c:pt>
                <c:pt idx="256">
                  <c:v>44682</c:v>
                </c:pt>
                <c:pt idx="257">
                  <c:v>44713</c:v>
                </c:pt>
                <c:pt idx="258">
                  <c:v>44743</c:v>
                </c:pt>
                <c:pt idx="259">
                  <c:v>44774</c:v>
                </c:pt>
                <c:pt idx="260">
                  <c:v>44805</c:v>
                </c:pt>
                <c:pt idx="261">
                  <c:v>44835</c:v>
                </c:pt>
                <c:pt idx="262">
                  <c:v>44866</c:v>
                </c:pt>
                <c:pt idx="263">
                  <c:v>44896</c:v>
                </c:pt>
                <c:pt idx="264">
                  <c:v>44927</c:v>
                </c:pt>
                <c:pt idx="265">
                  <c:v>44958</c:v>
                </c:pt>
                <c:pt idx="266">
                  <c:v>44986</c:v>
                </c:pt>
              </c:numCache>
            </c:numRef>
          </c:cat>
          <c:val>
            <c:numRef>
              <c:f>Sheet3!$G$2:$G$268</c:f>
              <c:numCache>
                <c:formatCode>General</c:formatCode>
                <c:ptCount val="267"/>
                <c:pt idx="2" formatCode="#,##0">
                  <c:v>155000</c:v>
                </c:pt>
                <c:pt idx="3" formatCode="#,##0">
                  <c:v>155000</c:v>
                </c:pt>
                <c:pt idx="4" formatCode="#,##0">
                  <c:v>155000</c:v>
                </c:pt>
                <c:pt idx="5" formatCode="#,##0">
                  <c:v>155000</c:v>
                </c:pt>
                <c:pt idx="6" formatCode="#,##0">
                  <c:v>155000</c:v>
                </c:pt>
                <c:pt idx="7" formatCode="#,##0">
                  <c:v>155000</c:v>
                </c:pt>
                <c:pt idx="8" formatCode="#,##0">
                  <c:v>155000</c:v>
                </c:pt>
                <c:pt idx="9" formatCode="#,##0">
                  <c:v>155000</c:v>
                </c:pt>
                <c:pt idx="10" formatCode="#,##0">
                  <c:v>155000</c:v>
                </c:pt>
                <c:pt idx="83" formatCode="#,##0">
                  <c:v>155000</c:v>
                </c:pt>
                <c:pt idx="84" formatCode="#,##0">
                  <c:v>155000</c:v>
                </c:pt>
                <c:pt idx="85" formatCode="#,##0">
                  <c:v>155000</c:v>
                </c:pt>
                <c:pt idx="86" formatCode="#,##0">
                  <c:v>155000</c:v>
                </c:pt>
                <c:pt idx="87" formatCode="#,##0">
                  <c:v>155000</c:v>
                </c:pt>
                <c:pt idx="88" formatCode="#,##0">
                  <c:v>155000</c:v>
                </c:pt>
                <c:pt idx="89" formatCode="#,##0">
                  <c:v>155000</c:v>
                </c:pt>
                <c:pt idx="90" formatCode="#,##0">
                  <c:v>155000</c:v>
                </c:pt>
                <c:pt idx="91" formatCode="#,##0">
                  <c:v>155000</c:v>
                </c:pt>
                <c:pt idx="92" formatCode="#,##0">
                  <c:v>155000</c:v>
                </c:pt>
                <c:pt idx="93" formatCode="#,##0">
                  <c:v>155000</c:v>
                </c:pt>
                <c:pt idx="94" formatCode="#,##0">
                  <c:v>155000</c:v>
                </c:pt>
                <c:pt idx="95" formatCode="#,##0">
                  <c:v>155000</c:v>
                </c:pt>
                <c:pt idx="96" formatCode="#,##0">
                  <c:v>155000</c:v>
                </c:pt>
                <c:pt idx="97" formatCode="#,##0">
                  <c:v>155000</c:v>
                </c:pt>
                <c:pt idx="98" formatCode="#,##0">
                  <c:v>155000</c:v>
                </c:pt>
                <c:pt idx="99" formatCode="#,##0">
                  <c:v>155000</c:v>
                </c:pt>
                <c:pt idx="100" formatCode="#,##0">
                  <c:v>155000</c:v>
                </c:pt>
                <c:pt idx="101" formatCode="#,##0">
                  <c:v>155000</c:v>
                </c:pt>
                <c:pt idx="229" formatCode="#,##0">
                  <c:v>155000</c:v>
                </c:pt>
                <c:pt idx="230" formatCode="#,##0">
                  <c:v>155000</c:v>
                </c:pt>
                <c:pt idx="231" formatCode="#,##0">
                  <c:v>155000</c:v>
                </c:pt>
              </c:numCache>
            </c:numRef>
          </c:val>
          <c:extLst>
            <c:ext xmlns:c16="http://schemas.microsoft.com/office/drawing/2014/chart" uri="{C3380CC4-5D6E-409C-BE32-E72D297353CC}">
              <c16:uniqueId val="{00000000-9E87-4246-993C-579359B66A9D}"/>
            </c:ext>
          </c:extLst>
        </c:ser>
        <c:dLbls>
          <c:showLegendKey val="0"/>
          <c:showVal val="0"/>
          <c:showCatName val="0"/>
          <c:showSerName val="0"/>
          <c:showPercent val="0"/>
          <c:showBubbleSize val="0"/>
        </c:dLbls>
        <c:gapWidth val="0"/>
        <c:overlap val="100"/>
        <c:axId val="1517591199"/>
        <c:axId val="541446335"/>
      </c:barChart>
      <c:lineChart>
        <c:grouping val="standard"/>
        <c:varyColors val="0"/>
        <c:ser>
          <c:idx val="0"/>
          <c:order val="0"/>
          <c:tx>
            <c:strRef>
              <c:f>Sheet3!$E$1</c:f>
              <c:strCache>
                <c:ptCount val="1"/>
                <c:pt idx="0">
                  <c:v>Appalachian Regional Commission</c:v>
                </c:pt>
              </c:strCache>
            </c:strRef>
          </c:tx>
          <c:spPr>
            <a:ln w="28575" cap="rnd">
              <a:solidFill>
                <a:schemeClr val="accent1"/>
              </a:solidFill>
              <a:round/>
            </a:ln>
            <a:effectLst/>
          </c:spPr>
          <c:marker>
            <c:symbol val="none"/>
          </c:marker>
          <c:cat>
            <c:numRef>
              <c:f>Sheet3!$D$2:$D$268</c:f>
              <c:numCache>
                <c:formatCode>mmm\-yy</c:formatCode>
                <c:ptCount val="267"/>
                <c:pt idx="0">
                  <c:v>36892</c:v>
                </c:pt>
                <c:pt idx="1">
                  <c:v>36923</c:v>
                </c:pt>
                <c:pt idx="2">
                  <c:v>36951</c:v>
                </c:pt>
                <c:pt idx="3">
                  <c:v>36982</c:v>
                </c:pt>
                <c:pt idx="4">
                  <c:v>37012</c:v>
                </c:pt>
                <c:pt idx="5">
                  <c:v>37043</c:v>
                </c:pt>
                <c:pt idx="6">
                  <c:v>37073</c:v>
                </c:pt>
                <c:pt idx="7">
                  <c:v>37104</c:v>
                </c:pt>
                <c:pt idx="8">
                  <c:v>37135</c:v>
                </c:pt>
                <c:pt idx="9">
                  <c:v>37165</c:v>
                </c:pt>
                <c:pt idx="10">
                  <c:v>37196</c:v>
                </c:pt>
                <c:pt idx="11">
                  <c:v>37226</c:v>
                </c:pt>
                <c:pt idx="12">
                  <c:v>37257</c:v>
                </c:pt>
                <c:pt idx="13">
                  <c:v>37288</c:v>
                </c:pt>
                <c:pt idx="14">
                  <c:v>37316</c:v>
                </c:pt>
                <c:pt idx="15">
                  <c:v>37347</c:v>
                </c:pt>
                <c:pt idx="16">
                  <c:v>37377</c:v>
                </c:pt>
                <c:pt idx="17">
                  <c:v>37408</c:v>
                </c:pt>
                <c:pt idx="18">
                  <c:v>37438</c:v>
                </c:pt>
                <c:pt idx="19">
                  <c:v>37469</c:v>
                </c:pt>
                <c:pt idx="20">
                  <c:v>37500</c:v>
                </c:pt>
                <c:pt idx="21">
                  <c:v>37530</c:v>
                </c:pt>
                <c:pt idx="22">
                  <c:v>37561</c:v>
                </c:pt>
                <c:pt idx="23">
                  <c:v>37591</c:v>
                </c:pt>
                <c:pt idx="24">
                  <c:v>37622</c:v>
                </c:pt>
                <c:pt idx="25">
                  <c:v>37653</c:v>
                </c:pt>
                <c:pt idx="26">
                  <c:v>37681</c:v>
                </c:pt>
                <c:pt idx="27">
                  <c:v>37712</c:v>
                </c:pt>
                <c:pt idx="28">
                  <c:v>37742</c:v>
                </c:pt>
                <c:pt idx="29">
                  <c:v>37773</c:v>
                </c:pt>
                <c:pt idx="30">
                  <c:v>37803</c:v>
                </c:pt>
                <c:pt idx="31">
                  <c:v>37834</c:v>
                </c:pt>
                <c:pt idx="32">
                  <c:v>37865</c:v>
                </c:pt>
                <c:pt idx="33">
                  <c:v>37895</c:v>
                </c:pt>
                <c:pt idx="34">
                  <c:v>37926</c:v>
                </c:pt>
                <c:pt idx="35">
                  <c:v>37956</c:v>
                </c:pt>
                <c:pt idx="36">
                  <c:v>37987</c:v>
                </c:pt>
                <c:pt idx="37">
                  <c:v>38018</c:v>
                </c:pt>
                <c:pt idx="38">
                  <c:v>38047</c:v>
                </c:pt>
                <c:pt idx="39">
                  <c:v>38078</c:v>
                </c:pt>
                <c:pt idx="40">
                  <c:v>38108</c:v>
                </c:pt>
                <c:pt idx="41">
                  <c:v>38139</c:v>
                </c:pt>
                <c:pt idx="42">
                  <c:v>38169</c:v>
                </c:pt>
                <c:pt idx="43">
                  <c:v>38200</c:v>
                </c:pt>
                <c:pt idx="44">
                  <c:v>38231</c:v>
                </c:pt>
                <c:pt idx="45">
                  <c:v>38261</c:v>
                </c:pt>
                <c:pt idx="46">
                  <c:v>38292</c:v>
                </c:pt>
                <c:pt idx="47">
                  <c:v>38322</c:v>
                </c:pt>
                <c:pt idx="48">
                  <c:v>38353</c:v>
                </c:pt>
                <c:pt idx="49">
                  <c:v>38384</c:v>
                </c:pt>
                <c:pt idx="50">
                  <c:v>38412</c:v>
                </c:pt>
                <c:pt idx="51">
                  <c:v>38443</c:v>
                </c:pt>
                <c:pt idx="52">
                  <c:v>38473</c:v>
                </c:pt>
                <c:pt idx="53">
                  <c:v>38504</c:v>
                </c:pt>
                <c:pt idx="54">
                  <c:v>38534</c:v>
                </c:pt>
                <c:pt idx="55">
                  <c:v>38565</c:v>
                </c:pt>
                <c:pt idx="56">
                  <c:v>38596</c:v>
                </c:pt>
                <c:pt idx="57">
                  <c:v>38626</c:v>
                </c:pt>
                <c:pt idx="58">
                  <c:v>38657</c:v>
                </c:pt>
                <c:pt idx="59">
                  <c:v>38687</c:v>
                </c:pt>
                <c:pt idx="60">
                  <c:v>38718</c:v>
                </c:pt>
                <c:pt idx="61">
                  <c:v>38749</c:v>
                </c:pt>
                <c:pt idx="62">
                  <c:v>38777</c:v>
                </c:pt>
                <c:pt idx="63">
                  <c:v>38808</c:v>
                </c:pt>
                <c:pt idx="64">
                  <c:v>38838</c:v>
                </c:pt>
                <c:pt idx="65">
                  <c:v>38869</c:v>
                </c:pt>
                <c:pt idx="66">
                  <c:v>38899</c:v>
                </c:pt>
                <c:pt idx="67">
                  <c:v>38930</c:v>
                </c:pt>
                <c:pt idx="68">
                  <c:v>38961</c:v>
                </c:pt>
                <c:pt idx="69">
                  <c:v>38991</c:v>
                </c:pt>
                <c:pt idx="70">
                  <c:v>39022</c:v>
                </c:pt>
                <c:pt idx="71">
                  <c:v>39052</c:v>
                </c:pt>
                <c:pt idx="72">
                  <c:v>39083</c:v>
                </c:pt>
                <c:pt idx="73">
                  <c:v>39114</c:v>
                </c:pt>
                <c:pt idx="74">
                  <c:v>39142</c:v>
                </c:pt>
                <c:pt idx="75">
                  <c:v>39173</c:v>
                </c:pt>
                <c:pt idx="76">
                  <c:v>39203</c:v>
                </c:pt>
                <c:pt idx="77">
                  <c:v>39234</c:v>
                </c:pt>
                <c:pt idx="78">
                  <c:v>39264</c:v>
                </c:pt>
                <c:pt idx="79">
                  <c:v>39295</c:v>
                </c:pt>
                <c:pt idx="80">
                  <c:v>39326</c:v>
                </c:pt>
                <c:pt idx="81">
                  <c:v>39356</c:v>
                </c:pt>
                <c:pt idx="82">
                  <c:v>39387</c:v>
                </c:pt>
                <c:pt idx="83">
                  <c:v>39417</c:v>
                </c:pt>
                <c:pt idx="84">
                  <c:v>39448</c:v>
                </c:pt>
                <c:pt idx="85">
                  <c:v>39479</c:v>
                </c:pt>
                <c:pt idx="86">
                  <c:v>39508</c:v>
                </c:pt>
                <c:pt idx="87">
                  <c:v>39539</c:v>
                </c:pt>
                <c:pt idx="88">
                  <c:v>39569</c:v>
                </c:pt>
                <c:pt idx="89">
                  <c:v>39600</c:v>
                </c:pt>
                <c:pt idx="90">
                  <c:v>39630</c:v>
                </c:pt>
                <c:pt idx="91">
                  <c:v>39661</c:v>
                </c:pt>
                <c:pt idx="92">
                  <c:v>39692</c:v>
                </c:pt>
                <c:pt idx="93">
                  <c:v>39722</c:v>
                </c:pt>
                <c:pt idx="94">
                  <c:v>39753</c:v>
                </c:pt>
                <c:pt idx="95">
                  <c:v>39783</c:v>
                </c:pt>
                <c:pt idx="96">
                  <c:v>39814</c:v>
                </c:pt>
                <c:pt idx="97">
                  <c:v>39845</c:v>
                </c:pt>
                <c:pt idx="98">
                  <c:v>39873</c:v>
                </c:pt>
                <c:pt idx="99">
                  <c:v>39904</c:v>
                </c:pt>
                <c:pt idx="100">
                  <c:v>39934</c:v>
                </c:pt>
                <c:pt idx="101">
                  <c:v>39965</c:v>
                </c:pt>
                <c:pt idx="102">
                  <c:v>39995</c:v>
                </c:pt>
                <c:pt idx="103">
                  <c:v>40026</c:v>
                </c:pt>
                <c:pt idx="104">
                  <c:v>40057</c:v>
                </c:pt>
                <c:pt idx="105">
                  <c:v>40087</c:v>
                </c:pt>
                <c:pt idx="106">
                  <c:v>40118</c:v>
                </c:pt>
                <c:pt idx="107">
                  <c:v>40148</c:v>
                </c:pt>
                <c:pt idx="108">
                  <c:v>40179</c:v>
                </c:pt>
                <c:pt idx="109">
                  <c:v>40210</c:v>
                </c:pt>
                <c:pt idx="110">
                  <c:v>40238</c:v>
                </c:pt>
                <c:pt idx="111">
                  <c:v>40269</c:v>
                </c:pt>
                <c:pt idx="112">
                  <c:v>40299</c:v>
                </c:pt>
                <c:pt idx="113">
                  <c:v>40330</c:v>
                </c:pt>
                <c:pt idx="114">
                  <c:v>40360</c:v>
                </c:pt>
                <c:pt idx="115">
                  <c:v>40391</c:v>
                </c:pt>
                <c:pt idx="116">
                  <c:v>40422</c:v>
                </c:pt>
                <c:pt idx="117">
                  <c:v>40452</c:v>
                </c:pt>
                <c:pt idx="118">
                  <c:v>40483</c:v>
                </c:pt>
                <c:pt idx="119">
                  <c:v>40513</c:v>
                </c:pt>
                <c:pt idx="120">
                  <c:v>40544</c:v>
                </c:pt>
                <c:pt idx="121">
                  <c:v>40575</c:v>
                </c:pt>
                <c:pt idx="122">
                  <c:v>40603</c:v>
                </c:pt>
                <c:pt idx="123">
                  <c:v>40634</c:v>
                </c:pt>
                <c:pt idx="124">
                  <c:v>40664</c:v>
                </c:pt>
                <c:pt idx="125">
                  <c:v>40695</c:v>
                </c:pt>
                <c:pt idx="126">
                  <c:v>40725</c:v>
                </c:pt>
                <c:pt idx="127">
                  <c:v>40756</c:v>
                </c:pt>
                <c:pt idx="128">
                  <c:v>40787</c:v>
                </c:pt>
                <c:pt idx="129">
                  <c:v>40817</c:v>
                </c:pt>
                <c:pt idx="130">
                  <c:v>40848</c:v>
                </c:pt>
                <c:pt idx="131">
                  <c:v>40878</c:v>
                </c:pt>
                <c:pt idx="132">
                  <c:v>40909</c:v>
                </c:pt>
                <c:pt idx="133">
                  <c:v>40940</c:v>
                </c:pt>
                <c:pt idx="134">
                  <c:v>40969</c:v>
                </c:pt>
                <c:pt idx="135">
                  <c:v>41000</c:v>
                </c:pt>
                <c:pt idx="136">
                  <c:v>41030</c:v>
                </c:pt>
                <c:pt idx="137">
                  <c:v>41061</c:v>
                </c:pt>
                <c:pt idx="138">
                  <c:v>41091</c:v>
                </c:pt>
                <c:pt idx="139">
                  <c:v>41122</c:v>
                </c:pt>
                <c:pt idx="140">
                  <c:v>41153</c:v>
                </c:pt>
                <c:pt idx="141">
                  <c:v>41183</c:v>
                </c:pt>
                <c:pt idx="142">
                  <c:v>41214</c:v>
                </c:pt>
                <c:pt idx="143">
                  <c:v>41244</c:v>
                </c:pt>
                <c:pt idx="144">
                  <c:v>41275</c:v>
                </c:pt>
                <c:pt idx="145">
                  <c:v>41306</c:v>
                </c:pt>
                <c:pt idx="146">
                  <c:v>41334</c:v>
                </c:pt>
                <c:pt idx="147">
                  <c:v>41365</c:v>
                </c:pt>
                <c:pt idx="148">
                  <c:v>41395</c:v>
                </c:pt>
                <c:pt idx="149">
                  <c:v>41426</c:v>
                </c:pt>
                <c:pt idx="150">
                  <c:v>41456</c:v>
                </c:pt>
                <c:pt idx="151">
                  <c:v>41487</c:v>
                </c:pt>
                <c:pt idx="152">
                  <c:v>41518</c:v>
                </c:pt>
                <c:pt idx="153">
                  <c:v>41548</c:v>
                </c:pt>
                <c:pt idx="154">
                  <c:v>41579</c:v>
                </c:pt>
                <c:pt idx="155">
                  <c:v>41609</c:v>
                </c:pt>
                <c:pt idx="156">
                  <c:v>41640</c:v>
                </c:pt>
                <c:pt idx="157">
                  <c:v>41671</c:v>
                </c:pt>
                <c:pt idx="158">
                  <c:v>41699</c:v>
                </c:pt>
                <c:pt idx="159">
                  <c:v>41730</c:v>
                </c:pt>
                <c:pt idx="160">
                  <c:v>41760</c:v>
                </c:pt>
                <c:pt idx="161">
                  <c:v>41791</c:v>
                </c:pt>
                <c:pt idx="162">
                  <c:v>41821</c:v>
                </c:pt>
                <c:pt idx="163">
                  <c:v>41852</c:v>
                </c:pt>
                <c:pt idx="164">
                  <c:v>41883</c:v>
                </c:pt>
                <c:pt idx="165">
                  <c:v>41913</c:v>
                </c:pt>
                <c:pt idx="166">
                  <c:v>41944</c:v>
                </c:pt>
                <c:pt idx="167">
                  <c:v>41974</c:v>
                </c:pt>
                <c:pt idx="168">
                  <c:v>42005</c:v>
                </c:pt>
                <c:pt idx="169">
                  <c:v>42036</c:v>
                </c:pt>
                <c:pt idx="170">
                  <c:v>42064</c:v>
                </c:pt>
                <c:pt idx="171">
                  <c:v>42095</c:v>
                </c:pt>
                <c:pt idx="172">
                  <c:v>42125</c:v>
                </c:pt>
                <c:pt idx="173">
                  <c:v>42156</c:v>
                </c:pt>
                <c:pt idx="174">
                  <c:v>42186</c:v>
                </c:pt>
                <c:pt idx="175">
                  <c:v>42217</c:v>
                </c:pt>
                <c:pt idx="176">
                  <c:v>42248</c:v>
                </c:pt>
                <c:pt idx="177">
                  <c:v>42278</c:v>
                </c:pt>
                <c:pt idx="178">
                  <c:v>42309</c:v>
                </c:pt>
                <c:pt idx="179">
                  <c:v>42339</c:v>
                </c:pt>
                <c:pt idx="180">
                  <c:v>42370</c:v>
                </c:pt>
                <c:pt idx="181">
                  <c:v>42401</c:v>
                </c:pt>
                <c:pt idx="182">
                  <c:v>42430</c:v>
                </c:pt>
                <c:pt idx="183">
                  <c:v>42461</c:v>
                </c:pt>
                <c:pt idx="184">
                  <c:v>42491</c:v>
                </c:pt>
                <c:pt idx="185">
                  <c:v>42522</c:v>
                </c:pt>
                <c:pt idx="186">
                  <c:v>42552</c:v>
                </c:pt>
                <c:pt idx="187">
                  <c:v>42583</c:v>
                </c:pt>
                <c:pt idx="188">
                  <c:v>42614</c:v>
                </c:pt>
                <c:pt idx="189">
                  <c:v>42644</c:v>
                </c:pt>
                <c:pt idx="190">
                  <c:v>42675</c:v>
                </c:pt>
                <c:pt idx="191">
                  <c:v>42705</c:v>
                </c:pt>
                <c:pt idx="192">
                  <c:v>42736</c:v>
                </c:pt>
                <c:pt idx="193">
                  <c:v>42767</c:v>
                </c:pt>
                <c:pt idx="194">
                  <c:v>42795</c:v>
                </c:pt>
                <c:pt idx="195">
                  <c:v>42826</c:v>
                </c:pt>
                <c:pt idx="196">
                  <c:v>42856</c:v>
                </c:pt>
                <c:pt idx="197">
                  <c:v>42887</c:v>
                </c:pt>
                <c:pt idx="198">
                  <c:v>42917</c:v>
                </c:pt>
                <c:pt idx="199">
                  <c:v>42948</c:v>
                </c:pt>
                <c:pt idx="200">
                  <c:v>42979</c:v>
                </c:pt>
                <c:pt idx="201">
                  <c:v>43009</c:v>
                </c:pt>
                <c:pt idx="202">
                  <c:v>43040</c:v>
                </c:pt>
                <c:pt idx="203">
                  <c:v>43070</c:v>
                </c:pt>
                <c:pt idx="204">
                  <c:v>43101</c:v>
                </c:pt>
                <c:pt idx="205">
                  <c:v>43132</c:v>
                </c:pt>
                <c:pt idx="206">
                  <c:v>43160</c:v>
                </c:pt>
                <c:pt idx="207">
                  <c:v>43191</c:v>
                </c:pt>
                <c:pt idx="208">
                  <c:v>43221</c:v>
                </c:pt>
                <c:pt idx="209">
                  <c:v>43252</c:v>
                </c:pt>
                <c:pt idx="210">
                  <c:v>43282</c:v>
                </c:pt>
                <c:pt idx="211">
                  <c:v>43313</c:v>
                </c:pt>
                <c:pt idx="212">
                  <c:v>43344</c:v>
                </c:pt>
                <c:pt idx="213">
                  <c:v>43374</c:v>
                </c:pt>
                <c:pt idx="214">
                  <c:v>43405</c:v>
                </c:pt>
                <c:pt idx="215">
                  <c:v>43435</c:v>
                </c:pt>
                <c:pt idx="216">
                  <c:v>43466</c:v>
                </c:pt>
                <c:pt idx="217">
                  <c:v>43497</c:v>
                </c:pt>
                <c:pt idx="218">
                  <c:v>43525</c:v>
                </c:pt>
                <c:pt idx="219">
                  <c:v>43556</c:v>
                </c:pt>
                <c:pt idx="220">
                  <c:v>43586</c:v>
                </c:pt>
                <c:pt idx="221">
                  <c:v>43617</c:v>
                </c:pt>
                <c:pt idx="222">
                  <c:v>43647</c:v>
                </c:pt>
                <c:pt idx="223">
                  <c:v>43678</c:v>
                </c:pt>
                <c:pt idx="224">
                  <c:v>43709</c:v>
                </c:pt>
                <c:pt idx="225">
                  <c:v>43739</c:v>
                </c:pt>
                <c:pt idx="226">
                  <c:v>43770</c:v>
                </c:pt>
                <c:pt idx="227">
                  <c:v>43800</c:v>
                </c:pt>
                <c:pt idx="228">
                  <c:v>43831</c:v>
                </c:pt>
                <c:pt idx="229">
                  <c:v>43862</c:v>
                </c:pt>
                <c:pt idx="230">
                  <c:v>43891</c:v>
                </c:pt>
                <c:pt idx="231">
                  <c:v>43922</c:v>
                </c:pt>
                <c:pt idx="232">
                  <c:v>43952</c:v>
                </c:pt>
                <c:pt idx="233">
                  <c:v>43983</c:v>
                </c:pt>
                <c:pt idx="234">
                  <c:v>44013</c:v>
                </c:pt>
                <c:pt idx="235">
                  <c:v>44044</c:v>
                </c:pt>
                <c:pt idx="236">
                  <c:v>44075</c:v>
                </c:pt>
                <c:pt idx="237">
                  <c:v>44105</c:v>
                </c:pt>
                <c:pt idx="238">
                  <c:v>44136</c:v>
                </c:pt>
                <c:pt idx="239">
                  <c:v>44166</c:v>
                </c:pt>
                <c:pt idx="240">
                  <c:v>44197</c:v>
                </c:pt>
                <c:pt idx="241">
                  <c:v>44228</c:v>
                </c:pt>
                <c:pt idx="242">
                  <c:v>44256</c:v>
                </c:pt>
                <c:pt idx="243">
                  <c:v>44287</c:v>
                </c:pt>
                <c:pt idx="244">
                  <c:v>44317</c:v>
                </c:pt>
                <c:pt idx="245">
                  <c:v>44348</c:v>
                </c:pt>
                <c:pt idx="246">
                  <c:v>44378</c:v>
                </c:pt>
                <c:pt idx="247">
                  <c:v>44409</c:v>
                </c:pt>
                <c:pt idx="248">
                  <c:v>44440</c:v>
                </c:pt>
                <c:pt idx="249">
                  <c:v>44470</c:v>
                </c:pt>
                <c:pt idx="250">
                  <c:v>44501</c:v>
                </c:pt>
                <c:pt idx="251">
                  <c:v>44531</c:v>
                </c:pt>
                <c:pt idx="252">
                  <c:v>44562</c:v>
                </c:pt>
                <c:pt idx="253">
                  <c:v>44593</c:v>
                </c:pt>
                <c:pt idx="254">
                  <c:v>44621</c:v>
                </c:pt>
                <c:pt idx="255">
                  <c:v>44652</c:v>
                </c:pt>
                <c:pt idx="256">
                  <c:v>44682</c:v>
                </c:pt>
                <c:pt idx="257">
                  <c:v>44713</c:v>
                </c:pt>
                <c:pt idx="258">
                  <c:v>44743</c:v>
                </c:pt>
                <c:pt idx="259">
                  <c:v>44774</c:v>
                </c:pt>
                <c:pt idx="260">
                  <c:v>44805</c:v>
                </c:pt>
                <c:pt idx="261">
                  <c:v>44835</c:v>
                </c:pt>
                <c:pt idx="262">
                  <c:v>44866</c:v>
                </c:pt>
                <c:pt idx="263">
                  <c:v>44896</c:v>
                </c:pt>
                <c:pt idx="264">
                  <c:v>44927</c:v>
                </c:pt>
                <c:pt idx="265">
                  <c:v>44958</c:v>
                </c:pt>
                <c:pt idx="266">
                  <c:v>44986</c:v>
                </c:pt>
              </c:numCache>
            </c:numRef>
          </c:cat>
          <c:val>
            <c:numRef>
              <c:f>Sheet3!$E$2:$E$268</c:f>
              <c:numCache>
                <c:formatCode>#,##0</c:formatCode>
                <c:ptCount val="267"/>
                <c:pt idx="0">
                  <c:v>9396.6170000000002</c:v>
                </c:pt>
                <c:pt idx="1">
                  <c:v>9407.9480000000003</c:v>
                </c:pt>
                <c:pt idx="2">
                  <c:v>9468.0149999999994</c:v>
                </c:pt>
                <c:pt idx="3">
                  <c:v>9517.5360000000001</c:v>
                </c:pt>
                <c:pt idx="4">
                  <c:v>9579.8410000000003</c:v>
                </c:pt>
                <c:pt idx="5">
                  <c:v>9607.9560000000001</c:v>
                </c:pt>
                <c:pt idx="6">
                  <c:v>9398.4860000000008</c:v>
                </c:pt>
                <c:pt idx="7">
                  <c:v>9457.2489999999998</c:v>
                </c:pt>
                <c:pt idx="8">
                  <c:v>9509.2099999999991</c:v>
                </c:pt>
                <c:pt idx="9">
                  <c:v>9477.0329999999994</c:v>
                </c:pt>
                <c:pt idx="10">
                  <c:v>9472.82</c:v>
                </c:pt>
                <c:pt idx="11">
                  <c:v>9451.5550000000003</c:v>
                </c:pt>
                <c:pt idx="12">
                  <c:v>9235.4940000000006</c:v>
                </c:pt>
                <c:pt idx="13">
                  <c:v>9253.6640000000007</c:v>
                </c:pt>
                <c:pt idx="14">
                  <c:v>9328.3979999999992</c:v>
                </c:pt>
                <c:pt idx="15">
                  <c:v>9398.4069999999992</c:v>
                </c:pt>
                <c:pt idx="16">
                  <c:v>9494.3269999999993</c:v>
                </c:pt>
                <c:pt idx="17">
                  <c:v>9506.7369999999992</c:v>
                </c:pt>
                <c:pt idx="18">
                  <c:v>9334.7569999999996</c:v>
                </c:pt>
                <c:pt idx="19">
                  <c:v>9402.3619999999992</c:v>
                </c:pt>
                <c:pt idx="20">
                  <c:v>9457.7669999999998</c:v>
                </c:pt>
                <c:pt idx="21">
                  <c:v>9452.0740000000005</c:v>
                </c:pt>
                <c:pt idx="22">
                  <c:v>9459.4060000000009</c:v>
                </c:pt>
                <c:pt idx="23">
                  <c:v>9445.3529999999992</c:v>
                </c:pt>
                <c:pt idx="24">
                  <c:v>9245.8189999999995</c:v>
                </c:pt>
                <c:pt idx="25">
                  <c:v>9239.1730000000007</c:v>
                </c:pt>
                <c:pt idx="26">
                  <c:v>9307.7669999999998</c:v>
                </c:pt>
                <c:pt idx="27">
                  <c:v>9378.6669999999995</c:v>
                </c:pt>
                <c:pt idx="28">
                  <c:v>9454.3829999999998</c:v>
                </c:pt>
                <c:pt idx="29">
                  <c:v>9469.0470000000005</c:v>
                </c:pt>
                <c:pt idx="30">
                  <c:v>9287.0040000000008</c:v>
                </c:pt>
                <c:pt idx="31">
                  <c:v>9364.9879999999994</c:v>
                </c:pt>
                <c:pt idx="32">
                  <c:v>9443.8629999999994</c:v>
                </c:pt>
                <c:pt idx="33">
                  <c:v>9467.1919999999991</c:v>
                </c:pt>
                <c:pt idx="34">
                  <c:v>9469.2970000000005</c:v>
                </c:pt>
                <c:pt idx="35">
                  <c:v>9476.86</c:v>
                </c:pt>
                <c:pt idx="36">
                  <c:v>9267.375</c:v>
                </c:pt>
                <c:pt idx="37">
                  <c:v>9278.3719999999994</c:v>
                </c:pt>
                <c:pt idx="38">
                  <c:v>9374.49</c:v>
                </c:pt>
                <c:pt idx="39">
                  <c:v>9462.5010000000002</c:v>
                </c:pt>
                <c:pt idx="40">
                  <c:v>9545.0939999999991</c:v>
                </c:pt>
                <c:pt idx="41">
                  <c:v>9575.24</c:v>
                </c:pt>
                <c:pt idx="42">
                  <c:v>9434.1949999999997</c:v>
                </c:pt>
                <c:pt idx="43">
                  <c:v>9492.6749999999993</c:v>
                </c:pt>
                <c:pt idx="44">
                  <c:v>9566.7389999999996</c:v>
                </c:pt>
                <c:pt idx="45">
                  <c:v>9589.9639999999999</c:v>
                </c:pt>
                <c:pt idx="46">
                  <c:v>9609.7389999999996</c:v>
                </c:pt>
                <c:pt idx="47">
                  <c:v>9615.7170000000006</c:v>
                </c:pt>
                <c:pt idx="48">
                  <c:v>9385.4549999999999</c:v>
                </c:pt>
                <c:pt idx="49">
                  <c:v>9414.5040000000008</c:v>
                </c:pt>
                <c:pt idx="50">
                  <c:v>9474.5339999999997</c:v>
                </c:pt>
                <c:pt idx="51">
                  <c:v>9594.2800000000007</c:v>
                </c:pt>
                <c:pt idx="52">
                  <c:v>9664.1229999999996</c:v>
                </c:pt>
                <c:pt idx="53">
                  <c:v>9685.8619999999992</c:v>
                </c:pt>
                <c:pt idx="54">
                  <c:v>9543.0550000000003</c:v>
                </c:pt>
                <c:pt idx="55">
                  <c:v>9606.3179999999993</c:v>
                </c:pt>
                <c:pt idx="56">
                  <c:v>9694.1720000000005</c:v>
                </c:pt>
                <c:pt idx="57">
                  <c:v>9684.7790000000005</c:v>
                </c:pt>
                <c:pt idx="58">
                  <c:v>9717.8919999999998</c:v>
                </c:pt>
                <c:pt idx="59">
                  <c:v>9712.0859999999993</c:v>
                </c:pt>
                <c:pt idx="60">
                  <c:v>9514.6939999999995</c:v>
                </c:pt>
                <c:pt idx="61">
                  <c:v>9542.3490000000002</c:v>
                </c:pt>
                <c:pt idx="62">
                  <c:v>9632.3709999999992</c:v>
                </c:pt>
                <c:pt idx="63">
                  <c:v>9707.8829999999998</c:v>
                </c:pt>
                <c:pt idx="64">
                  <c:v>9778.2160000000003</c:v>
                </c:pt>
                <c:pt idx="65">
                  <c:v>9815.8960000000006</c:v>
                </c:pt>
                <c:pt idx="66">
                  <c:v>9625.3009999999995</c:v>
                </c:pt>
                <c:pt idx="67">
                  <c:v>9696.1929999999993</c:v>
                </c:pt>
                <c:pt idx="68">
                  <c:v>9789.7440000000006</c:v>
                </c:pt>
                <c:pt idx="69">
                  <c:v>9789.7000000000007</c:v>
                </c:pt>
                <c:pt idx="70">
                  <c:v>9816.9509999999991</c:v>
                </c:pt>
                <c:pt idx="71">
                  <c:v>9827.7890000000007</c:v>
                </c:pt>
                <c:pt idx="72">
                  <c:v>9613.527</c:v>
                </c:pt>
                <c:pt idx="73">
                  <c:v>9618.7790000000005</c:v>
                </c:pt>
                <c:pt idx="74">
                  <c:v>9712.5239999999994</c:v>
                </c:pt>
                <c:pt idx="75">
                  <c:v>9769.5149999999994</c:v>
                </c:pt>
                <c:pt idx="76">
                  <c:v>9862.9249999999993</c:v>
                </c:pt>
                <c:pt idx="77">
                  <c:v>9906.5570000000007</c:v>
                </c:pt>
                <c:pt idx="78">
                  <c:v>9706.6540000000005</c:v>
                </c:pt>
                <c:pt idx="79">
                  <c:v>9768.9879999999994</c:v>
                </c:pt>
                <c:pt idx="80">
                  <c:v>9848.1679999999997</c:v>
                </c:pt>
                <c:pt idx="81">
                  <c:v>9854.4079999999994</c:v>
                </c:pt>
                <c:pt idx="82">
                  <c:v>9885.4040000000005</c:v>
                </c:pt>
                <c:pt idx="83">
                  <c:v>9877.9369999999999</c:v>
                </c:pt>
                <c:pt idx="84">
                  <c:v>9648.5589999999993</c:v>
                </c:pt>
                <c:pt idx="85">
                  <c:v>9661.0840000000007</c:v>
                </c:pt>
                <c:pt idx="86">
                  <c:v>9706.2250000000004</c:v>
                </c:pt>
                <c:pt idx="87">
                  <c:v>9768.0470000000005</c:v>
                </c:pt>
                <c:pt idx="88">
                  <c:v>9844.402</c:v>
                </c:pt>
                <c:pt idx="89">
                  <c:v>9848.741</c:v>
                </c:pt>
                <c:pt idx="90">
                  <c:v>9652.5470000000005</c:v>
                </c:pt>
                <c:pt idx="91">
                  <c:v>9697.4879999999994</c:v>
                </c:pt>
                <c:pt idx="92">
                  <c:v>9757.9249999999993</c:v>
                </c:pt>
                <c:pt idx="93">
                  <c:v>9732.9079999999994</c:v>
                </c:pt>
                <c:pt idx="94">
                  <c:v>9682.5360000000001</c:v>
                </c:pt>
                <c:pt idx="95">
                  <c:v>9625.1749999999993</c:v>
                </c:pt>
                <c:pt idx="96">
                  <c:v>9284.2379999999994</c:v>
                </c:pt>
                <c:pt idx="97">
                  <c:v>9246.7180000000008</c:v>
                </c:pt>
                <c:pt idx="98">
                  <c:v>9245.43</c:v>
                </c:pt>
                <c:pt idx="99">
                  <c:v>9274.2720000000008</c:v>
                </c:pt>
                <c:pt idx="100">
                  <c:v>9324.1409999999996</c:v>
                </c:pt>
                <c:pt idx="101">
                  <c:v>9297.5049999999992</c:v>
                </c:pt>
                <c:pt idx="102">
                  <c:v>9094.2710000000006</c:v>
                </c:pt>
                <c:pt idx="103">
                  <c:v>9134.2479999999996</c:v>
                </c:pt>
                <c:pt idx="104">
                  <c:v>9212.56</c:v>
                </c:pt>
                <c:pt idx="105">
                  <c:v>9223.1880000000001</c:v>
                </c:pt>
                <c:pt idx="106">
                  <c:v>9230.3220000000001</c:v>
                </c:pt>
                <c:pt idx="107">
                  <c:v>9214.2739999999994</c:v>
                </c:pt>
                <c:pt idx="108">
                  <c:v>8980.991</c:v>
                </c:pt>
                <c:pt idx="109">
                  <c:v>8981.7759999999998</c:v>
                </c:pt>
                <c:pt idx="110">
                  <c:v>9070.35</c:v>
                </c:pt>
                <c:pt idx="111">
                  <c:v>9192.143</c:v>
                </c:pt>
                <c:pt idx="112">
                  <c:v>9301.8979999999992</c:v>
                </c:pt>
                <c:pt idx="113">
                  <c:v>9306.4580000000005</c:v>
                </c:pt>
                <c:pt idx="114">
                  <c:v>9140.1149999999998</c:v>
                </c:pt>
                <c:pt idx="115">
                  <c:v>9181.8870000000006</c:v>
                </c:pt>
                <c:pt idx="116">
                  <c:v>9260.1440000000002</c:v>
                </c:pt>
                <c:pt idx="117">
                  <c:v>9301.8029999999999</c:v>
                </c:pt>
                <c:pt idx="118">
                  <c:v>9323.0380000000005</c:v>
                </c:pt>
                <c:pt idx="119">
                  <c:v>9296.7060000000001</c:v>
                </c:pt>
                <c:pt idx="120">
                  <c:v>9049.2839999999997</c:v>
                </c:pt>
                <c:pt idx="121">
                  <c:v>9115.0859999999993</c:v>
                </c:pt>
                <c:pt idx="122">
                  <c:v>9188.8529999999992</c:v>
                </c:pt>
                <c:pt idx="123">
                  <c:v>9294.848</c:v>
                </c:pt>
                <c:pt idx="124">
                  <c:v>9354.8709999999992</c:v>
                </c:pt>
                <c:pt idx="125">
                  <c:v>9371.65</c:v>
                </c:pt>
                <c:pt idx="126">
                  <c:v>9211.0830000000005</c:v>
                </c:pt>
                <c:pt idx="127">
                  <c:v>9283.1</c:v>
                </c:pt>
                <c:pt idx="128">
                  <c:v>9375.1170000000002</c:v>
                </c:pt>
                <c:pt idx="129">
                  <c:v>9381.7860000000001</c:v>
                </c:pt>
                <c:pt idx="130">
                  <c:v>9407.3960000000006</c:v>
                </c:pt>
                <c:pt idx="131">
                  <c:v>9393.9519999999993</c:v>
                </c:pt>
                <c:pt idx="132">
                  <c:v>9196.9060000000009</c:v>
                </c:pt>
                <c:pt idx="133">
                  <c:v>9238.42</c:v>
                </c:pt>
                <c:pt idx="134">
                  <c:v>9316.7489999999998</c:v>
                </c:pt>
                <c:pt idx="135">
                  <c:v>9385.884</c:v>
                </c:pt>
                <c:pt idx="136">
                  <c:v>9460.6730000000007</c:v>
                </c:pt>
                <c:pt idx="137">
                  <c:v>9464.9290000000001</c:v>
                </c:pt>
                <c:pt idx="138">
                  <c:v>9277.9490000000005</c:v>
                </c:pt>
                <c:pt idx="139">
                  <c:v>9361.2430000000004</c:v>
                </c:pt>
                <c:pt idx="140">
                  <c:v>9427.2000000000007</c:v>
                </c:pt>
                <c:pt idx="141">
                  <c:v>9441.67</c:v>
                </c:pt>
                <c:pt idx="142">
                  <c:v>9470.973</c:v>
                </c:pt>
                <c:pt idx="143">
                  <c:v>9450.2950000000001</c:v>
                </c:pt>
                <c:pt idx="144">
                  <c:v>9235.3420000000006</c:v>
                </c:pt>
                <c:pt idx="145">
                  <c:v>9276.5229999999992</c:v>
                </c:pt>
                <c:pt idx="146">
                  <c:v>9339.8940000000002</c:v>
                </c:pt>
                <c:pt idx="147">
                  <c:v>9412.3150000000005</c:v>
                </c:pt>
                <c:pt idx="148">
                  <c:v>9504.1229999999996</c:v>
                </c:pt>
                <c:pt idx="149">
                  <c:v>9510.0509999999995</c:v>
                </c:pt>
                <c:pt idx="150">
                  <c:v>9313.8279999999995</c:v>
                </c:pt>
                <c:pt idx="151">
                  <c:v>9400.3019999999997</c:v>
                </c:pt>
                <c:pt idx="152">
                  <c:v>9488.1749999999993</c:v>
                </c:pt>
                <c:pt idx="153">
                  <c:v>9515.7189999999991</c:v>
                </c:pt>
                <c:pt idx="154">
                  <c:v>9550.9429999999993</c:v>
                </c:pt>
                <c:pt idx="155">
                  <c:v>9535.1460000000006</c:v>
                </c:pt>
                <c:pt idx="156">
                  <c:v>9306.7090000000007</c:v>
                </c:pt>
                <c:pt idx="157">
                  <c:v>9305.5689999999995</c:v>
                </c:pt>
                <c:pt idx="158">
                  <c:v>9396.3629999999994</c:v>
                </c:pt>
                <c:pt idx="159">
                  <c:v>9491.4339999999993</c:v>
                </c:pt>
                <c:pt idx="160">
                  <c:v>9587.9740000000002</c:v>
                </c:pt>
                <c:pt idx="161">
                  <c:v>9594.4509999999991</c:v>
                </c:pt>
                <c:pt idx="162">
                  <c:v>9399.1139999999996</c:v>
                </c:pt>
                <c:pt idx="163">
                  <c:v>9501.6180000000004</c:v>
                </c:pt>
                <c:pt idx="164">
                  <c:v>9588.73</c:v>
                </c:pt>
                <c:pt idx="165">
                  <c:v>9625.3230000000003</c:v>
                </c:pt>
                <c:pt idx="166">
                  <c:v>9659.3029999999999</c:v>
                </c:pt>
                <c:pt idx="167">
                  <c:v>9655.2520000000004</c:v>
                </c:pt>
                <c:pt idx="168">
                  <c:v>9434.8009999999995</c:v>
                </c:pt>
                <c:pt idx="169">
                  <c:v>9447.3340000000007</c:v>
                </c:pt>
                <c:pt idx="170">
                  <c:v>9490.2150000000001</c:v>
                </c:pt>
                <c:pt idx="171">
                  <c:v>9602.9230000000007</c:v>
                </c:pt>
                <c:pt idx="172">
                  <c:v>9703.14</c:v>
                </c:pt>
                <c:pt idx="173">
                  <c:v>9709.116</c:v>
                </c:pt>
                <c:pt idx="174">
                  <c:v>9532.2479999999996</c:v>
                </c:pt>
                <c:pt idx="175">
                  <c:v>9606.7630000000008</c:v>
                </c:pt>
                <c:pt idx="176">
                  <c:v>9700.6080000000002</c:v>
                </c:pt>
                <c:pt idx="177">
                  <c:v>9747.8420000000006</c:v>
                </c:pt>
                <c:pt idx="178">
                  <c:v>9771.973</c:v>
                </c:pt>
                <c:pt idx="179">
                  <c:v>9764.143</c:v>
                </c:pt>
                <c:pt idx="180">
                  <c:v>9515.5920000000006</c:v>
                </c:pt>
                <c:pt idx="181">
                  <c:v>9538.1090000000004</c:v>
                </c:pt>
                <c:pt idx="182">
                  <c:v>9607.1949999999997</c:v>
                </c:pt>
                <c:pt idx="183">
                  <c:v>9705.9529999999995</c:v>
                </c:pt>
                <c:pt idx="184">
                  <c:v>9758.5190000000002</c:v>
                </c:pt>
                <c:pt idx="185">
                  <c:v>9762.3819999999996</c:v>
                </c:pt>
                <c:pt idx="186">
                  <c:v>9590.77</c:v>
                </c:pt>
                <c:pt idx="187">
                  <c:v>9672.4079999999994</c:v>
                </c:pt>
                <c:pt idx="188">
                  <c:v>9767.0689999999995</c:v>
                </c:pt>
                <c:pt idx="189">
                  <c:v>9777.9320000000007</c:v>
                </c:pt>
                <c:pt idx="190">
                  <c:v>9809.0939999999991</c:v>
                </c:pt>
                <c:pt idx="191">
                  <c:v>9791.4869999999992</c:v>
                </c:pt>
                <c:pt idx="192">
                  <c:v>9583.0769999999993</c:v>
                </c:pt>
                <c:pt idx="193">
                  <c:v>9630.5040000000008</c:v>
                </c:pt>
                <c:pt idx="194">
                  <c:v>9678.9439999999995</c:v>
                </c:pt>
                <c:pt idx="195">
                  <c:v>9753.7119999999995</c:v>
                </c:pt>
                <c:pt idx="196">
                  <c:v>9822.8040000000001</c:v>
                </c:pt>
                <c:pt idx="197">
                  <c:v>9847.0609999999997</c:v>
                </c:pt>
                <c:pt idx="198">
                  <c:v>9652.9290000000001</c:v>
                </c:pt>
                <c:pt idx="199">
                  <c:v>9742.5630000000001</c:v>
                </c:pt>
                <c:pt idx="200">
                  <c:v>9829.1129999999994</c:v>
                </c:pt>
                <c:pt idx="201">
                  <c:v>9862.607</c:v>
                </c:pt>
                <c:pt idx="202">
                  <c:v>9897.41</c:v>
                </c:pt>
                <c:pt idx="203">
                  <c:v>9884.366</c:v>
                </c:pt>
                <c:pt idx="204">
                  <c:v>9678.5010000000002</c:v>
                </c:pt>
                <c:pt idx="205">
                  <c:v>9730.5290000000005</c:v>
                </c:pt>
                <c:pt idx="206">
                  <c:v>9788.8119999999999</c:v>
                </c:pt>
                <c:pt idx="207">
                  <c:v>9860.7510000000002</c:v>
                </c:pt>
                <c:pt idx="208">
                  <c:v>9942.9339999999993</c:v>
                </c:pt>
                <c:pt idx="209">
                  <c:v>9964.2780000000002</c:v>
                </c:pt>
                <c:pt idx="210">
                  <c:v>9773.7980000000007</c:v>
                </c:pt>
                <c:pt idx="211">
                  <c:v>9862.0609999999997</c:v>
                </c:pt>
                <c:pt idx="212">
                  <c:v>9938.7900000000009</c:v>
                </c:pt>
                <c:pt idx="213">
                  <c:v>9984.1949999999997</c:v>
                </c:pt>
                <c:pt idx="214">
                  <c:v>10016.317999999999</c:v>
                </c:pt>
                <c:pt idx="215">
                  <c:v>9986.8970000000008</c:v>
                </c:pt>
                <c:pt idx="216">
                  <c:v>9805.1479999999992</c:v>
                </c:pt>
                <c:pt idx="217">
                  <c:v>9834.4060000000009</c:v>
                </c:pt>
                <c:pt idx="218">
                  <c:v>9884.1119999999992</c:v>
                </c:pt>
                <c:pt idx="219">
                  <c:v>9958.9369999999999</c:v>
                </c:pt>
                <c:pt idx="220">
                  <c:v>10022.815000000001</c:v>
                </c:pt>
                <c:pt idx="221">
                  <c:v>10025.912</c:v>
                </c:pt>
                <c:pt idx="222">
                  <c:v>9851.0810000000001</c:v>
                </c:pt>
                <c:pt idx="223">
                  <c:v>9939.9979999999996</c:v>
                </c:pt>
                <c:pt idx="224">
                  <c:v>10002.24</c:v>
                </c:pt>
                <c:pt idx="225">
                  <c:v>10034.724</c:v>
                </c:pt>
                <c:pt idx="226">
                  <c:v>10069.223</c:v>
                </c:pt>
                <c:pt idx="227">
                  <c:v>10043.038</c:v>
                </c:pt>
                <c:pt idx="228">
                  <c:v>9851.0679999999993</c:v>
                </c:pt>
                <c:pt idx="229">
                  <c:v>9874.4369999999999</c:v>
                </c:pt>
                <c:pt idx="230">
                  <c:v>9851.1229999999996</c:v>
                </c:pt>
                <c:pt idx="231">
                  <c:v>8505.8619999999992</c:v>
                </c:pt>
                <c:pt idx="232">
                  <c:v>8849.2360000000008</c:v>
                </c:pt>
                <c:pt idx="233">
                  <c:v>9194.1350000000002</c:v>
                </c:pt>
                <c:pt idx="234">
                  <c:v>9169.6910000000007</c:v>
                </c:pt>
                <c:pt idx="235">
                  <c:v>9316.76</c:v>
                </c:pt>
                <c:pt idx="236">
                  <c:v>9442.8050000000003</c:v>
                </c:pt>
                <c:pt idx="237">
                  <c:v>9550.5380000000005</c:v>
                </c:pt>
                <c:pt idx="238">
                  <c:v>9586.6790000000001</c:v>
                </c:pt>
                <c:pt idx="239">
                  <c:v>9560.8649999999998</c:v>
                </c:pt>
                <c:pt idx="240">
                  <c:v>9373.634</c:v>
                </c:pt>
                <c:pt idx="241">
                  <c:v>9424.3430000000008</c:v>
                </c:pt>
                <c:pt idx="242">
                  <c:v>9497.1910000000007</c:v>
                </c:pt>
                <c:pt idx="243">
                  <c:v>9561.7080000000005</c:v>
                </c:pt>
                <c:pt idx="244">
                  <c:v>9631.7530000000006</c:v>
                </c:pt>
                <c:pt idx="245">
                  <c:v>9653.2530000000006</c:v>
                </c:pt>
                <c:pt idx="246">
                  <c:v>9572.7639999999992</c:v>
                </c:pt>
                <c:pt idx="247">
                  <c:v>9615.8060000000005</c:v>
                </c:pt>
                <c:pt idx="248">
                  <c:v>9671.1209999999992</c:v>
                </c:pt>
                <c:pt idx="249">
                  <c:v>9785.3680000000004</c:v>
                </c:pt>
                <c:pt idx="250">
                  <c:v>9837.0580000000009</c:v>
                </c:pt>
                <c:pt idx="251">
                  <c:v>9840.0589999999993</c:v>
                </c:pt>
                <c:pt idx="252">
                  <c:v>9648.607</c:v>
                </c:pt>
                <c:pt idx="253">
                  <c:v>9745.1139999999996</c:v>
                </c:pt>
                <c:pt idx="254">
                  <c:v>9787.4</c:v>
                </c:pt>
                <c:pt idx="255">
                  <c:v>9872.8580000000002</c:v>
                </c:pt>
                <c:pt idx="256">
                  <c:v>9927.6679999999997</c:v>
                </c:pt>
                <c:pt idx="257">
                  <c:v>9929.66</c:v>
                </c:pt>
                <c:pt idx="258">
                  <c:v>9834.08</c:v>
                </c:pt>
                <c:pt idx="259">
                  <c:v>9894.4030000000002</c:v>
                </c:pt>
                <c:pt idx="260">
                  <c:v>9992.2049999999999</c:v>
                </c:pt>
                <c:pt idx="261">
                  <c:v>10018.735000000001</c:v>
                </c:pt>
                <c:pt idx="262">
                  <c:v>10060.554</c:v>
                </c:pt>
                <c:pt idx="263">
                  <c:v>10041.629000000001</c:v>
                </c:pt>
                <c:pt idx="264">
                  <c:v>9882.4470000000001</c:v>
                </c:pt>
                <c:pt idx="265">
                  <c:v>9932.3089999999993</c:v>
                </c:pt>
                <c:pt idx="266">
                  <c:v>9969.0679999999993</c:v>
                </c:pt>
              </c:numCache>
            </c:numRef>
          </c:val>
          <c:smooth val="0"/>
          <c:extLst>
            <c:ext xmlns:c16="http://schemas.microsoft.com/office/drawing/2014/chart" uri="{C3380CC4-5D6E-409C-BE32-E72D297353CC}">
              <c16:uniqueId val="{00000001-9E87-4246-993C-579359B66A9D}"/>
            </c:ext>
          </c:extLst>
        </c:ser>
        <c:dLbls>
          <c:showLegendKey val="0"/>
          <c:showVal val="0"/>
          <c:showCatName val="0"/>
          <c:showSerName val="0"/>
          <c:showPercent val="0"/>
          <c:showBubbleSize val="0"/>
        </c:dLbls>
        <c:marker val="1"/>
        <c:smooth val="0"/>
        <c:axId val="1517591199"/>
        <c:axId val="541446335"/>
      </c:lineChart>
      <c:lineChart>
        <c:grouping val="standard"/>
        <c:varyColors val="0"/>
        <c:ser>
          <c:idx val="1"/>
          <c:order val="1"/>
          <c:tx>
            <c:strRef>
              <c:f>Sheet3!$F$1</c:f>
              <c:strCache>
                <c:ptCount val="1"/>
                <c:pt idx="0">
                  <c:v>United States</c:v>
                </c:pt>
              </c:strCache>
            </c:strRef>
          </c:tx>
          <c:spPr>
            <a:ln w="28575" cap="rnd">
              <a:solidFill>
                <a:schemeClr val="accent2"/>
              </a:solidFill>
              <a:round/>
            </a:ln>
            <a:effectLst/>
          </c:spPr>
          <c:marker>
            <c:symbol val="none"/>
          </c:marker>
          <c:cat>
            <c:numRef>
              <c:f>Sheet3!$D$2:$D$268</c:f>
              <c:numCache>
                <c:formatCode>mmm\-yy</c:formatCode>
                <c:ptCount val="267"/>
                <c:pt idx="0">
                  <c:v>36892</c:v>
                </c:pt>
                <c:pt idx="1">
                  <c:v>36923</c:v>
                </c:pt>
                <c:pt idx="2">
                  <c:v>36951</c:v>
                </c:pt>
                <c:pt idx="3">
                  <c:v>36982</c:v>
                </c:pt>
                <c:pt idx="4">
                  <c:v>37012</c:v>
                </c:pt>
                <c:pt idx="5">
                  <c:v>37043</c:v>
                </c:pt>
                <c:pt idx="6">
                  <c:v>37073</c:v>
                </c:pt>
                <c:pt idx="7">
                  <c:v>37104</c:v>
                </c:pt>
                <c:pt idx="8">
                  <c:v>37135</c:v>
                </c:pt>
                <c:pt idx="9">
                  <c:v>37165</c:v>
                </c:pt>
                <c:pt idx="10">
                  <c:v>37196</c:v>
                </c:pt>
                <c:pt idx="11">
                  <c:v>37226</c:v>
                </c:pt>
                <c:pt idx="12">
                  <c:v>37257</c:v>
                </c:pt>
                <c:pt idx="13">
                  <c:v>37288</c:v>
                </c:pt>
                <c:pt idx="14">
                  <c:v>37316</c:v>
                </c:pt>
                <c:pt idx="15">
                  <c:v>37347</c:v>
                </c:pt>
                <c:pt idx="16">
                  <c:v>37377</c:v>
                </c:pt>
                <c:pt idx="17">
                  <c:v>37408</c:v>
                </c:pt>
                <c:pt idx="18">
                  <c:v>37438</c:v>
                </c:pt>
                <c:pt idx="19">
                  <c:v>37469</c:v>
                </c:pt>
                <c:pt idx="20">
                  <c:v>37500</c:v>
                </c:pt>
                <c:pt idx="21">
                  <c:v>37530</c:v>
                </c:pt>
                <c:pt idx="22">
                  <c:v>37561</c:v>
                </c:pt>
                <c:pt idx="23">
                  <c:v>37591</c:v>
                </c:pt>
                <c:pt idx="24">
                  <c:v>37622</c:v>
                </c:pt>
                <c:pt idx="25">
                  <c:v>37653</c:v>
                </c:pt>
                <c:pt idx="26">
                  <c:v>37681</c:v>
                </c:pt>
                <c:pt idx="27">
                  <c:v>37712</c:v>
                </c:pt>
                <c:pt idx="28">
                  <c:v>37742</c:v>
                </c:pt>
                <c:pt idx="29">
                  <c:v>37773</c:v>
                </c:pt>
                <c:pt idx="30">
                  <c:v>37803</c:v>
                </c:pt>
                <c:pt idx="31">
                  <c:v>37834</c:v>
                </c:pt>
                <c:pt idx="32">
                  <c:v>37865</c:v>
                </c:pt>
                <c:pt idx="33">
                  <c:v>37895</c:v>
                </c:pt>
                <c:pt idx="34">
                  <c:v>37926</c:v>
                </c:pt>
                <c:pt idx="35">
                  <c:v>37956</c:v>
                </c:pt>
                <c:pt idx="36">
                  <c:v>37987</c:v>
                </c:pt>
                <c:pt idx="37">
                  <c:v>38018</c:v>
                </c:pt>
                <c:pt idx="38">
                  <c:v>38047</c:v>
                </c:pt>
                <c:pt idx="39">
                  <c:v>38078</c:v>
                </c:pt>
                <c:pt idx="40">
                  <c:v>38108</c:v>
                </c:pt>
                <c:pt idx="41">
                  <c:v>38139</c:v>
                </c:pt>
                <c:pt idx="42">
                  <c:v>38169</c:v>
                </c:pt>
                <c:pt idx="43">
                  <c:v>38200</c:v>
                </c:pt>
                <c:pt idx="44">
                  <c:v>38231</c:v>
                </c:pt>
                <c:pt idx="45">
                  <c:v>38261</c:v>
                </c:pt>
                <c:pt idx="46">
                  <c:v>38292</c:v>
                </c:pt>
                <c:pt idx="47">
                  <c:v>38322</c:v>
                </c:pt>
                <c:pt idx="48">
                  <c:v>38353</c:v>
                </c:pt>
                <c:pt idx="49">
                  <c:v>38384</c:v>
                </c:pt>
                <c:pt idx="50">
                  <c:v>38412</c:v>
                </c:pt>
                <c:pt idx="51">
                  <c:v>38443</c:v>
                </c:pt>
                <c:pt idx="52">
                  <c:v>38473</c:v>
                </c:pt>
                <c:pt idx="53">
                  <c:v>38504</c:v>
                </c:pt>
                <c:pt idx="54">
                  <c:v>38534</c:v>
                </c:pt>
                <c:pt idx="55">
                  <c:v>38565</c:v>
                </c:pt>
                <c:pt idx="56">
                  <c:v>38596</c:v>
                </c:pt>
                <c:pt idx="57">
                  <c:v>38626</c:v>
                </c:pt>
                <c:pt idx="58">
                  <c:v>38657</c:v>
                </c:pt>
                <c:pt idx="59">
                  <c:v>38687</c:v>
                </c:pt>
                <c:pt idx="60">
                  <c:v>38718</c:v>
                </c:pt>
                <c:pt idx="61">
                  <c:v>38749</c:v>
                </c:pt>
                <c:pt idx="62">
                  <c:v>38777</c:v>
                </c:pt>
                <c:pt idx="63">
                  <c:v>38808</c:v>
                </c:pt>
                <c:pt idx="64">
                  <c:v>38838</c:v>
                </c:pt>
                <c:pt idx="65">
                  <c:v>38869</c:v>
                </c:pt>
                <c:pt idx="66">
                  <c:v>38899</c:v>
                </c:pt>
                <c:pt idx="67">
                  <c:v>38930</c:v>
                </c:pt>
                <c:pt idx="68">
                  <c:v>38961</c:v>
                </c:pt>
                <c:pt idx="69">
                  <c:v>38991</c:v>
                </c:pt>
                <c:pt idx="70">
                  <c:v>39022</c:v>
                </c:pt>
                <c:pt idx="71">
                  <c:v>39052</c:v>
                </c:pt>
                <c:pt idx="72">
                  <c:v>39083</c:v>
                </c:pt>
                <c:pt idx="73">
                  <c:v>39114</c:v>
                </c:pt>
                <c:pt idx="74">
                  <c:v>39142</c:v>
                </c:pt>
                <c:pt idx="75">
                  <c:v>39173</c:v>
                </c:pt>
                <c:pt idx="76">
                  <c:v>39203</c:v>
                </c:pt>
                <c:pt idx="77">
                  <c:v>39234</c:v>
                </c:pt>
                <c:pt idx="78">
                  <c:v>39264</c:v>
                </c:pt>
                <c:pt idx="79">
                  <c:v>39295</c:v>
                </c:pt>
                <c:pt idx="80">
                  <c:v>39326</c:v>
                </c:pt>
                <c:pt idx="81">
                  <c:v>39356</c:v>
                </c:pt>
                <c:pt idx="82">
                  <c:v>39387</c:v>
                </c:pt>
                <c:pt idx="83">
                  <c:v>39417</c:v>
                </c:pt>
                <c:pt idx="84">
                  <c:v>39448</c:v>
                </c:pt>
                <c:pt idx="85">
                  <c:v>39479</c:v>
                </c:pt>
                <c:pt idx="86">
                  <c:v>39508</c:v>
                </c:pt>
                <c:pt idx="87">
                  <c:v>39539</c:v>
                </c:pt>
                <c:pt idx="88">
                  <c:v>39569</c:v>
                </c:pt>
                <c:pt idx="89">
                  <c:v>39600</c:v>
                </c:pt>
                <c:pt idx="90">
                  <c:v>39630</c:v>
                </c:pt>
                <c:pt idx="91">
                  <c:v>39661</c:v>
                </c:pt>
                <c:pt idx="92">
                  <c:v>39692</c:v>
                </c:pt>
                <c:pt idx="93">
                  <c:v>39722</c:v>
                </c:pt>
                <c:pt idx="94">
                  <c:v>39753</c:v>
                </c:pt>
                <c:pt idx="95">
                  <c:v>39783</c:v>
                </c:pt>
                <c:pt idx="96">
                  <c:v>39814</c:v>
                </c:pt>
                <c:pt idx="97">
                  <c:v>39845</c:v>
                </c:pt>
                <c:pt idx="98">
                  <c:v>39873</c:v>
                </c:pt>
                <c:pt idx="99">
                  <c:v>39904</c:v>
                </c:pt>
                <c:pt idx="100">
                  <c:v>39934</c:v>
                </c:pt>
                <c:pt idx="101">
                  <c:v>39965</c:v>
                </c:pt>
                <c:pt idx="102">
                  <c:v>39995</c:v>
                </c:pt>
                <c:pt idx="103">
                  <c:v>40026</c:v>
                </c:pt>
                <c:pt idx="104">
                  <c:v>40057</c:v>
                </c:pt>
                <c:pt idx="105">
                  <c:v>40087</c:v>
                </c:pt>
                <c:pt idx="106">
                  <c:v>40118</c:v>
                </c:pt>
                <c:pt idx="107">
                  <c:v>40148</c:v>
                </c:pt>
                <c:pt idx="108">
                  <c:v>40179</c:v>
                </c:pt>
                <c:pt idx="109">
                  <c:v>40210</c:v>
                </c:pt>
                <c:pt idx="110">
                  <c:v>40238</c:v>
                </c:pt>
                <c:pt idx="111">
                  <c:v>40269</c:v>
                </c:pt>
                <c:pt idx="112">
                  <c:v>40299</c:v>
                </c:pt>
                <c:pt idx="113">
                  <c:v>40330</c:v>
                </c:pt>
                <c:pt idx="114">
                  <c:v>40360</c:v>
                </c:pt>
                <c:pt idx="115">
                  <c:v>40391</c:v>
                </c:pt>
                <c:pt idx="116">
                  <c:v>40422</c:v>
                </c:pt>
                <c:pt idx="117">
                  <c:v>40452</c:v>
                </c:pt>
                <c:pt idx="118">
                  <c:v>40483</c:v>
                </c:pt>
                <c:pt idx="119">
                  <c:v>40513</c:v>
                </c:pt>
                <c:pt idx="120">
                  <c:v>40544</c:v>
                </c:pt>
                <c:pt idx="121">
                  <c:v>40575</c:v>
                </c:pt>
                <c:pt idx="122">
                  <c:v>40603</c:v>
                </c:pt>
                <c:pt idx="123">
                  <c:v>40634</c:v>
                </c:pt>
                <c:pt idx="124">
                  <c:v>40664</c:v>
                </c:pt>
                <c:pt idx="125">
                  <c:v>40695</c:v>
                </c:pt>
                <c:pt idx="126">
                  <c:v>40725</c:v>
                </c:pt>
                <c:pt idx="127">
                  <c:v>40756</c:v>
                </c:pt>
                <c:pt idx="128">
                  <c:v>40787</c:v>
                </c:pt>
                <c:pt idx="129">
                  <c:v>40817</c:v>
                </c:pt>
                <c:pt idx="130">
                  <c:v>40848</c:v>
                </c:pt>
                <c:pt idx="131">
                  <c:v>40878</c:v>
                </c:pt>
                <c:pt idx="132">
                  <c:v>40909</c:v>
                </c:pt>
                <c:pt idx="133">
                  <c:v>40940</c:v>
                </c:pt>
                <c:pt idx="134">
                  <c:v>40969</c:v>
                </c:pt>
                <c:pt idx="135">
                  <c:v>41000</c:v>
                </c:pt>
                <c:pt idx="136">
                  <c:v>41030</c:v>
                </c:pt>
                <c:pt idx="137">
                  <c:v>41061</c:v>
                </c:pt>
                <c:pt idx="138">
                  <c:v>41091</c:v>
                </c:pt>
                <c:pt idx="139">
                  <c:v>41122</c:v>
                </c:pt>
                <c:pt idx="140">
                  <c:v>41153</c:v>
                </c:pt>
                <c:pt idx="141">
                  <c:v>41183</c:v>
                </c:pt>
                <c:pt idx="142">
                  <c:v>41214</c:v>
                </c:pt>
                <c:pt idx="143">
                  <c:v>41244</c:v>
                </c:pt>
                <c:pt idx="144">
                  <c:v>41275</c:v>
                </c:pt>
                <c:pt idx="145">
                  <c:v>41306</c:v>
                </c:pt>
                <c:pt idx="146">
                  <c:v>41334</c:v>
                </c:pt>
                <c:pt idx="147">
                  <c:v>41365</c:v>
                </c:pt>
                <c:pt idx="148">
                  <c:v>41395</c:v>
                </c:pt>
                <c:pt idx="149">
                  <c:v>41426</c:v>
                </c:pt>
                <c:pt idx="150">
                  <c:v>41456</c:v>
                </c:pt>
                <c:pt idx="151">
                  <c:v>41487</c:v>
                </c:pt>
                <c:pt idx="152">
                  <c:v>41518</c:v>
                </c:pt>
                <c:pt idx="153">
                  <c:v>41548</c:v>
                </c:pt>
                <c:pt idx="154">
                  <c:v>41579</c:v>
                </c:pt>
                <c:pt idx="155">
                  <c:v>41609</c:v>
                </c:pt>
                <c:pt idx="156">
                  <c:v>41640</c:v>
                </c:pt>
                <c:pt idx="157">
                  <c:v>41671</c:v>
                </c:pt>
                <c:pt idx="158">
                  <c:v>41699</c:v>
                </c:pt>
                <c:pt idx="159">
                  <c:v>41730</c:v>
                </c:pt>
                <c:pt idx="160">
                  <c:v>41760</c:v>
                </c:pt>
                <c:pt idx="161">
                  <c:v>41791</c:v>
                </c:pt>
                <c:pt idx="162">
                  <c:v>41821</c:v>
                </c:pt>
                <c:pt idx="163">
                  <c:v>41852</c:v>
                </c:pt>
                <c:pt idx="164">
                  <c:v>41883</c:v>
                </c:pt>
                <c:pt idx="165">
                  <c:v>41913</c:v>
                </c:pt>
                <c:pt idx="166">
                  <c:v>41944</c:v>
                </c:pt>
                <c:pt idx="167">
                  <c:v>41974</c:v>
                </c:pt>
                <c:pt idx="168">
                  <c:v>42005</c:v>
                </c:pt>
                <c:pt idx="169">
                  <c:v>42036</c:v>
                </c:pt>
                <c:pt idx="170">
                  <c:v>42064</c:v>
                </c:pt>
                <c:pt idx="171">
                  <c:v>42095</c:v>
                </c:pt>
                <c:pt idx="172">
                  <c:v>42125</c:v>
                </c:pt>
                <c:pt idx="173">
                  <c:v>42156</c:v>
                </c:pt>
                <c:pt idx="174">
                  <c:v>42186</c:v>
                </c:pt>
                <c:pt idx="175">
                  <c:v>42217</c:v>
                </c:pt>
                <c:pt idx="176">
                  <c:v>42248</c:v>
                </c:pt>
                <c:pt idx="177">
                  <c:v>42278</c:v>
                </c:pt>
                <c:pt idx="178">
                  <c:v>42309</c:v>
                </c:pt>
                <c:pt idx="179">
                  <c:v>42339</c:v>
                </c:pt>
                <c:pt idx="180">
                  <c:v>42370</c:v>
                </c:pt>
                <c:pt idx="181">
                  <c:v>42401</c:v>
                </c:pt>
                <c:pt idx="182">
                  <c:v>42430</c:v>
                </c:pt>
                <c:pt idx="183">
                  <c:v>42461</c:v>
                </c:pt>
                <c:pt idx="184">
                  <c:v>42491</c:v>
                </c:pt>
                <c:pt idx="185">
                  <c:v>42522</c:v>
                </c:pt>
                <c:pt idx="186">
                  <c:v>42552</c:v>
                </c:pt>
                <c:pt idx="187">
                  <c:v>42583</c:v>
                </c:pt>
                <c:pt idx="188">
                  <c:v>42614</c:v>
                </c:pt>
                <c:pt idx="189">
                  <c:v>42644</c:v>
                </c:pt>
                <c:pt idx="190">
                  <c:v>42675</c:v>
                </c:pt>
                <c:pt idx="191">
                  <c:v>42705</c:v>
                </c:pt>
                <c:pt idx="192">
                  <c:v>42736</c:v>
                </c:pt>
                <c:pt idx="193">
                  <c:v>42767</c:v>
                </c:pt>
                <c:pt idx="194">
                  <c:v>42795</c:v>
                </c:pt>
                <c:pt idx="195">
                  <c:v>42826</c:v>
                </c:pt>
                <c:pt idx="196">
                  <c:v>42856</c:v>
                </c:pt>
                <c:pt idx="197">
                  <c:v>42887</c:v>
                </c:pt>
                <c:pt idx="198">
                  <c:v>42917</c:v>
                </c:pt>
                <c:pt idx="199">
                  <c:v>42948</c:v>
                </c:pt>
                <c:pt idx="200">
                  <c:v>42979</c:v>
                </c:pt>
                <c:pt idx="201">
                  <c:v>43009</c:v>
                </c:pt>
                <c:pt idx="202">
                  <c:v>43040</c:v>
                </c:pt>
                <c:pt idx="203">
                  <c:v>43070</c:v>
                </c:pt>
                <c:pt idx="204">
                  <c:v>43101</c:v>
                </c:pt>
                <c:pt idx="205">
                  <c:v>43132</c:v>
                </c:pt>
                <c:pt idx="206">
                  <c:v>43160</c:v>
                </c:pt>
                <c:pt idx="207">
                  <c:v>43191</c:v>
                </c:pt>
                <c:pt idx="208">
                  <c:v>43221</c:v>
                </c:pt>
                <c:pt idx="209">
                  <c:v>43252</c:v>
                </c:pt>
                <c:pt idx="210">
                  <c:v>43282</c:v>
                </c:pt>
                <c:pt idx="211">
                  <c:v>43313</c:v>
                </c:pt>
                <c:pt idx="212">
                  <c:v>43344</c:v>
                </c:pt>
                <c:pt idx="213">
                  <c:v>43374</c:v>
                </c:pt>
                <c:pt idx="214">
                  <c:v>43405</c:v>
                </c:pt>
                <c:pt idx="215">
                  <c:v>43435</c:v>
                </c:pt>
                <c:pt idx="216">
                  <c:v>43466</c:v>
                </c:pt>
                <c:pt idx="217">
                  <c:v>43497</c:v>
                </c:pt>
                <c:pt idx="218">
                  <c:v>43525</c:v>
                </c:pt>
                <c:pt idx="219">
                  <c:v>43556</c:v>
                </c:pt>
                <c:pt idx="220">
                  <c:v>43586</c:v>
                </c:pt>
                <c:pt idx="221">
                  <c:v>43617</c:v>
                </c:pt>
                <c:pt idx="222">
                  <c:v>43647</c:v>
                </c:pt>
                <c:pt idx="223">
                  <c:v>43678</c:v>
                </c:pt>
                <c:pt idx="224">
                  <c:v>43709</c:v>
                </c:pt>
                <c:pt idx="225">
                  <c:v>43739</c:v>
                </c:pt>
                <c:pt idx="226">
                  <c:v>43770</c:v>
                </c:pt>
                <c:pt idx="227">
                  <c:v>43800</c:v>
                </c:pt>
                <c:pt idx="228">
                  <c:v>43831</c:v>
                </c:pt>
                <c:pt idx="229">
                  <c:v>43862</c:v>
                </c:pt>
                <c:pt idx="230">
                  <c:v>43891</c:v>
                </c:pt>
                <c:pt idx="231">
                  <c:v>43922</c:v>
                </c:pt>
                <c:pt idx="232">
                  <c:v>43952</c:v>
                </c:pt>
                <c:pt idx="233">
                  <c:v>43983</c:v>
                </c:pt>
                <c:pt idx="234">
                  <c:v>44013</c:v>
                </c:pt>
                <c:pt idx="235">
                  <c:v>44044</c:v>
                </c:pt>
                <c:pt idx="236">
                  <c:v>44075</c:v>
                </c:pt>
                <c:pt idx="237">
                  <c:v>44105</c:v>
                </c:pt>
                <c:pt idx="238">
                  <c:v>44136</c:v>
                </c:pt>
                <c:pt idx="239">
                  <c:v>44166</c:v>
                </c:pt>
                <c:pt idx="240">
                  <c:v>44197</c:v>
                </c:pt>
                <c:pt idx="241">
                  <c:v>44228</c:v>
                </c:pt>
                <c:pt idx="242">
                  <c:v>44256</c:v>
                </c:pt>
                <c:pt idx="243">
                  <c:v>44287</c:v>
                </c:pt>
                <c:pt idx="244">
                  <c:v>44317</c:v>
                </c:pt>
                <c:pt idx="245">
                  <c:v>44348</c:v>
                </c:pt>
                <c:pt idx="246">
                  <c:v>44378</c:v>
                </c:pt>
                <c:pt idx="247">
                  <c:v>44409</c:v>
                </c:pt>
                <c:pt idx="248">
                  <c:v>44440</c:v>
                </c:pt>
                <c:pt idx="249">
                  <c:v>44470</c:v>
                </c:pt>
                <c:pt idx="250">
                  <c:v>44501</c:v>
                </c:pt>
                <c:pt idx="251">
                  <c:v>44531</c:v>
                </c:pt>
                <c:pt idx="252">
                  <c:v>44562</c:v>
                </c:pt>
                <c:pt idx="253">
                  <c:v>44593</c:v>
                </c:pt>
                <c:pt idx="254">
                  <c:v>44621</c:v>
                </c:pt>
                <c:pt idx="255">
                  <c:v>44652</c:v>
                </c:pt>
                <c:pt idx="256">
                  <c:v>44682</c:v>
                </c:pt>
                <c:pt idx="257">
                  <c:v>44713</c:v>
                </c:pt>
                <c:pt idx="258">
                  <c:v>44743</c:v>
                </c:pt>
                <c:pt idx="259">
                  <c:v>44774</c:v>
                </c:pt>
                <c:pt idx="260">
                  <c:v>44805</c:v>
                </c:pt>
                <c:pt idx="261">
                  <c:v>44835</c:v>
                </c:pt>
                <c:pt idx="262">
                  <c:v>44866</c:v>
                </c:pt>
                <c:pt idx="263">
                  <c:v>44896</c:v>
                </c:pt>
                <c:pt idx="264">
                  <c:v>44927</c:v>
                </c:pt>
                <c:pt idx="265">
                  <c:v>44958</c:v>
                </c:pt>
                <c:pt idx="266">
                  <c:v>44986</c:v>
                </c:pt>
              </c:numCache>
            </c:numRef>
          </c:cat>
          <c:val>
            <c:numRef>
              <c:f>Sheet3!$F$2:$F$268</c:f>
              <c:numCache>
                <c:formatCode>#,##0</c:formatCode>
                <c:ptCount val="267"/>
                <c:pt idx="0">
                  <c:v>128211.59299999999</c:v>
                </c:pt>
                <c:pt idx="1">
                  <c:v>128641.962</c:v>
                </c:pt>
                <c:pt idx="2">
                  <c:v>129583.00199999999</c:v>
                </c:pt>
                <c:pt idx="3">
                  <c:v>129983.284</c:v>
                </c:pt>
                <c:pt idx="4">
                  <c:v>130911.963</c:v>
                </c:pt>
                <c:pt idx="5">
                  <c:v>131607.484</c:v>
                </c:pt>
                <c:pt idx="6">
                  <c:v>128767.374</c:v>
                </c:pt>
                <c:pt idx="7">
                  <c:v>129253.25599999999</c:v>
                </c:pt>
                <c:pt idx="8">
                  <c:v>129987.584</c:v>
                </c:pt>
                <c:pt idx="9">
                  <c:v>129555.20299999999</c:v>
                </c:pt>
                <c:pt idx="10">
                  <c:v>129561.151</c:v>
                </c:pt>
                <c:pt idx="11">
                  <c:v>129565.747</c:v>
                </c:pt>
                <c:pt idx="12">
                  <c:v>125958.94500000001</c:v>
                </c:pt>
                <c:pt idx="13">
                  <c:v>126315.04</c:v>
                </c:pt>
                <c:pt idx="14">
                  <c:v>127303.773</c:v>
                </c:pt>
                <c:pt idx="15">
                  <c:v>128091.592</c:v>
                </c:pt>
                <c:pt idx="16">
                  <c:v>129238.576</c:v>
                </c:pt>
                <c:pt idx="17">
                  <c:v>129797.55899999999</c:v>
                </c:pt>
                <c:pt idx="18">
                  <c:v>127324.798</c:v>
                </c:pt>
                <c:pt idx="19">
                  <c:v>128002.606</c:v>
                </c:pt>
                <c:pt idx="20">
                  <c:v>129040.497</c:v>
                </c:pt>
                <c:pt idx="21">
                  <c:v>129038.963</c:v>
                </c:pt>
                <c:pt idx="22">
                  <c:v>129316.065</c:v>
                </c:pt>
                <c:pt idx="23">
                  <c:v>129378.61900000001</c:v>
                </c:pt>
                <c:pt idx="24">
                  <c:v>125802.18</c:v>
                </c:pt>
                <c:pt idx="25">
                  <c:v>125936.11500000001</c:v>
                </c:pt>
                <c:pt idx="26">
                  <c:v>126714.37699999999</c:v>
                </c:pt>
                <c:pt idx="27">
                  <c:v>127478.80899999999</c:v>
                </c:pt>
                <c:pt idx="28">
                  <c:v>128595.52800000001</c:v>
                </c:pt>
                <c:pt idx="29">
                  <c:v>129083.96799999999</c:v>
                </c:pt>
                <c:pt idx="30">
                  <c:v>126642.88400000001</c:v>
                </c:pt>
                <c:pt idx="31">
                  <c:v>127355.827</c:v>
                </c:pt>
                <c:pt idx="32">
                  <c:v>128567.33100000001</c:v>
                </c:pt>
                <c:pt idx="33">
                  <c:v>128947.145</c:v>
                </c:pt>
                <c:pt idx="34">
                  <c:v>129063.39200000001</c:v>
                </c:pt>
                <c:pt idx="35">
                  <c:v>129362.36199999999</c:v>
                </c:pt>
                <c:pt idx="36">
                  <c:v>126067.463</c:v>
                </c:pt>
                <c:pt idx="37">
                  <c:v>126467.19100000001</c:v>
                </c:pt>
                <c:pt idx="38">
                  <c:v>127655.553</c:v>
                </c:pt>
                <c:pt idx="39">
                  <c:v>128867.022</c:v>
                </c:pt>
                <c:pt idx="40">
                  <c:v>129945.73699999999</c:v>
                </c:pt>
                <c:pt idx="41">
                  <c:v>130598.145</c:v>
                </c:pt>
                <c:pt idx="42">
                  <c:v>128605.848</c:v>
                </c:pt>
                <c:pt idx="43">
                  <c:v>129106.516</c:v>
                </c:pt>
                <c:pt idx="44">
                  <c:v>130314.948</c:v>
                </c:pt>
                <c:pt idx="45">
                  <c:v>130904.81600000001</c:v>
                </c:pt>
                <c:pt idx="46">
                  <c:v>131245.69899999999</c:v>
                </c:pt>
                <c:pt idx="47">
                  <c:v>131559.16899999999</c:v>
                </c:pt>
                <c:pt idx="48">
                  <c:v>128113.359</c:v>
                </c:pt>
                <c:pt idx="49">
                  <c:v>128793.534</c:v>
                </c:pt>
                <c:pt idx="50">
                  <c:v>129760.595</c:v>
                </c:pt>
                <c:pt idx="51">
                  <c:v>131295.02499999999</c:v>
                </c:pt>
                <c:pt idx="52">
                  <c:v>132230.98199999999</c:v>
                </c:pt>
                <c:pt idx="53">
                  <c:v>132802.28099999999</c:v>
                </c:pt>
                <c:pt idx="54">
                  <c:v>130926.526</c:v>
                </c:pt>
                <c:pt idx="55">
                  <c:v>131594.75200000001</c:v>
                </c:pt>
                <c:pt idx="56">
                  <c:v>132975.82500000001</c:v>
                </c:pt>
                <c:pt idx="57">
                  <c:v>132991.31700000001</c:v>
                </c:pt>
                <c:pt idx="58">
                  <c:v>133552.67000000001</c:v>
                </c:pt>
                <c:pt idx="59">
                  <c:v>133822.60800000001</c:v>
                </c:pt>
                <c:pt idx="60">
                  <c:v>130704.68799999999</c:v>
                </c:pt>
                <c:pt idx="61">
                  <c:v>131380.003</c:v>
                </c:pt>
                <c:pt idx="62">
                  <c:v>132518.61499999999</c:v>
                </c:pt>
                <c:pt idx="63">
                  <c:v>133352.82999999999</c:v>
                </c:pt>
                <c:pt idx="64">
                  <c:v>134548.90599999999</c:v>
                </c:pt>
                <c:pt idx="65">
                  <c:v>135419.16500000001</c:v>
                </c:pt>
                <c:pt idx="66">
                  <c:v>132830.23499999999</c:v>
                </c:pt>
                <c:pt idx="67">
                  <c:v>133605.16</c:v>
                </c:pt>
                <c:pt idx="68">
                  <c:v>135030.283</c:v>
                </c:pt>
                <c:pt idx="69">
                  <c:v>135098.83300000001</c:v>
                </c:pt>
                <c:pt idx="70">
                  <c:v>135579.09599999999</c:v>
                </c:pt>
                <c:pt idx="71">
                  <c:v>135938.19399999999</c:v>
                </c:pt>
                <c:pt idx="72">
                  <c:v>132576.15299999999</c:v>
                </c:pt>
                <c:pt idx="73">
                  <c:v>133078.78400000001</c:v>
                </c:pt>
                <c:pt idx="74">
                  <c:v>134280.10500000001</c:v>
                </c:pt>
                <c:pt idx="75">
                  <c:v>134929.64199999999</c:v>
                </c:pt>
                <c:pt idx="76">
                  <c:v>136234.174</c:v>
                </c:pt>
                <c:pt idx="77">
                  <c:v>137028.85399999999</c:v>
                </c:pt>
                <c:pt idx="78">
                  <c:v>134414.693</c:v>
                </c:pt>
                <c:pt idx="79">
                  <c:v>135162.06</c:v>
                </c:pt>
                <c:pt idx="80">
                  <c:v>136229.924</c:v>
                </c:pt>
                <c:pt idx="81">
                  <c:v>136479.856</c:v>
                </c:pt>
                <c:pt idx="82">
                  <c:v>136938.511</c:v>
                </c:pt>
                <c:pt idx="83">
                  <c:v>137040.511</c:v>
                </c:pt>
                <c:pt idx="84">
                  <c:v>133566.353</c:v>
                </c:pt>
                <c:pt idx="85">
                  <c:v>134056.26999999999</c:v>
                </c:pt>
                <c:pt idx="86">
                  <c:v>134668.492</c:v>
                </c:pt>
                <c:pt idx="87">
                  <c:v>135340.13099999999</c:v>
                </c:pt>
                <c:pt idx="88">
                  <c:v>136403.59299999999</c:v>
                </c:pt>
                <c:pt idx="89">
                  <c:v>136616.734</c:v>
                </c:pt>
                <c:pt idx="90">
                  <c:v>133961.538</c:v>
                </c:pt>
                <c:pt idx="91">
                  <c:v>134475.41099999999</c:v>
                </c:pt>
                <c:pt idx="92">
                  <c:v>135197.848</c:v>
                </c:pt>
                <c:pt idx="93">
                  <c:v>135040.13500000001</c:v>
                </c:pt>
                <c:pt idx="94">
                  <c:v>134484.978</c:v>
                </c:pt>
                <c:pt idx="95">
                  <c:v>133856.429</c:v>
                </c:pt>
                <c:pt idx="96">
                  <c:v>129406.553</c:v>
                </c:pt>
                <c:pt idx="97">
                  <c:v>129001.84</c:v>
                </c:pt>
                <c:pt idx="98">
                  <c:v>128928.399</c:v>
                </c:pt>
                <c:pt idx="99">
                  <c:v>129111.935</c:v>
                </c:pt>
                <c:pt idx="100">
                  <c:v>129790.51300000001</c:v>
                </c:pt>
                <c:pt idx="101">
                  <c:v>129648.129</c:v>
                </c:pt>
                <c:pt idx="102">
                  <c:v>126902.75</c:v>
                </c:pt>
                <c:pt idx="103">
                  <c:v>127121.433</c:v>
                </c:pt>
                <c:pt idx="104">
                  <c:v>128129.56200000001</c:v>
                </c:pt>
                <c:pt idx="105">
                  <c:v>128459.13400000001</c:v>
                </c:pt>
                <c:pt idx="106">
                  <c:v>128481.41899999999</c:v>
                </c:pt>
                <c:pt idx="107">
                  <c:v>128312.44100000001</c:v>
                </c:pt>
                <c:pt idx="108">
                  <c:v>125046.91</c:v>
                </c:pt>
                <c:pt idx="109">
                  <c:v>125227.83199999999</c:v>
                </c:pt>
                <c:pt idx="110">
                  <c:v>126228.228</c:v>
                </c:pt>
                <c:pt idx="111">
                  <c:v>127687.784</c:v>
                </c:pt>
                <c:pt idx="112">
                  <c:v>129081.734</c:v>
                </c:pt>
                <c:pt idx="113">
                  <c:v>129338.36599999999</c:v>
                </c:pt>
                <c:pt idx="114">
                  <c:v>127049.515</c:v>
                </c:pt>
                <c:pt idx="115">
                  <c:v>127409.609</c:v>
                </c:pt>
                <c:pt idx="116">
                  <c:v>128483.731</c:v>
                </c:pt>
                <c:pt idx="117">
                  <c:v>129321.99800000001</c:v>
                </c:pt>
                <c:pt idx="118">
                  <c:v>129497.789</c:v>
                </c:pt>
                <c:pt idx="119">
                  <c:v>129471.802</c:v>
                </c:pt>
                <c:pt idx="120">
                  <c:v>126353.436</c:v>
                </c:pt>
                <c:pt idx="121">
                  <c:v>126924.46400000001</c:v>
                </c:pt>
                <c:pt idx="122">
                  <c:v>127837.379</c:v>
                </c:pt>
                <c:pt idx="123">
                  <c:v>129321.92200000001</c:v>
                </c:pt>
                <c:pt idx="124">
                  <c:v>130137.25900000001</c:v>
                </c:pt>
                <c:pt idx="125">
                  <c:v>130529.24</c:v>
                </c:pt>
                <c:pt idx="126">
                  <c:v>128546.605</c:v>
                </c:pt>
                <c:pt idx="127">
                  <c:v>129176.15300000001</c:v>
                </c:pt>
                <c:pt idx="128">
                  <c:v>130599.804</c:v>
                </c:pt>
                <c:pt idx="129">
                  <c:v>130927.315</c:v>
                </c:pt>
                <c:pt idx="130">
                  <c:v>131293.38099999999</c:v>
                </c:pt>
                <c:pt idx="131">
                  <c:v>131286.17800000001</c:v>
                </c:pt>
                <c:pt idx="132">
                  <c:v>128514.69</c:v>
                </c:pt>
                <c:pt idx="133">
                  <c:v>129164.611</c:v>
                </c:pt>
                <c:pt idx="134">
                  <c:v>130256.503</c:v>
                </c:pt>
                <c:pt idx="135">
                  <c:v>131225.50200000001</c:v>
                </c:pt>
                <c:pt idx="136">
                  <c:v>132429.64300000001</c:v>
                </c:pt>
                <c:pt idx="137">
                  <c:v>133005.783</c:v>
                </c:pt>
                <c:pt idx="138">
                  <c:v>130629.462</c:v>
                </c:pt>
                <c:pt idx="139">
                  <c:v>131567.67499999999</c:v>
                </c:pt>
                <c:pt idx="140">
                  <c:v>132679.85800000001</c:v>
                </c:pt>
                <c:pt idx="141">
                  <c:v>133323.486</c:v>
                </c:pt>
                <c:pt idx="142">
                  <c:v>133774.31099999999</c:v>
                </c:pt>
                <c:pt idx="143">
                  <c:v>133785.01</c:v>
                </c:pt>
                <c:pt idx="144">
                  <c:v>130637.731</c:v>
                </c:pt>
                <c:pt idx="145">
                  <c:v>131431.90599999999</c:v>
                </c:pt>
                <c:pt idx="146">
                  <c:v>132300.66200000001</c:v>
                </c:pt>
                <c:pt idx="147">
                  <c:v>133387.71799999999</c:v>
                </c:pt>
                <c:pt idx="148">
                  <c:v>134651.23199999999</c:v>
                </c:pt>
                <c:pt idx="149">
                  <c:v>135101.731</c:v>
                </c:pt>
                <c:pt idx="150">
                  <c:v>133004.799</c:v>
                </c:pt>
                <c:pt idx="151">
                  <c:v>134023.80499999999</c:v>
                </c:pt>
                <c:pt idx="152">
                  <c:v>135015.59700000001</c:v>
                </c:pt>
                <c:pt idx="153">
                  <c:v>135637.40599999999</c:v>
                </c:pt>
                <c:pt idx="154">
                  <c:v>136257.51300000001</c:v>
                </c:pt>
                <c:pt idx="155">
                  <c:v>136171.103</c:v>
                </c:pt>
                <c:pt idx="156">
                  <c:v>133046.75200000001</c:v>
                </c:pt>
                <c:pt idx="157">
                  <c:v>133561.24900000001</c:v>
                </c:pt>
                <c:pt idx="158">
                  <c:v>134539.67300000001</c:v>
                </c:pt>
                <c:pt idx="159">
                  <c:v>135941.95199999999</c:v>
                </c:pt>
                <c:pt idx="160">
                  <c:v>137302.01300000001</c:v>
                </c:pt>
                <c:pt idx="161">
                  <c:v>137774.709</c:v>
                </c:pt>
                <c:pt idx="162">
                  <c:v>135727.247</c:v>
                </c:pt>
                <c:pt idx="163">
                  <c:v>136768.28400000001</c:v>
                </c:pt>
                <c:pt idx="164">
                  <c:v>137762.6</c:v>
                </c:pt>
                <c:pt idx="165">
                  <c:v>138576.497</c:v>
                </c:pt>
                <c:pt idx="166">
                  <c:v>139095.859</c:v>
                </c:pt>
                <c:pt idx="167">
                  <c:v>139266.47399999999</c:v>
                </c:pt>
                <c:pt idx="168">
                  <c:v>136126.25</c:v>
                </c:pt>
                <c:pt idx="169">
                  <c:v>136654.78</c:v>
                </c:pt>
                <c:pt idx="170">
                  <c:v>137387.791</c:v>
                </c:pt>
                <c:pt idx="171">
                  <c:v>138789.69899999999</c:v>
                </c:pt>
                <c:pt idx="172">
                  <c:v>140138.19699999999</c:v>
                </c:pt>
                <c:pt idx="173">
                  <c:v>140616.26800000001</c:v>
                </c:pt>
                <c:pt idx="174">
                  <c:v>138833.723</c:v>
                </c:pt>
                <c:pt idx="175">
                  <c:v>139549.334</c:v>
                </c:pt>
                <c:pt idx="176">
                  <c:v>140495.791</c:v>
                </c:pt>
                <c:pt idx="177">
                  <c:v>141469.35</c:v>
                </c:pt>
                <c:pt idx="178">
                  <c:v>141862.94200000001</c:v>
                </c:pt>
                <c:pt idx="179">
                  <c:v>141976.26300000001</c:v>
                </c:pt>
                <c:pt idx="180">
                  <c:v>138771.43900000001</c:v>
                </c:pt>
                <c:pt idx="181">
                  <c:v>139409.29800000001</c:v>
                </c:pt>
                <c:pt idx="182">
                  <c:v>140128.91099999999</c:v>
                </c:pt>
                <c:pt idx="183">
                  <c:v>141663.75200000001</c:v>
                </c:pt>
                <c:pt idx="184">
                  <c:v>142452.46</c:v>
                </c:pt>
                <c:pt idx="185">
                  <c:v>142779.36900000001</c:v>
                </c:pt>
                <c:pt idx="186">
                  <c:v>141176.872</c:v>
                </c:pt>
                <c:pt idx="187">
                  <c:v>141880.00599999999</c:v>
                </c:pt>
                <c:pt idx="188">
                  <c:v>143005.03400000001</c:v>
                </c:pt>
                <c:pt idx="189">
                  <c:v>143443.46599999999</c:v>
                </c:pt>
                <c:pt idx="190">
                  <c:v>143932.095</c:v>
                </c:pt>
                <c:pt idx="191">
                  <c:v>143798.095</c:v>
                </c:pt>
                <c:pt idx="192">
                  <c:v>140743.08900000001</c:v>
                </c:pt>
                <c:pt idx="193">
                  <c:v>141509.78</c:v>
                </c:pt>
                <c:pt idx="194">
                  <c:v>142293.796</c:v>
                </c:pt>
                <c:pt idx="195">
                  <c:v>143331.66899999999</c:v>
                </c:pt>
                <c:pt idx="196">
                  <c:v>144483.133</c:v>
                </c:pt>
                <c:pt idx="197">
                  <c:v>145217.07199999999</c:v>
                </c:pt>
                <c:pt idx="198">
                  <c:v>143032.40599999999</c:v>
                </c:pt>
                <c:pt idx="199">
                  <c:v>143838.052</c:v>
                </c:pt>
                <c:pt idx="200">
                  <c:v>144543.06099999999</c:v>
                </c:pt>
                <c:pt idx="201">
                  <c:v>145403.95499999999</c:v>
                </c:pt>
                <c:pt idx="202">
                  <c:v>145980.535</c:v>
                </c:pt>
                <c:pt idx="203">
                  <c:v>145941.717</c:v>
                </c:pt>
                <c:pt idx="204">
                  <c:v>142889.21799999999</c:v>
                </c:pt>
                <c:pt idx="205">
                  <c:v>143825.57800000001</c:v>
                </c:pt>
                <c:pt idx="206">
                  <c:v>144531.91800000001</c:v>
                </c:pt>
                <c:pt idx="207">
                  <c:v>145442.31400000001</c:v>
                </c:pt>
                <c:pt idx="208">
                  <c:v>146663.97</c:v>
                </c:pt>
                <c:pt idx="209">
                  <c:v>147422.92300000001</c:v>
                </c:pt>
                <c:pt idx="210">
                  <c:v>145351.40400000001</c:v>
                </c:pt>
                <c:pt idx="211">
                  <c:v>146310.04</c:v>
                </c:pt>
                <c:pt idx="212">
                  <c:v>146882.505</c:v>
                </c:pt>
                <c:pt idx="213">
                  <c:v>147761.60200000001</c:v>
                </c:pt>
                <c:pt idx="214">
                  <c:v>148370.37899999999</c:v>
                </c:pt>
                <c:pt idx="215">
                  <c:v>148129.19500000001</c:v>
                </c:pt>
                <c:pt idx="216">
                  <c:v>145328.09700000001</c:v>
                </c:pt>
                <c:pt idx="217">
                  <c:v>145941.64499999999</c:v>
                </c:pt>
                <c:pt idx="218">
                  <c:v>146553.073</c:v>
                </c:pt>
                <c:pt idx="219">
                  <c:v>147574.087</c:v>
                </c:pt>
                <c:pt idx="220">
                  <c:v>148673.86900000001</c:v>
                </c:pt>
                <c:pt idx="221">
                  <c:v>149191.158</c:v>
                </c:pt>
                <c:pt idx="222">
                  <c:v>147253.522</c:v>
                </c:pt>
                <c:pt idx="223">
                  <c:v>148250.867</c:v>
                </c:pt>
                <c:pt idx="224">
                  <c:v>148701.484</c:v>
                </c:pt>
                <c:pt idx="225">
                  <c:v>149527.674</c:v>
                </c:pt>
                <c:pt idx="226">
                  <c:v>150260.321</c:v>
                </c:pt>
                <c:pt idx="227">
                  <c:v>150005.30300000001</c:v>
                </c:pt>
                <c:pt idx="228">
                  <c:v>147231.429</c:v>
                </c:pt>
                <c:pt idx="229">
                  <c:v>147811.747</c:v>
                </c:pt>
                <c:pt idx="230">
                  <c:v>147065.11499999999</c:v>
                </c:pt>
                <c:pt idx="231">
                  <c:v>127242.13</c:v>
                </c:pt>
                <c:pt idx="232">
                  <c:v>130712.81</c:v>
                </c:pt>
                <c:pt idx="233">
                  <c:v>135045.86900000001</c:v>
                </c:pt>
                <c:pt idx="234">
                  <c:v>135086.02100000001</c:v>
                </c:pt>
                <c:pt idx="235">
                  <c:v>137112.32199999999</c:v>
                </c:pt>
                <c:pt idx="236">
                  <c:v>138722.89600000001</c:v>
                </c:pt>
                <c:pt idx="237">
                  <c:v>140824.49799999999</c:v>
                </c:pt>
                <c:pt idx="238">
                  <c:v>141390.18599999999</c:v>
                </c:pt>
                <c:pt idx="239">
                  <c:v>141000.25599999999</c:v>
                </c:pt>
                <c:pt idx="240">
                  <c:v>138426.603</c:v>
                </c:pt>
                <c:pt idx="241">
                  <c:v>139385.79199999999</c:v>
                </c:pt>
                <c:pt idx="242">
                  <c:v>140589.959</c:v>
                </c:pt>
                <c:pt idx="243">
                  <c:v>142090.495</c:v>
                </c:pt>
                <c:pt idx="244">
                  <c:v>143331.10200000001</c:v>
                </c:pt>
                <c:pt idx="245">
                  <c:v>144185.81299999999</c:v>
                </c:pt>
                <c:pt idx="246">
                  <c:v>143794.527</c:v>
                </c:pt>
                <c:pt idx="247">
                  <c:v>144497.78099999999</c:v>
                </c:pt>
                <c:pt idx="248">
                  <c:v>145071.052</c:v>
                </c:pt>
                <c:pt idx="249">
                  <c:v>147362.62299999999</c:v>
                </c:pt>
                <c:pt idx="250">
                  <c:v>148217.18</c:v>
                </c:pt>
                <c:pt idx="251">
                  <c:v>148407.894</c:v>
                </c:pt>
                <c:pt idx="252">
                  <c:v>145546.514</c:v>
                </c:pt>
                <c:pt idx="253">
                  <c:v>147135.587</c:v>
                </c:pt>
                <c:pt idx="254">
                  <c:v>147775.97700000001</c:v>
                </c:pt>
                <c:pt idx="255">
                  <c:v>149292.66899999999</c:v>
                </c:pt>
                <c:pt idx="256">
                  <c:v>150218.33499999999</c:v>
                </c:pt>
                <c:pt idx="257">
                  <c:v>150675.72500000001</c:v>
                </c:pt>
                <c:pt idx="258">
                  <c:v>149870.34400000001</c:v>
                </c:pt>
                <c:pt idx="259">
                  <c:v>150736.98300000001</c:v>
                </c:pt>
                <c:pt idx="260">
                  <c:v>151524.97899999999</c:v>
                </c:pt>
                <c:pt idx="261">
                  <c:v>152242.78400000001</c:v>
                </c:pt>
                <c:pt idx="262">
                  <c:v>152762.68299999999</c:v>
                </c:pt>
                <c:pt idx="263">
                  <c:v>152525.285</c:v>
                </c:pt>
                <c:pt idx="264">
                  <c:v>150176.43400000001</c:v>
                </c:pt>
                <c:pt idx="265">
                  <c:v>150957.408</c:v>
                </c:pt>
                <c:pt idx="266">
                  <c:v>151418.052</c:v>
                </c:pt>
              </c:numCache>
            </c:numRef>
          </c:val>
          <c:smooth val="0"/>
          <c:extLst>
            <c:ext xmlns:c16="http://schemas.microsoft.com/office/drawing/2014/chart" uri="{C3380CC4-5D6E-409C-BE32-E72D297353CC}">
              <c16:uniqueId val="{00000002-9E87-4246-993C-579359B66A9D}"/>
            </c:ext>
          </c:extLst>
        </c:ser>
        <c:dLbls>
          <c:showLegendKey val="0"/>
          <c:showVal val="0"/>
          <c:showCatName val="0"/>
          <c:showSerName val="0"/>
          <c:showPercent val="0"/>
          <c:showBubbleSize val="0"/>
        </c:dLbls>
        <c:marker val="1"/>
        <c:smooth val="0"/>
        <c:axId val="530594751"/>
        <c:axId val="1725294175"/>
      </c:lineChart>
      <c:dateAx>
        <c:axId val="1517591199"/>
        <c:scaling>
          <c:orientation val="minMax"/>
        </c:scaling>
        <c:delete val="0"/>
        <c:axPos val="b"/>
        <c:numFmt formatCode="mmm\-yy"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541446335"/>
        <c:crosses val="autoZero"/>
        <c:auto val="1"/>
        <c:lblOffset val="100"/>
        <c:baseTimeUnit val="months"/>
      </c:dateAx>
      <c:valAx>
        <c:axId val="541446335"/>
        <c:scaling>
          <c:orientation val="minMax"/>
          <c:max val="10300"/>
          <c:min val="82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r>
                  <a:rPr lang="en-US" sz="1400" baseline="0">
                    <a:solidFill>
                      <a:sysClr val="windowText" lastClr="000000"/>
                    </a:solidFill>
                  </a:rPr>
                  <a:t>Appalacian Regional Commission</a:t>
                </a:r>
              </a:p>
            </c:rich>
          </c:tx>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517591199"/>
        <c:crosses val="autoZero"/>
        <c:crossBetween val="between"/>
        <c:majorUnit val="300"/>
      </c:valAx>
      <c:valAx>
        <c:axId val="1725294175"/>
        <c:scaling>
          <c:orientation val="minMax"/>
          <c:min val="120000"/>
        </c:scaling>
        <c:delete val="0"/>
        <c:axPos val="r"/>
        <c:title>
          <c:tx>
            <c:rich>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r>
                  <a:rPr lang="en-US" sz="1400" baseline="0">
                    <a:solidFill>
                      <a:sysClr val="windowText" lastClr="000000"/>
                    </a:solidFill>
                  </a:rPr>
                  <a:t>United States</a:t>
                </a:r>
              </a:p>
            </c:rich>
          </c:tx>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530594751"/>
        <c:crosses val="max"/>
        <c:crossBetween val="between"/>
      </c:valAx>
      <c:dateAx>
        <c:axId val="530594751"/>
        <c:scaling>
          <c:orientation val="minMax"/>
        </c:scaling>
        <c:delete val="1"/>
        <c:axPos val="b"/>
        <c:numFmt formatCode="mmm\-yy" sourceLinked="1"/>
        <c:majorTickMark val="out"/>
        <c:minorTickMark val="none"/>
        <c:tickLblPos val="nextTo"/>
        <c:crossAx val="1725294175"/>
        <c:crosses val="autoZero"/>
        <c:auto val="1"/>
        <c:lblOffset val="100"/>
        <c:baseTimeUnit val="months"/>
        <c:majorUnit val="1"/>
        <c:minorUnit val="1"/>
      </c:date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0.00815</cdr:x>
      <cdr:y>0.95721</cdr:y>
    </cdr:from>
    <cdr:to>
      <cdr:x>1</cdr:x>
      <cdr:y>0.99501</cdr:y>
    </cdr:to>
    <cdr:sp macro="" textlink="">
      <cdr:nvSpPr>
        <cdr:cNvPr id="2" name="TextBox 1"/>
        <cdr:cNvSpPr txBox="1"/>
      </cdr:nvSpPr>
      <cdr:spPr>
        <a:xfrm xmlns:a="http://schemas.openxmlformats.org/drawingml/2006/main">
          <a:off x="41899" y="6896424"/>
          <a:ext cx="5099061" cy="2723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solidFill>
                <a:schemeClr val="tx2"/>
              </a:solidFill>
              <a:latin typeface="Calibri" panose="020F0502020204030204" pitchFamily="34" charset="0"/>
              <a:cs typeface="Calibri" panose="020F0502020204030204" pitchFamily="34" charset="0"/>
            </a:rPr>
            <a:t>Source: U.S. Bureau of Labor Statistics, Occupational Employment and Wage Statistics</a:t>
          </a:r>
          <a:r>
            <a:rPr lang="en-US" sz="1200" dirty="0">
              <a:solidFill>
                <a:schemeClr val="tx1"/>
              </a:solidFill>
              <a:latin typeface="Calibri" panose="020F0502020204030204" pitchFamily="34" charset="0"/>
              <a:cs typeface="Calibri" panose="020F0502020204030204" pitchFamily="34" charset="0"/>
            </a:rPr>
            <a:t>.</a:t>
          </a:r>
        </a:p>
      </cdr:txBody>
    </cdr:sp>
  </cdr:relSizeAnchor>
</c:userShapes>
</file>

<file path=ppt/drawings/drawing2.xml><?xml version="1.0" encoding="utf-8"?>
<c:userShapes xmlns:c="http://schemas.openxmlformats.org/drawingml/2006/chart">
  <cdr:relSizeAnchor xmlns:cdr="http://schemas.openxmlformats.org/drawingml/2006/chartDrawing">
    <cdr:from>
      <cdr:x>0.00815</cdr:x>
      <cdr:y>0.95721</cdr:y>
    </cdr:from>
    <cdr:to>
      <cdr:x>1</cdr:x>
      <cdr:y>0.99501</cdr:y>
    </cdr:to>
    <cdr:sp macro="" textlink="">
      <cdr:nvSpPr>
        <cdr:cNvPr id="2" name="TextBox 1"/>
        <cdr:cNvSpPr txBox="1"/>
      </cdr:nvSpPr>
      <cdr:spPr>
        <a:xfrm xmlns:a="http://schemas.openxmlformats.org/drawingml/2006/main">
          <a:off x="41899" y="6896424"/>
          <a:ext cx="5099061" cy="2723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solidFill>
                <a:schemeClr val="tx2"/>
              </a:solidFill>
              <a:latin typeface="Calibri" panose="020F0502020204030204" pitchFamily="34" charset="0"/>
              <a:cs typeface="Calibri" panose="020F0502020204030204" pitchFamily="34" charset="0"/>
            </a:rPr>
            <a:t>Source: U.S. Bureau of Labor Statistics, Occupational Employment and Wage Statistics</a:t>
          </a:r>
          <a:r>
            <a:rPr lang="en-US" sz="1000" dirty="0">
              <a:solidFill>
                <a:schemeClr val="tx1"/>
              </a:solidFill>
              <a:latin typeface="Calibri" panose="020F0502020204030204" pitchFamily="34" charset="0"/>
              <a:cs typeface="Calibri" panose="020F0502020204030204" pitchFamily="34" charset="0"/>
            </a:rPr>
            <a:t>.</a:t>
          </a:r>
        </a:p>
      </cdr:txBody>
    </cdr:sp>
  </cdr:relSizeAnchor>
</c:userShapes>
</file>

<file path=ppt/drawings/drawing3.xml><?xml version="1.0" encoding="utf-8"?>
<c:userShapes xmlns:c="http://schemas.openxmlformats.org/drawingml/2006/chart">
  <cdr:relSizeAnchor xmlns:cdr="http://schemas.openxmlformats.org/drawingml/2006/chartDrawing">
    <cdr:from>
      <cdr:x>0.00815</cdr:x>
      <cdr:y>0.92535</cdr:y>
    </cdr:from>
    <cdr:to>
      <cdr:x>1</cdr:x>
      <cdr:y>0.98194</cdr:y>
    </cdr:to>
    <cdr:sp macro="" textlink="">
      <cdr:nvSpPr>
        <cdr:cNvPr id="2" name="TextBox 1"/>
        <cdr:cNvSpPr txBox="1"/>
      </cdr:nvSpPr>
      <cdr:spPr>
        <a:xfrm xmlns:a="http://schemas.openxmlformats.org/drawingml/2006/main">
          <a:off x="92694" y="4164909"/>
          <a:ext cx="11280760" cy="25469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solidFill>
                <a:schemeClr val="tx2"/>
              </a:solidFill>
              <a:latin typeface="Calibri" panose="020F0502020204030204" pitchFamily="34" charset="0"/>
              <a:cs typeface="Calibri" panose="020F0502020204030204" pitchFamily="34" charset="0"/>
            </a:rPr>
            <a:t>Source: U.S. Bureau of Labor Statistics, Occupational Employment and Wage Statistics.</a:t>
          </a:r>
        </a:p>
      </cdr:txBody>
    </cdr:sp>
  </cdr:relSizeAnchor>
</c:userShapes>
</file>

<file path=ppt/drawings/drawing4.xml><?xml version="1.0" encoding="utf-8"?>
<c:userShapes xmlns:c="http://schemas.openxmlformats.org/drawingml/2006/chart">
  <cdr:relSizeAnchor xmlns:cdr="http://schemas.openxmlformats.org/drawingml/2006/chartDrawing">
    <cdr:from>
      <cdr:x>0.00815</cdr:x>
      <cdr:y>0.93237</cdr:y>
    </cdr:from>
    <cdr:to>
      <cdr:x>1</cdr:x>
      <cdr:y>0.99501</cdr:y>
    </cdr:to>
    <cdr:sp macro="" textlink="">
      <cdr:nvSpPr>
        <cdr:cNvPr id="2" name="TextBox 1"/>
        <cdr:cNvSpPr txBox="1"/>
      </cdr:nvSpPr>
      <cdr:spPr>
        <a:xfrm xmlns:a="http://schemas.openxmlformats.org/drawingml/2006/main">
          <a:off x="89257" y="3921761"/>
          <a:ext cx="10862523" cy="26349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solidFill>
                <a:schemeClr val="tx2"/>
              </a:solidFill>
              <a:latin typeface="Calibri" panose="020F0502020204030204" pitchFamily="34" charset="0"/>
              <a:cs typeface="Calibri" panose="020F0502020204030204" pitchFamily="34" charset="0"/>
            </a:rPr>
            <a:t>Source: U.S. Bureau of Labor Statistics, Occupational Employment and Wage Statistics.</a:t>
          </a:r>
        </a:p>
      </cdr:txBody>
    </cdr:sp>
  </cdr:relSizeAnchor>
  <cdr:relSizeAnchor xmlns:cdr="http://schemas.openxmlformats.org/drawingml/2006/chartDrawing">
    <cdr:from>
      <cdr:x>0.03251</cdr:x>
      <cdr:y>0.00264</cdr:y>
    </cdr:from>
    <cdr:to>
      <cdr:x>0.98544</cdr:x>
      <cdr:y>0.12641</cdr:y>
    </cdr:to>
    <cdr:sp macro="" textlink="">
      <cdr:nvSpPr>
        <cdr:cNvPr id="3" name="TextBox 2"/>
        <cdr:cNvSpPr txBox="1"/>
      </cdr:nvSpPr>
      <cdr:spPr>
        <a:xfrm xmlns:a="http://schemas.openxmlformats.org/drawingml/2006/main">
          <a:off x="174853" y="12200"/>
          <a:ext cx="5125287" cy="5719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US" sz="1400" b="1" dirty="0">
            <a:solidFill>
              <a:sysClr val="windowText" lastClr="000000"/>
            </a:solidFill>
            <a:latin typeface="Calibri" panose="020F0502020204030204" pitchFamily="34" charset="0"/>
            <a:cs typeface="Calibri" panose="020F050202020403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0.00815</cdr:x>
      <cdr:y>0.93002</cdr:y>
    </cdr:from>
    <cdr:to>
      <cdr:x>1</cdr:x>
      <cdr:y>0.99501</cdr:y>
    </cdr:to>
    <cdr:sp macro="" textlink="">
      <cdr:nvSpPr>
        <cdr:cNvPr id="2" name="TextBox 1"/>
        <cdr:cNvSpPr txBox="1"/>
      </cdr:nvSpPr>
      <cdr:spPr>
        <a:xfrm xmlns:a="http://schemas.openxmlformats.org/drawingml/2006/main">
          <a:off x="92137" y="4185922"/>
          <a:ext cx="11213030" cy="29249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solidFill>
                <a:schemeClr val="tx2"/>
              </a:solidFill>
              <a:latin typeface="Calibri" panose="020F0502020204030204" pitchFamily="34" charset="0"/>
              <a:cs typeface="Calibri" panose="020F0502020204030204" pitchFamily="34" charset="0"/>
            </a:rPr>
            <a:t>Source: U.S. Bureau of Labor Statistics, Occupational Employment and Wage Statistics.</a:t>
          </a:r>
        </a:p>
      </cdr:txBody>
    </cdr:sp>
  </cdr:relSizeAnchor>
  <cdr:relSizeAnchor xmlns:cdr="http://schemas.openxmlformats.org/drawingml/2006/chartDrawing">
    <cdr:from>
      <cdr:x>0.03251</cdr:x>
      <cdr:y>0.00264</cdr:y>
    </cdr:from>
    <cdr:to>
      <cdr:x>0.98544</cdr:x>
      <cdr:y>0.12641</cdr:y>
    </cdr:to>
    <cdr:sp macro="" textlink="">
      <cdr:nvSpPr>
        <cdr:cNvPr id="3" name="TextBox 2"/>
        <cdr:cNvSpPr txBox="1"/>
      </cdr:nvSpPr>
      <cdr:spPr>
        <a:xfrm xmlns:a="http://schemas.openxmlformats.org/drawingml/2006/main">
          <a:off x="174853" y="12200"/>
          <a:ext cx="5125287" cy="5719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US" sz="1400" b="1" dirty="0">
            <a:solidFill>
              <a:sysClr val="windowText" lastClr="000000"/>
            </a:solidFill>
            <a:latin typeface="Calibri" panose="020F0502020204030204" pitchFamily="34" charset="0"/>
            <a:cs typeface="Calibri" panose="020F0502020204030204"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0.00815</cdr:x>
      <cdr:y>0.93627</cdr:y>
    </cdr:from>
    <cdr:to>
      <cdr:x>1</cdr:x>
      <cdr:y>0.99501</cdr:y>
    </cdr:to>
    <cdr:sp macro="" textlink="">
      <cdr:nvSpPr>
        <cdr:cNvPr id="2" name="TextBox 1"/>
        <cdr:cNvSpPr txBox="1"/>
      </cdr:nvSpPr>
      <cdr:spPr>
        <a:xfrm xmlns:a="http://schemas.openxmlformats.org/drawingml/2006/main">
          <a:off x="87777" y="4030018"/>
          <a:ext cx="10682443" cy="2528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solidFill>
                <a:schemeClr val="tx2"/>
              </a:solidFill>
              <a:latin typeface="Calibri" panose="020F0502020204030204" pitchFamily="34" charset="0"/>
              <a:cs typeface="Calibri" panose="020F0502020204030204" pitchFamily="34" charset="0"/>
            </a:rPr>
            <a:t>Source: U.S. Bureau of Labor Statistics, Occupational Employment and Wage Statistics.</a:t>
          </a:r>
        </a:p>
      </cdr:txBody>
    </cdr:sp>
  </cdr:relSizeAnchor>
  <cdr:relSizeAnchor xmlns:cdr="http://schemas.openxmlformats.org/drawingml/2006/chartDrawing">
    <cdr:from>
      <cdr:x>0.03251</cdr:x>
      <cdr:y>0.00264</cdr:y>
    </cdr:from>
    <cdr:to>
      <cdr:x>0.98544</cdr:x>
      <cdr:y>0.12641</cdr:y>
    </cdr:to>
    <cdr:sp macro="" textlink="">
      <cdr:nvSpPr>
        <cdr:cNvPr id="3" name="TextBox 2"/>
        <cdr:cNvSpPr txBox="1"/>
      </cdr:nvSpPr>
      <cdr:spPr>
        <a:xfrm xmlns:a="http://schemas.openxmlformats.org/drawingml/2006/main">
          <a:off x="174853" y="12200"/>
          <a:ext cx="5125287" cy="5719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US" sz="1400" b="1" dirty="0">
            <a:solidFill>
              <a:sysClr val="windowText" lastClr="000000"/>
            </a:solidFill>
            <a:latin typeface="Calibri" panose="020F0502020204030204" pitchFamily="34" charset="0"/>
            <a:cs typeface="Calibri" panose="020F050202020403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53D39A-FB07-40D8-B455-E5E7D563DE76}" type="datetimeFigureOut">
              <a:rPr lang="en-US" smtClean="0"/>
              <a:t>12/12/2023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A58EA67-873D-465F-B78C-7C9FBF3A957E}" type="slidenum">
              <a:rPr lang="en-US" smtClean="0"/>
              <a:t>‹#›</a:t>
            </a:fld>
            <a:endParaRPr lang="en-US"/>
          </a:p>
        </p:txBody>
      </p:sp>
    </p:spTree>
    <p:extLst>
      <p:ext uri="{BB962C8B-B14F-4D97-AF65-F5344CB8AC3E}">
        <p14:creationId xmlns:p14="http://schemas.microsoft.com/office/powerpoint/2010/main" val="3610004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6FC57A-74EF-4D2B-8398-94FF5F014718}" type="datetimeFigureOut">
              <a:rPr lang="en-US" smtClean="0"/>
              <a:t>12/12/2023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A53351-54C6-4E10-9628-081805BCC824}" type="slidenum">
              <a:rPr lang="en-US" smtClean="0"/>
              <a:t>‹#›</a:t>
            </a:fld>
            <a:endParaRPr lang="en-US"/>
          </a:p>
        </p:txBody>
      </p:sp>
    </p:spTree>
    <p:extLst>
      <p:ext uri="{BB962C8B-B14F-4D97-AF65-F5344CB8AC3E}">
        <p14:creationId xmlns:p14="http://schemas.microsoft.com/office/powerpoint/2010/main" val="3327860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A53351-54C6-4E10-9628-081805BCC824}" type="slidenum">
              <a:rPr lang="en-US" smtClean="0"/>
              <a:t>1</a:t>
            </a:fld>
            <a:endParaRPr lang="en-US"/>
          </a:p>
        </p:txBody>
      </p:sp>
    </p:spTree>
    <p:extLst>
      <p:ext uri="{BB962C8B-B14F-4D97-AF65-F5344CB8AC3E}">
        <p14:creationId xmlns:p14="http://schemas.microsoft.com/office/powerpoint/2010/main" val="1476608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A53351-54C6-4E10-9628-081805BCC824}" type="slidenum">
              <a:rPr lang="en-US" smtClean="0"/>
              <a:t>10</a:t>
            </a:fld>
            <a:endParaRPr lang="en-US" dirty="0"/>
          </a:p>
        </p:txBody>
      </p:sp>
    </p:spTree>
    <p:extLst>
      <p:ext uri="{BB962C8B-B14F-4D97-AF65-F5344CB8AC3E}">
        <p14:creationId xmlns:p14="http://schemas.microsoft.com/office/powerpoint/2010/main" val="3758761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A53351-54C6-4E10-9628-081805BCC824}" type="slidenum">
              <a:rPr lang="en-US" smtClean="0"/>
              <a:t>11</a:t>
            </a:fld>
            <a:endParaRPr lang="en-US"/>
          </a:p>
        </p:txBody>
      </p:sp>
    </p:spTree>
    <p:extLst>
      <p:ext uri="{BB962C8B-B14F-4D97-AF65-F5344CB8AC3E}">
        <p14:creationId xmlns:p14="http://schemas.microsoft.com/office/powerpoint/2010/main" val="3878708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LAUS program, monthly unemployment rates are available by state on a seasonally-adjusted basis. For the most recent month of October 2023, across the 13 states overlapping the ARC, unemployment rates ranged from a low of 1.7 percent in Maryland to a high of 4.2 percent each in Kentucky and New York. Alabama, Maryland, Pennsylvania, South Carolina, and Virginia all had October unemployment rates significantly below the 3.9-percent rate for the U.S., while none of the other eight ARC states had rates that were significantly different from that of the U.S.</a:t>
            </a:r>
          </a:p>
          <a:p>
            <a:endParaRPr lang="en-US" dirty="0"/>
          </a:p>
        </p:txBody>
      </p:sp>
      <p:sp>
        <p:nvSpPr>
          <p:cNvPr id="4" name="Slide Number Placeholder 3"/>
          <p:cNvSpPr>
            <a:spLocks noGrp="1"/>
          </p:cNvSpPr>
          <p:nvPr>
            <p:ph type="sldNum" sz="quarter" idx="5"/>
          </p:nvPr>
        </p:nvSpPr>
        <p:spPr/>
        <p:txBody>
          <a:bodyPr/>
          <a:lstStyle/>
          <a:p>
            <a:fld id="{6CA53351-54C6-4E10-9628-081805BCC824}" type="slidenum">
              <a:rPr lang="en-US" smtClean="0"/>
              <a:t>12</a:t>
            </a:fld>
            <a:endParaRPr lang="en-US"/>
          </a:p>
        </p:txBody>
      </p:sp>
    </p:spTree>
    <p:extLst>
      <p:ext uri="{BB962C8B-B14F-4D97-AF65-F5344CB8AC3E}">
        <p14:creationId xmlns:p14="http://schemas.microsoft.com/office/powerpoint/2010/main" val="570631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Also available for states from the LAUS program are monthly labor force participation rates. In October 2023, across the 13 states overlapping the ARC, participation rates ranged from a low of 53.9 percent in Mississippi to high of 66.8 percent in Virginia. Participation rates were significantly lower than the 62.7-percent rate for the U.S. in eight of the ARC states: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Alabama		57.0%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Kentucky		57.3%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Mississippi		53.9%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New York		61.6%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North Carolina	60.9%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South Carolina	57.0%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Tennessee		59.4%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West Virginia	55.2%</a:t>
            </a:r>
          </a:p>
          <a:p>
            <a:endParaRPr lang="en-US" sz="1000" dirty="0"/>
          </a:p>
          <a:p>
            <a:r>
              <a:rPr lang="en-US" sz="1000" dirty="0"/>
              <a:t>Participation rates were significantly higher than that of the U.S. in Maryland (65.2 percent) and Virginia (66.8 percent), while the rates in the remaining three ARC states (Georgia, Ohio, and Pennsylvania) were not significantly different from that of the U.S.</a:t>
            </a:r>
          </a:p>
          <a:p>
            <a:r>
              <a:rPr lang="en-US" sz="1000" dirty="0"/>
              <a:t>The LAUS monthly series for states begin in January 1976. West Virginia recorded the lowest labor force participation rate among all states in every month through April 2020. Since May 2020, Mississippi either has recorded the lowest rate by itself or has tied with West Virginia for the lowest rate 16 times. But no non-ARC state ever has had the lowest labor force participation rate.</a:t>
            </a:r>
          </a:p>
          <a:p>
            <a:endParaRPr lang="en-US" dirty="0"/>
          </a:p>
        </p:txBody>
      </p:sp>
      <p:sp>
        <p:nvSpPr>
          <p:cNvPr id="4" name="Slide Number Placeholder 3"/>
          <p:cNvSpPr>
            <a:spLocks noGrp="1"/>
          </p:cNvSpPr>
          <p:nvPr>
            <p:ph type="sldNum" sz="quarter" idx="5"/>
          </p:nvPr>
        </p:nvSpPr>
        <p:spPr/>
        <p:txBody>
          <a:bodyPr/>
          <a:lstStyle/>
          <a:p>
            <a:fld id="{6CA53351-54C6-4E10-9628-081805BCC824}" type="slidenum">
              <a:rPr lang="en-US" smtClean="0"/>
              <a:t>13</a:t>
            </a:fld>
            <a:endParaRPr lang="en-US"/>
          </a:p>
        </p:txBody>
      </p:sp>
    </p:spTree>
    <p:extLst>
      <p:ext uri="{BB962C8B-B14F-4D97-AF65-F5344CB8AC3E}">
        <p14:creationId xmlns:p14="http://schemas.microsoft.com/office/powerpoint/2010/main" val="503605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LAUS program publishes unemployment rates, but not labor force participation rates, by county. Like the Census Bureau, BLS recognizes the county status of independent cities in Virginia, so this map depicts data for the 431 counties and equivalents constituting the ARC, including the 8 independent cities in Virginia. Because LAUS county-level data are not available on a seasonally-adjusted basis, we tend to depict and analyze them in the form of 12-month averages, the latest of which pertain to the November 2022–October 2023 period. County unemployment rates across the ARC during this period ranged from 1.7 percent in Shelby County, AL, to 9.4 percent in Magoffin County, KY. You can see on the map the concentrations of relatively low-rate counties in the northern Alabama portion of the ARC and relatively high-rate counties in the eastern Kentucky portion of the ARC.</a:t>
            </a:r>
          </a:p>
          <a:p>
            <a:endParaRPr lang="en-US" dirty="0"/>
          </a:p>
          <a:p>
            <a:r>
              <a:rPr lang="en-US" dirty="0"/>
              <a:t>On a 12-month moving-average basis, the current 3.4-percent unemployment rate for the ARC is a series low. (The series begins with the January–December 1990 period, and note that the 3.4-percent rate for November 2022–October 2023 is tied with that of the prior 12-month moving-average period of October 2022–September 2023.)</a:t>
            </a:r>
          </a:p>
          <a:p>
            <a:endParaRPr lang="en-US" dirty="0"/>
          </a:p>
        </p:txBody>
      </p:sp>
      <p:sp>
        <p:nvSpPr>
          <p:cNvPr id="4" name="Slide Number Placeholder 3"/>
          <p:cNvSpPr>
            <a:spLocks noGrp="1"/>
          </p:cNvSpPr>
          <p:nvPr>
            <p:ph type="sldNum" sz="quarter" idx="5"/>
          </p:nvPr>
        </p:nvSpPr>
        <p:spPr/>
        <p:txBody>
          <a:bodyPr/>
          <a:lstStyle/>
          <a:p>
            <a:fld id="{6CA53351-54C6-4E10-9628-081805BCC824}" type="slidenum">
              <a:rPr lang="en-US" smtClean="0"/>
              <a:t>14</a:t>
            </a:fld>
            <a:endParaRPr lang="en-US"/>
          </a:p>
        </p:txBody>
      </p:sp>
    </p:spTree>
    <p:extLst>
      <p:ext uri="{BB962C8B-B14F-4D97-AF65-F5344CB8AC3E}">
        <p14:creationId xmlns:p14="http://schemas.microsoft.com/office/powerpoint/2010/main" val="3804297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 to the end of the pandemic recession in April 2020, the ARC had recorded an unemployment rate below that of the U.S. for only one month in the history of the series going back to January 1990. (This was in September 2003, 5.7 percent for the ARC versus 5.8 percent for the U.S.) Of the 42 monthly observations from May 2020 through October 2023, the ARC has recorded an unemployment rate below that of the U.S. 34 times. Over time, it has gone from being a notably higher-rate area of the country to a slightly below-average-rate area.</a:t>
            </a:r>
          </a:p>
          <a:p>
            <a:endParaRPr lang="en-US" dirty="0"/>
          </a:p>
        </p:txBody>
      </p:sp>
      <p:sp>
        <p:nvSpPr>
          <p:cNvPr id="4" name="Slide Number Placeholder 3"/>
          <p:cNvSpPr>
            <a:spLocks noGrp="1"/>
          </p:cNvSpPr>
          <p:nvPr>
            <p:ph type="sldNum" sz="quarter" idx="5"/>
          </p:nvPr>
        </p:nvSpPr>
        <p:spPr/>
        <p:txBody>
          <a:bodyPr/>
          <a:lstStyle/>
          <a:p>
            <a:fld id="{6CA53351-54C6-4E10-9628-081805BCC824}" type="slidenum">
              <a:rPr lang="en-US" smtClean="0"/>
              <a:t>15</a:t>
            </a:fld>
            <a:endParaRPr lang="en-US"/>
          </a:p>
        </p:txBody>
      </p:sp>
    </p:spTree>
    <p:extLst>
      <p:ext uri="{BB962C8B-B14F-4D97-AF65-F5344CB8AC3E}">
        <p14:creationId xmlns:p14="http://schemas.microsoft.com/office/powerpoint/2010/main" val="1031443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A53351-54C6-4E10-9628-081805BCC824}" type="slidenum">
              <a:rPr lang="en-US" smtClean="0"/>
              <a:t>16</a:t>
            </a:fld>
            <a:endParaRPr lang="en-US" dirty="0"/>
          </a:p>
        </p:txBody>
      </p:sp>
    </p:spTree>
    <p:extLst>
      <p:ext uri="{BB962C8B-B14F-4D97-AF65-F5344CB8AC3E}">
        <p14:creationId xmlns:p14="http://schemas.microsoft.com/office/powerpoint/2010/main" val="1997663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A53351-54C6-4E10-9628-081805BCC824}" type="slidenum">
              <a:rPr lang="en-US" smtClean="0"/>
              <a:t>17</a:t>
            </a:fld>
            <a:endParaRPr lang="en-US"/>
          </a:p>
        </p:txBody>
      </p:sp>
    </p:spTree>
    <p:extLst>
      <p:ext uri="{BB962C8B-B14F-4D97-AF65-F5344CB8AC3E}">
        <p14:creationId xmlns:p14="http://schemas.microsoft.com/office/powerpoint/2010/main" val="2040976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total covered employment base of the ARC is approximately 10 million jobs, out of about 150 million nationally. It might be somewhat difficult to see on this chart, because of the different vertical-axis scales (for the ARC on the left and for the U.S. on the right), but the ARC is a slower-growing part of the country with respect to covered employment. QCEW data are not available on a seasonally-adjusted basis. Nor are they considered to be time series in a strict sense. But if you calculate the net percentage changes from the beginnings of the series in January 2001 through the most recent January of 2023, they come to 5.2 percent for the ARC versus 17.1 percent nationally.</a:t>
            </a:r>
          </a:p>
          <a:p>
            <a:endParaRPr lang="en-US" dirty="0"/>
          </a:p>
        </p:txBody>
      </p:sp>
      <p:sp>
        <p:nvSpPr>
          <p:cNvPr id="4" name="Slide Number Placeholder 3"/>
          <p:cNvSpPr>
            <a:spLocks noGrp="1"/>
          </p:cNvSpPr>
          <p:nvPr>
            <p:ph type="sldNum" sz="quarter" idx="5"/>
          </p:nvPr>
        </p:nvSpPr>
        <p:spPr/>
        <p:txBody>
          <a:bodyPr/>
          <a:lstStyle/>
          <a:p>
            <a:fld id="{6CA53351-54C6-4E10-9628-081805BCC824}" type="slidenum">
              <a:rPr lang="en-US" smtClean="0"/>
              <a:t>18</a:t>
            </a:fld>
            <a:endParaRPr lang="en-US"/>
          </a:p>
        </p:txBody>
      </p:sp>
    </p:spTree>
    <p:extLst>
      <p:ext uri="{BB962C8B-B14F-4D97-AF65-F5344CB8AC3E}">
        <p14:creationId xmlns:p14="http://schemas.microsoft.com/office/powerpoint/2010/main" val="12291240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same total covered employment series are being converted to indexes from January 2019 forward, with the bases set to the jobs levels as of February 2020, which was the official start of the pandemic recession. Total covered employment for the ARC had rebounded from the steep losses of the recession as of April 2022, five months after the rebound nationally. Overall, the national recovery has been considerably stronger, with the February 2023 index reading 102.1 for the U.S. versus 100.6 for the ARC. (The index readings through February 2023 are being used, rather than through the latest month of March 2023, in an attempt to control for potentially differing seasonality between the ARC and the U.S.)</a:t>
            </a:r>
          </a:p>
          <a:p>
            <a:endParaRPr lang="en-US" dirty="0"/>
          </a:p>
        </p:txBody>
      </p:sp>
      <p:sp>
        <p:nvSpPr>
          <p:cNvPr id="4" name="Slide Number Placeholder 3"/>
          <p:cNvSpPr>
            <a:spLocks noGrp="1"/>
          </p:cNvSpPr>
          <p:nvPr>
            <p:ph type="sldNum" sz="quarter" idx="5"/>
          </p:nvPr>
        </p:nvSpPr>
        <p:spPr/>
        <p:txBody>
          <a:bodyPr/>
          <a:lstStyle/>
          <a:p>
            <a:fld id="{6CA53351-54C6-4E10-9628-081805BCC824}" type="slidenum">
              <a:rPr lang="en-US" smtClean="0"/>
              <a:t>19</a:t>
            </a:fld>
            <a:endParaRPr lang="en-US"/>
          </a:p>
        </p:txBody>
      </p:sp>
    </p:spTree>
    <p:extLst>
      <p:ext uri="{BB962C8B-B14F-4D97-AF65-F5344CB8AC3E}">
        <p14:creationId xmlns:p14="http://schemas.microsoft.com/office/powerpoint/2010/main" val="3976255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sources used for the following background slides are the 2020 Census, the Population Estimates Program, and the American Community Survey.</a:t>
            </a:r>
          </a:p>
          <a:p>
            <a:endParaRPr lang="en-US" dirty="0"/>
          </a:p>
        </p:txBody>
      </p:sp>
      <p:sp>
        <p:nvSpPr>
          <p:cNvPr id="4" name="Slide Number Placeholder 3"/>
          <p:cNvSpPr>
            <a:spLocks noGrp="1"/>
          </p:cNvSpPr>
          <p:nvPr>
            <p:ph type="sldNum" sz="quarter" idx="5"/>
          </p:nvPr>
        </p:nvSpPr>
        <p:spPr/>
        <p:txBody>
          <a:bodyPr/>
          <a:lstStyle/>
          <a:p>
            <a:fld id="{6CA53351-54C6-4E10-9628-081805BCC824}" type="slidenum">
              <a:rPr lang="en-US" smtClean="0"/>
              <a:t>2</a:t>
            </a:fld>
            <a:endParaRPr lang="en-US" dirty="0"/>
          </a:p>
        </p:txBody>
      </p:sp>
    </p:spTree>
    <p:extLst>
      <p:ext uri="{BB962C8B-B14F-4D97-AF65-F5344CB8AC3E}">
        <p14:creationId xmlns:p14="http://schemas.microsoft.com/office/powerpoint/2010/main" val="2182954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Drilling down to the county level in the QCEW, this map depicts percent change in total covered employment on an annual-average basis from 2021 to 2022. 85 of the 431 ARC counties had net job growth rates above the corresponding national average of +4.3 percent. The highest net growth rate was in Jackson County, GA (+30.7 percent, corresponding to +10,771 jobs). 63 of the ARC counties experienced net job declines, with the sharpest contraction in Wirt County, WV (-19.2 percent, corresponding to -171 jobs). The 2021–22 net growth rate was slightly higher, on average, for the 156 counties of the ARC delineated within metropolitan areas (+3.0 percent, corresponding to +201,927 jobs) than the 275 non-metropolitan counties of the ARC (+2.6 percent, corresponding to +72,148 jobs).</a:t>
            </a:r>
          </a:p>
          <a:p>
            <a:endParaRPr lang="en-US" dirty="0"/>
          </a:p>
        </p:txBody>
      </p:sp>
      <p:sp>
        <p:nvSpPr>
          <p:cNvPr id="4" name="Slide Number Placeholder 3"/>
          <p:cNvSpPr>
            <a:spLocks noGrp="1"/>
          </p:cNvSpPr>
          <p:nvPr>
            <p:ph type="sldNum" sz="quarter" idx="5"/>
          </p:nvPr>
        </p:nvSpPr>
        <p:spPr/>
        <p:txBody>
          <a:bodyPr/>
          <a:lstStyle/>
          <a:p>
            <a:fld id="{6CA53351-54C6-4E10-9628-081805BCC824}" type="slidenum">
              <a:rPr lang="en-US" smtClean="0"/>
              <a:t>20</a:t>
            </a:fld>
            <a:endParaRPr lang="en-US"/>
          </a:p>
        </p:txBody>
      </p:sp>
    </p:spTree>
    <p:extLst>
      <p:ext uri="{BB962C8B-B14F-4D97-AF65-F5344CB8AC3E}">
        <p14:creationId xmlns:p14="http://schemas.microsoft.com/office/powerpoint/2010/main" val="736124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MSAs (Metropolitan Statistical Areas) selected for inclusion are the 44 as of OMB Bulletin No. 18-03 for which all or most of the population is in ARC counties. 42 of the 44 MSAs are wholly located within the ARC, while in the cases of the Greenville-Anderson-Mauldin, SC and Winston-Salem, NC MSAs, the population proportions overlapping the ARC were 92.9 percent and 74.9 percent, respectively, as of 2022. The 122 ARC counties across these 44 MSAs accounted for 54.8 percent of the ARC’s total population and 61.5 percent of the ARC’s QCEW employment as of 2022. So, through the CES State &amp; Area program, BLS has timely data pertaining to demand for workers in local labor markets within the ARC where collectively the majority of the population lives. The over-the-year percent changes in total nonfarm employment across these 44 MSAs in October 2023 ranged from +3.8 percent in Huntsville, AL, to -1.3 percent in Hagerstown-Martinsburg, MD-WV. The corresponding change for the U.S. was +1.9 percent.</a:t>
            </a:r>
          </a:p>
          <a:p>
            <a:endParaRPr lang="en-US" dirty="0"/>
          </a:p>
        </p:txBody>
      </p:sp>
      <p:sp>
        <p:nvSpPr>
          <p:cNvPr id="4" name="Slide Number Placeholder 3"/>
          <p:cNvSpPr>
            <a:spLocks noGrp="1"/>
          </p:cNvSpPr>
          <p:nvPr>
            <p:ph type="sldNum" sz="quarter" idx="5"/>
          </p:nvPr>
        </p:nvSpPr>
        <p:spPr/>
        <p:txBody>
          <a:bodyPr/>
          <a:lstStyle/>
          <a:p>
            <a:fld id="{6CA53351-54C6-4E10-9628-081805BCC824}" type="slidenum">
              <a:rPr lang="en-US" smtClean="0"/>
              <a:t>21</a:t>
            </a:fld>
            <a:endParaRPr lang="en-US"/>
          </a:p>
        </p:txBody>
      </p:sp>
    </p:spTree>
    <p:extLst>
      <p:ext uri="{BB962C8B-B14F-4D97-AF65-F5344CB8AC3E}">
        <p14:creationId xmlns:p14="http://schemas.microsoft.com/office/powerpoint/2010/main" val="23296943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Pittsburgh, PA, is by far the most populous MSA located in the ARC, which is why we are using it as an example here to show the kind of detailed information that is available from the CES. This chart compares over-the-year growth rates by industry sector between the MSA and the U.S., with the sorting from highest to lowest growth rates at the MSA level. Manufacturing had the strongest over-the-year job growth in the Pittsburgh MSA, while mining and logging had the sharpest contraction. The CES State &amp; Area program provides the timeliest data that BLS has for gauging the demand side of local labor markets.</a:t>
            </a:r>
          </a:p>
          <a:p>
            <a:endParaRPr lang="en-US" dirty="0"/>
          </a:p>
        </p:txBody>
      </p:sp>
      <p:sp>
        <p:nvSpPr>
          <p:cNvPr id="4" name="Slide Number Placeholder 3"/>
          <p:cNvSpPr>
            <a:spLocks noGrp="1"/>
          </p:cNvSpPr>
          <p:nvPr>
            <p:ph type="sldNum" sz="quarter" idx="5"/>
          </p:nvPr>
        </p:nvSpPr>
        <p:spPr/>
        <p:txBody>
          <a:bodyPr/>
          <a:lstStyle/>
          <a:p>
            <a:fld id="{6CA53351-54C6-4E10-9628-081805BCC824}" type="slidenum">
              <a:rPr lang="en-US" smtClean="0"/>
              <a:t>22</a:t>
            </a:fld>
            <a:endParaRPr lang="en-US"/>
          </a:p>
        </p:txBody>
      </p:sp>
    </p:spTree>
    <p:extLst>
      <p:ext uri="{BB962C8B-B14F-4D97-AF65-F5344CB8AC3E}">
        <p14:creationId xmlns:p14="http://schemas.microsoft.com/office/powerpoint/2010/main" val="37697488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compares the percentage distributions of payroll jobs by industry sector between the Pittsburgh MSA and the U.S., sorted from highest to lowest shares of total nonfarm at the MSA level as of 2022. The Pittsburgh MSA has a considerably above-average share of jobs in education and health services and a notably below-average share of jobs in government.</a:t>
            </a:r>
          </a:p>
          <a:p>
            <a:endParaRPr lang="en-US" dirty="0"/>
          </a:p>
        </p:txBody>
      </p:sp>
      <p:sp>
        <p:nvSpPr>
          <p:cNvPr id="4" name="Slide Number Placeholder 3"/>
          <p:cNvSpPr>
            <a:spLocks noGrp="1"/>
          </p:cNvSpPr>
          <p:nvPr>
            <p:ph type="sldNum" sz="quarter" idx="5"/>
          </p:nvPr>
        </p:nvSpPr>
        <p:spPr/>
        <p:txBody>
          <a:bodyPr/>
          <a:lstStyle/>
          <a:p>
            <a:fld id="{6CA53351-54C6-4E10-9628-081805BCC824}" type="slidenum">
              <a:rPr lang="en-US" smtClean="0"/>
              <a:t>23</a:t>
            </a:fld>
            <a:endParaRPr lang="en-US"/>
          </a:p>
        </p:txBody>
      </p:sp>
    </p:spTree>
    <p:extLst>
      <p:ext uri="{BB962C8B-B14F-4D97-AF65-F5344CB8AC3E}">
        <p14:creationId xmlns:p14="http://schemas.microsoft.com/office/powerpoint/2010/main" val="5631156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Net changes in establishment employment, such as from the QCEW or CES, are indirect measures of the demand for workers by businesses. BLS also has the Job Openings and Labor Turnover Survey, or JOLTS, to measure demand for workers more directly. Currently, monthly JOLTS data are available for the U.S. and states. In the most recent month of September 2023, job openings rates across the 13 states overlapping the ARC ranged from a high of 8.5 percent in Tennessee to a low of 4.6 percent in New York. The U.S. job openings rate was 5.6 percent in September (as revised on 12/05/2023—the preliminary rate in the chart package associated with the state JOLTS news release at https://www.bls.gov/charts/state-job-openings-and-labor-turnover/state-job-openings-rates.htm# will be showing as 5.7 percent until 12/15/2023).</a:t>
            </a:r>
          </a:p>
          <a:p>
            <a:endParaRPr lang="en-US" dirty="0"/>
          </a:p>
        </p:txBody>
      </p:sp>
      <p:sp>
        <p:nvSpPr>
          <p:cNvPr id="4" name="Slide Number Placeholder 3"/>
          <p:cNvSpPr>
            <a:spLocks noGrp="1"/>
          </p:cNvSpPr>
          <p:nvPr>
            <p:ph type="sldNum" sz="quarter" idx="5"/>
          </p:nvPr>
        </p:nvSpPr>
        <p:spPr/>
        <p:txBody>
          <a:bodyPr/>
          <a:lstStyle/>
          <a:p>
            <a:fld id="{6CA53351-54C6-4E10-9628-081805BCC824}" type="slidenum">
              <a:rPr lang="en-US" smtClean="0"/>
              <a:t>24</a:t>
            </a:fld>
            <a:endParaRPr lang="en-US"/>
          </a:p>
        </p:txBody>
      </p:sp>
    </p:spTree>
    <p:extLst>
      <p:ext uri="{BB962C8B-B14F-4D97-AF65-F5344CB8AC3E}">
        <p14:creationId xmlns:p14="http://schemas.microsoft.com/office/powerpoint/2010/main" val="24543381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depicts a popular blended metric, for which the numerator is the unemployed level (from the LAUS program for West Virginia and from the CPS for the U.S.) and the denominator is the job openings estimate from JOLTS. Following the pandemic recession, this ratio reached new lows for both West Virginia (0.4 in March 2022) and the U.S. (0.5 in 11 months between December 2021 and April 2023), and they remain historically low through the latest month.</a:t>
            </a:r>
          </a:p>
          <a:p>
            <a:endParaRPr lang="en-US" dirty="0"/>
          </a:p>
        </p:txBody>
      </p:sp>
      <p:sp>
        <p:nvSpPr>
          <p:cNvPr id="4" name="Slide Number Placeholder 3"/>
          <p:cNvSpPr>
            <a:spLocks noGrp="1"/>
          </p:cNvSpPr>
          <p:nvPr>
            <p:ph type="sldNum" sz="quarter" idx="5"/>
          </p:nvPr>
        </p:nvSpPr>
        <p:spPr/>
        <p:txBody>
          <a:bodyPr/>
          <a:lstStyle/>
          <a:p>
            <a:fld id="{6CA53351-54C6-4E10-9628-081805BCC824}" type="slidenum">
              <a:rPr lang="en-US" smtClean="0"/>
              <a:t>25</a:t>
            </a:fld>
            <a:endParaRPr lang="en-US"/>
          </a:p>
        </p:txBody>
      </p:sp>
    </p:spTree>
    <p:extLst>
      <p:ext uri="{BB962C8B-B14F-4D97-AF65-F5344CB8AC3E}">
        <p14:creationId xmlns:p14="http://schemas.microsoft.com/office/powerpoint/2010/main" val="31070349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For each occupation, OEWS publishes employment estimates; mean wage estimates; percentile wages for the 10</a:t>
            </a:r>
            <a:r>
              <a:rPr lang="en-US" baseline="30000" dirty="0"/>
              <a:t>th</a:t>
            </a:r>
            <a:r>
              <a:rPr lang="en-US" dirty="0"/>
              <a:t>, 25</a:t>
            </a:r>
            <a:r>
              <a:rPr lang="en-US" baseline="30000" dirty="0"/>
              <a:t>th</a:t>
            </a:r>
            <a:r>
              <a:rPr lang="en-US" dirty="0"/>
              <a:t>, 50</a:t>
            </a:r>
            <a:r>
              <a:rPr lang="en-US" baseline="30000" dirty="0"/>
              <a:t>th</a:t>
            </a:r>
            <a:r>
              <a:rPr lang="en-US" dirty="0"/>
              <a:t> (median), 75</a:t>
            </a:r>
            <a:r>
              <a:rPr lang="en-US" baseline="30000" dirty="0"/>
              <a:t>th</a:t>
            </a:r>
            <a:r>
              <a:rPr lang="en-US" dirty="0"/>
              <a:t>, and 90</a:t>
            </a:r>
            <a:r>
              <a:rPr lang="en-US" baseline="30000" dirty="0"/>
              <a:t>th</a:t>
            </a:r>
            <a:r>
              <a:rPr lang="en-US" dirty="0"/>
              <a:t> percentiles; and measures of sampling error for the employment and mean wage estimates.</a:t>
            </a:r>
          </a:p>
          <a:p>
            <a:pPr marL="171450" indent="-171450">
              <a:buFont typeface="Arial" panose="020B0604020202020204" pitchFamily="34" charset="0"/>
              <a:buChar char="•"/>
            </a:pPr>
            <a:r>
              <a:rPr lang="en-US" dirty="0"/>
              <a:t>The state and area data also include information on location quotients and the number of jobs in each occupation per 1,000 area jobs. This information can be used to compare local staffing patterns with staffing patterns for the nation or other states and areas.</a:t>
            </a:r>
          </a:p>
          <a:p>
            <a:pPr marL="171450" indent="-171450">
              <a:buFont typeface="Arial" panose="020B0604020202020204" pitchFamily="34" charset="0"/>
              <a:buChar char="•"/>
            </a:pPr>
            <a:r>
              <a:rPr lang="en-US" dirty="0"/>
              <a:t>Data are available from the OEWS home page at the link shown.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A53351-54C6-4E10-9628-081805BCC8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99682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100" dirty="0"/>
              <a:t>The first two slides look at OEWS data for the largest occupations in West Virginia, the only state entirely within the Appalachia region.</a:t>
            </a:r>
          </a:p>
          <a:p>
            <a:pPr marL="171450" indent="-171450">
              <a:buFont typeface="Arial" panose="020B0604020202020204" pitchFamily="34" charset="0"/>
              <a:buChar char="•"/>
            </a:pPr>
            <a:r>
              <a:rPr lang="en-US" sz="1100" dirty="0"/>
              <a:t>Although most of these occupations were also among the 10 largest occupations nationally, their order is somewhat different at the state level.</a:t>
            </a:r>
          </a:p>
          <a:p>
            <a:pPr marL="171450" indent="-171450">
              <a:buFont typeface="Arial" panose="020B0604020202020204" pitchFamily="34" charset="0"/>
              <a:buChar char="•"/>
            </a:pPr>
            <a:r>
              <a:rPr lang="en-US" sz="1100" dirty="0"/>
              <a:t>Registered nurses was the largest occupation in West Virginia in May 2022, with a little over 21,000 jobs. Nationally, registered nurses was the sixth-largest occupation.</a:t>
            </a:r>
          </a:p>
          <a:p>
            <a:pPr marL="171450" indent="-171450">
              <a:buFont typeface="Arial" panose="020B0604020202020204" pitchFamily="34" charset="0"/>
              <a:buChar char="•"/>
            </a:pPr>
            <a:r>
              <a:rPr lang="en-US" sz="1100" dirty="0"/>
              <a:t>The largest occupations in West Virginia also included retail salespersons (which was the largest occupation nationally), cashiers, and home health and personal care aides.</a:t>
            </a:r>
          </a:p>
          <a:p>
            <a:pPr marL="171450" indent="-171450">
              <a:buFont typeface="Arial" panose="020B0604020202020204" pitchFamily="34" charset="0"/>
              <a:buChar char="•"/>
            </a:pPr>
            <a:r>
              <a:rPr lang="en-US" sz="1100" dirty="0"/>
              <a:t>Eight of these 10 occupations typically require either a high school diploma or the equivalent for entry (shown by the darker blue bars) or no formal educational credential (light blue bars).</a:t>
            </a:r>
          </a:p>
          <a:p>
            <a:pPr marL="171450" indent="-171450">
              <a:buFont typeface="Arial" panose="020B0604020202020204" pitchFamily="34" charset="0"/>
              <a:buChar char="•"/>
            </a:pPr>
            <a:r>
              <a:rPr lang="en-US" sz="1100" dirty="0"/>
              <a:t>The remaining two occupations, registered nurses and general and operations managers, typically require a bachelor’s degree for entry (green bars).</a:t>
            </a:r>
          </a:p>
          <a:p>
            <a:pPr marL="171450" indent="-171450">
              <a:buFont typeface="Arial" panose="020B0604020202020204" pitchFamily="34" charset="0"/>
              <a:buChar char="•"/>
            </a:pPr>
            <a:r>
              <a:rPr lang="en-US" sz="1100" dirty="0"/>
              <a:t>Typical entry-level educational requirements are based on categories assigned to each occupation by the BLS Employment Projections program. These designations represent the most typical education level required for entering the occupation. For a variety of reasons, the typical entry-level requirement may be different from the actual education levels of workers employed in the occupation.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A53351-54C6-4E10-9628-081805BCC8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26802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May 2022, the annual mean wage for all occupations combined was $49,170 in West Virginia, compared with $61,900 nationally.</a:t>
            </a:r>
          </a:p>
          <a:p>
            <a:pPr marL="171450" indent="-171450">
              <a:buFont typeface="Arial" panose="020B0604020202020204" pitchFamily="34" charset="0"/>
              <a:buChar char="•"/>
            </a:pPr>
            <a:r>
              <a:rPr lang="en-US" dirty="0"/>
              <a:t>This overall wage difference reflects differences in the mix of high- and low-paying occupations, as well as differences in the wages for individual occupations.</a:t>
            </a:r>
          </a:p>
          <a:p>
            <a:pPr marL="171450" indent="-171450">
              <a:buFont typeface="Arial" panose="020B0604020202020204" pitchFamily="34" charset="0"/>
              <a:buChar char="•"/>
            </a:pPr>
            <a:r>
              <a:rPr lang="en-US" dirty="0"/>
              <a:t>Of the occupations shown, only general and operations managers ($</a:t>
            </a:r>
            <a:r>
              <a:rPr lang="en-US" sz="1800" b="0" i="0" u="none" strike="noStrike" dirty="0">
                <a:solidFill>
                  <a:srgbClr val="000000"/>
                </a:solidFill>
                <a:effectLst/>
                <a:latin typeface="Calibri" panose="020F0502020204030204" pitchFamily="34" charset="0"/>
              </a:rPr>
              <a:t>86,950) and registered nurses ($72,230) had annual mean wages above the state and U.S. averages. </a:t>
            </a:r>
          </a:p>
          <a:p>
            <a:pPr marL="171450" indent="-1714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These were also the two occupations with the highest typical entry-level educational requirements.</a:t>
            </a:r>
          </a:p>
          <a:p>
            <a:pPr marL="171450" indent="-1714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The remaining eight occupations had below-average wages, ranging from about $22,000/year for fast food cooks to about $37,000/year for customer service representatives.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A53351-54C6-4E10-9628-081805BCC8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43697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00" dirty="0"/>
              <a:t>This slide shows the distribution of employment by typical entry-level educational requirement for the nation and several metropolitan and nonmetropolitan areas in the Appalachia region.</a:t>
            </a:r>
          </a:p>
          <a:p>
            <a:pPr marL="171450" indent="-171450">
              <a:buFont typeface="Arial" panose="020B0604020202020204" pitchFamily="34" charset="0"/>
              <a:buChar char="•"/>
            </a:pPr>
            <a:r>
              <a:rPr lang="en-US" sz="1000" dirty="0"/>
              <a:t>These data come from a special OEWS data set that groups occupations based on the typical entry-level educational requirements assigned by the Employment Projections program.</a:t>
            </a:r>
          </a:p>
          <a:p>
            <a:pPr marL="171450" indent="-171450">
              <a:buFont typeface="Arial" panose="020B0604020202020204" pitchFamily="34" charset="0"/>
              <a:buChar char="•"/>
            </a:pPr>
            <a:r>
              <a:rPr lang="en-US" sz="1000" dirty="0"/>
              <a:t>The areas shown were selected from among those with 90 percent or more of their employment in Appalachia. They include two larger metropolitan areas (Pittsburgh, PA, and Birmingham-Hoover, AL), two small metropolitan areas (Elmira, NY, and Gadsden, AL), two larger nonmetropolitan areas (North Georgia and Southern Pennsylvania), and two small nonmetropolitan areas (Southern West Virginia and Northwest Alabama).</a:t>
            </a:r>
          </a:p>
          <a:p>
            <a:pPr marL="171450" indent="-171450">
              <a:buFont typeface="Arial" panose="020B0604020202020204" pitchFamily="34" charset="0"/>
              <a:buChar char="•"/>
            </a:pPr>
            <a:r>
              <a:rPr lang="en-US" sz="1000" dirty="0"/>
              <a:t>As you can see, the employment distribution in the two larger metropolitan areas—particularly Pittsburgh—is relatively similar to the national distribution.</a:t>
            </a:r>
          </a:p>
          <a:p>
            <a:pPr marL="171450" indent="-171450">
              <a:buFont typeface="Arial" panose="020B0604020202020204" pitchFamily="34" charset="0"/>
              <a:buChar char="•"/>
            </a:pPr>
            <a:r>
              <a:rPr lang="en-US" sz="1000" dirty="0"/>
              <a:t>But as we move down to the two smaller metropolitan areas and the nonmetropolitan areas, the distributions generally show higher shares of employment in occupations that typically require a high school diploma or no formal educational credential for entry (shown in blue) and lower shares of employment in occupations that typically require some type of postsecondary education for entry (shown in green).</a:t>
            </a:r>
          </a:p>
          <a:p>
            <a:pPr marL="171450" indent="-171450">
              <a:buFont typeface="Arial" panose="020B0604020202020204" pitchFamily="34" charset="0"/>
              <a:buChar char="•"/>
            </a:pPr>
            <a:r>
              <a:rPr lang="en-US" sz="1000" dirty="0"/>
              <a:t>For example, occupations that typically require no formal educational credential for entry made up 28 percent of employment in Gadsden, AL, compared with about 22 percent of employment nationally. On the other hand, occupations that typically require a bachelor’s degree for entry made up 16 percent of employment in Gadsden, compared with over 24 percent nationally.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A53351-54C6-4E10-9628-081805BCC8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2725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ARC has a somewhat older age profile than the U.S. as a whole. As of the 2020 Census, its median age was 41.5 years, 2.7 years above the national median of 38.8 years. The modal sex-age category for the ARC was women ages 60–64, while the modal category for the U.S. was women ages 55–59.</a:t>
            </a:r>
          </a:p>
          <a:p>
            <a:endParaRPr lang="en-US" dirty="0"/>
          </a:p>
          <a:p>
            <a:r>
              <a:rPr lang="en-US" dirty="0"/>
              <a:t>Both the Census Bureau and BLS recognize the county status of independent cities in Virginia, so the data being attributed to the ARC throughout this presentation reflect aggregation across 431 counties and equivalents constituting the region, including the 8 independent cities in Virginia. (The geography being used comes from the arc.gov website https://www.arc.gov/appalachian-counties-served-by-arc/, but because the ARC rolls VA independent cities in with their surrounding counties, the agency describes its region as consisting of 423 counties.)</a:t>
            </a:r>
          </a:p>
          <a:p>
            <a:endParaRPr lang="en-US" dirty="0"/>
          </a:p>
          <a:p>
            <a:r>
              <a:rPr lang="en-US" dirty="0"/>
              <a:t>These population pyramids reflect BLS processing of data from the 2020 Census Demographic Profile (https://www.census.gov/data/tables/2023/dec/2020-census-demographic-profile.html).</a:t>
            </a:r>
          </a:p>
          <a:p>
            <a:endParaRPr lang="en-US" dirty="0"/>
          </a:p>
        </p:txBody>
      </p:sp>
      <p:sp>
        <p:nvSpPr>
          <p:cNvPr id="4" name="Slide Number Placeholder 3"/>
          <p:cNvSpPr>
            <a:spLocks noGrp="1"/>
          </p:cNvSpPr>
          <p:nvPr>
            <p:ph type="sldNum" sz="quarter" idx="5"/>
          </p:nvPr>
        </p:nvSpPr>
        <p:spPr/>
        <p:txBody>
          <a:bodyPr/>
          <a:lstStyle/>
          <a:p>
            <a:fld id="{6CA53351-54C6-4E10-9628-081805BCC824}" type="slidenum">
              <a:rPr lang="en-US" smtClean="0"/>
              <a:t>3</a:t>
            </a:fld>
            <a:endParaRPr lang="en-US"/>
          </a:p>
        </p:txBody>
      </p:sp>
    </p:spTree>
    <p:extLst>
      <p:ext uri="{BB962C8B-B14F-4D97-AF65-F5344CB8AC3E}">
        <p14:creationId xmlns:p14="http://schemas.microsoft.com/office/powerpoint/2010/main" val="8872338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900" dirty="0"/>
              <a:t>The remaining slides look at occupations with the highest employment concentrations in three different areas in Appalachia.</a:t>
            </a:r>
          </a:p>
          <a:p>
            <a:pPr marL="171450" indent="-171450">
              <a:buFont typeface="Arial" panose="020B0604020202020204" pitchFamily="34" charset="0"/>
              <a:buChar char="•"/>
            </a:pPr>
            <a:r>
              <a:rPr lang="en-US" sz="900" dirty="0"/>
              <a:t>We use a measure called a “location quotient” to compare a local area’s staffing pattern to the national average. Location quotients are calculated by dividing the occupation as a percentage of local employment by the occupation as a percentage of national employment.</a:t>
            </a:r>
          </a:p>
          <a:p>
            <a:pPr marL="171450" indent="-171450">
              <a:buFont typeface="Arial" panose="020B0604020202020204" pitchFamily="34" charset="0"/>
              <a:buChar char="•"/>
            </a:pPr>
            <a:r>
              <a:rPr lang="en-US" sz="900" dirty="0"/>
              <a:t>For example, if an occupation makes up 10 percent of local employment and 2 percent of national employment, then the occupation has a location quotient of 10/2, or 5, in that area. </a:t>
            </a:r>
          </a:p>
          <a:p>
            <a:pPr marL="171450" indent="-171450">
              <a:buFont typeface="Arial" panose="020B0604020202020204" pitchFamily="34" charset="0"/>
              <a:buChar char="•"/>
            </a:pPr>
            <a:r>
              <a:rPr lang="en-US" sz="900" dirty="0"/>
              <a:t>That is, as a share of employment, the area has five times as many jobs in the occupation compared with the national average.</a:t>
            </a:r>
          </a:p>
          <a:p>
            <a:pPr marL="171450" indent="-171450">
              <a:buFont typeface="Arial" panose="020B0604020202020204" pitchFamily="34" charset="0"/>
              <a:buChar char="•"/>
            </a:pPr>
            <a:r>
              <a:rPr lang="en-US" sz="900" dirty="0"/>
              <a:t>Although Appalachia may have some commonalities as a region, when we look at the location quotient data, we also see diversity among individual areas.</a:t>
            </a:r>
          </a:p>
          <a:p>
            <a:pPr marL="171450" indent="-171450">
              <a:buFont typeface="Arial" panose="020B0604020202020204" pitchFamily="34" charset="0"/>
              <a:buChar char="•"/>
            </a:pPr>
            <a:r>
              <a:rPr lang="en-US" sz="900" dirty="0"/>
              <a:t>According to Wikipedia, Gainesville, GA, is nicknamed the “Poultry Capital of the World.” [The QCEW 2022 annual average location quotient for poultry processing (NAICS 311615) as an industry was 55.1 in this MSA.]</a:t>
            </a:r>
          </a:p>
          <a:p>
            <a:pPr marL="171450" indent="-171450">
              <a:buFont typeface="Arial" panose="020B0604020202020204" pitchFamily="34" charset="0"/>
              <a:buChar char="•"/>
            </a:pPr>
            <a:r>
              <a:rPr lang="en-US" sz="900" dirty="0"/>
              <a:t>We can see this reflected in the location quotient data: the occupations with the highest employment concentrations in this area include several production occupations common in food manufacturing industries, as well as occupations like graders and sorters of agricultural products and food science technicians.</a:t>
            </a:r>
          </a:p>
          <a:p>
            <a:pPr marL="171450" indent="-171450">
              <a:buFont typeface="Arial" panose="020B0604020202020204" pitchFamily="34" charset="0"/>
              <a:buChar char="•"/>
            </a:pPr>
            <a:r>
              <a:rPr lang="en-US" sz="900" dirty="0"/>
              <a:t>For example, the employment share of meat, poultry, and fish cutters and trimmers in Gainesville was about 28.6 times the national average.</a:t>
            </a:r>
          </a:p>
          <a:p>
            <a:pPr marL="171450" indent="-171450">
              <a:buFont typeface="Arial" panose="020B0604020202020204" pitchFamily="34" charset="0"/>
              <a:buChar char="•"/>
            </a:pPr>
            <a:r>
              <a:rPr lang="en-US" sz="900" dirty="0"/>
              <a:t>When using location quotients, one thing to keep in mind is that a high location quotient doesn’t necessarily imply a large absolute number of jobs in an occupation. For this reason, you may want to use location quotients in conjunction with the corresponding employment estimates.</a:t>
            </a:r>
          </a:p>
          <a:p>
            <a:pPr marL="171450" indent="-171450">
              <a:buFont typeface="Arial" panose="020B0604020202020204" pitchFamily="34" charset="0"/>
              <a:buChar char="•"/>
            </a:pPr>
            <a:r>
              <a:rPr lang="en-US" sz="900" dirty="0"/>
              <a:t>In this case, meat, poultry, and fish cutters and trimmers was one of the largest occupations in the Gainesville area, with estimated May 2022 employment of 2,440.</a:t>
            </a:r>
          </a:p>
          <a:p>
            <a:pPr marL="171450" indent="-171450">
              <a:buFont typeface="Arial" panose="020B0604020202020204" pitchFamily="34" charset="0"/>
              <a:buChar char="•"/>
            </a:pPr>
            <a:r>
              <a:rPr lang="en-US" sz="900" dirty="0"/>
              <a:t>But even though they had high employment concentrations in Gainesville, the estimated number of jobs in each of the remaining occupations was less than 500.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A53351-54C6-4E10-9628-081805BCC8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98399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By comparison, data for the East Kentucky nonmetropolitan area show high concentrations of occupations related to mining activity.</a:t>
            </a:r>
          </a:p>
          <a:p>
            <a:pPr marL="171450" indent="-171450">
              <a:buFont typeface="Arial" panose="020B0604020202020204" pitchFamily="34" charset="0"/>
              <a:buChar char="•"/>
            </a:pPr>
            <a:r>
              <a:rPr lang="en-US" dirty="0"/>
              <a:t>For example, the employment concentration of mining roof bolters in this area was 150 times the national average.</a:t>
            </a:r>
          </a:p>
          <a:p>
            <a:pPr marL="171450" indent="-171450">
              <a:buFont typeface="Arial" panose="020B0604020202020204" pitchFamily="34" charset="0"/>
              <a:buChar char="•"/>
            </a:pPr>
            <a:r>
              <a:rPr lang="en-US" dirty="0"/>
              <a:t>The occupations with the highest location quotients in the East Kentucky nonmetropolitan area also included several other mining and extraction occupations; mining and geological engineers; and two occupations related to death care services: embalmers and funeral home managers.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A53351-54C6-4E10-9628-081805BCC8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92052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For a very different example, here’s a look at occupations with the highest employment concentrations in Huntsville, AL.</a:t>
            </a:r>
          </a:p>
          <a:p>
            <a:pPr marL="171450" indent="-171450">
              <a:buFont typeface="Arial" panose="020B0604020202020204" pitchFamily="34" charset="0"/>
              <a:buChar char="•"/>
            </a:pPr>
            <a:r>
              <a:rPr lang="en-US" dirty="0"/>
              <a:t>The Huntsville metropolitan area has one of the highest concentrations of STEM occupations nationally.</a:t>
            </a:r>
          </a:p>
          <a:p>
            <a:pPr marL="171450" indent="-171450">
              <a:buFont typeface="Arial" panose="020B0604020202020204" pitchFamily="34" charset="0"/>
              <a:buChar char="•"/>
            </a:pPr>
            <a:r>
              <a:rPr lang="en-US" dirty="0"/>
              <a:t>Based on the specific definition of STEM used in the OEWS STEM data set, STEM occupations made up 17.7 percent of employment in Huntsville in May 2022, compared with 6.6 percent of national employment.</a:t>
            </a:r>
          </a:p>
          <a:p>
            <a:pPr marL="171450" indent="-171450">
              <a:buFont typeface="Arial" panose="020B0604020202020204" pitchFamily="34" charset="0"/>
              <a:buChar char="•"/>
            </a:pPr>
            <a:r>
              <a:rPr lang="en-US" dirty="0"/>
              <a:t>We can see this reflected in the location quotient data, which shows high employment shares of occupations like aerospace engineers, aerospace engineering and operations technologists and technicians, atmospheric and space scientists, and several more engineering occupations.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A53351-54C6-4E10-9628-081805BCC8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16037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F01EE9-D2F2-4BF6-996E-43AA92370D1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marL="171450" lvl="0" indent="-171450">
              <a:buFont typeface="Arial" panose="020B0604020202020204" pitchFamily="34" charset="0"/>
              <a:buChar char="•"/>
            </a:pPr>
            <a:r>
              <a:rPr lang="en-US" sz="1100" dirty="0"/>
              <a:t>The U.S. Bureau of Labor Statistics (BLS) produces a number of career information products that highlight data relevant in a career search. </a:t>
            </a:r>
          </a:p>
          <a:p>
            <a:pPr marL="171450" lvl="0" indent="-171450">
              <a:buFont typeface="Arial" panose="020B0604020202020204" pitchFamily="34" charset="0"/>
              <a:buChar char="•"/>
            </a:pPr>
            <a:endParaRPr lang="en-US" sz="1100" dirty="0"/>
          </a:p>
          <a:p>
            <a:pPr marL="171450" lvl="0" indent="-171450">
              <a:buFont typeface="Arial" panose="020B0604020202020204" pitchFamily="34" charset="0"/>
              <a:buChar char="•"/>
            </a:pPr>
            <a:r>
              <a:rPr lang="en-US" sz="1100" dirty="0"/>
              <a:t>The Occupational Outlook Handbook (</a:t>
            </a:r>
            <a:r>
              <a:rPr lang="en-US" sz="1100" i="0" baseline="0" dirty="0"/>
              <a:t>OOH)</a:t>
            </a:r>
            <a:r>
              <a:rPr lang="en-US" sz="1100" i="0" dirty="0"/>
              <a:t> is the BLS’s flagship career information resource offering information on the hundreds of occupations in the United States. The OOH includes job outlook information, job descriptions, education and training information, and wage data. The projections and wage data in the OOH are updated annually.</a:t>
            </a:r>
            <a:r>
              <a:rPr lang="en-US" sz="1100" i="0" baseline="0" dirty="0"/>
              <a:t> </a:t>
            </a:r>
            <a:r>
              <a:rPr lang="en-US" sz="1100" dirty="0"/>
              <a:t>The OOH app, "</a:t>
            </a:r>
            <a:r>
              <a:rPr lang="en-US" sz="1100" dirty="0" err="1"/>
              <a:t>CareerInfo</a:t>
            </a:r>
            <a:r>
              <a:rPr lang="en-US" sz="1100" dirty="0"/>
              <a:t>", is also available for Apple iOS and Android devices.</a:t>
            </a:r>
          </a:p>
          <a:p>
            <a:pPr marL="171450" lvl="0" indent="-171450">
              <a:buFont typeface="Arial" panose="020B0604020202020204" pitchFamily="34" charset="0"/>
              <a:buChar char="•"/>
            </a:pPr>
            <a:r>
              <a:rPr lang="en-US" sz="1100" i="0"/>
              <a:t>Career </a:t>
            </a:r>
            <a:r>
              <a:rPr lang="en-US" sz="1100" i="0" dirty="0"/>
              <a:t>Outlook contains supplemental career information articles that are published throughout the year and includes practical information on jobs and careers</a:t>
            </a:r>
            <a:r>
              <a:rPr lang="en-US" sz="1100" dirty="0"/>
              <a:t>.</a:t>
            </a:r>
          </a:p>
          <a:p>
            <a:pPr marL="171450" lvl="0" indent="-171450">
              <a:buFont typeface="Arial" panose="020B0604020202020204" pitchFamily="34" charset="0"/>
              <a:buChar char="•"/>
            </a:pPr>
            <a:endParaRPr lang="en-US" sz="1100" dirty="0"/>
          </a:p>
          <a:p>
            <a:pPr marL="171450" lvl="0" indent="-171450">
              <a:buFont typeface="Arial" panose="020B0604020202020204" pitchFamily="34" charset="0"/>
              <a:buChar char="•"/>
            </a:pPr>
            <a:r>
              <a:rPr lang="en-US" sz="1100" dirty="0"/>
              <a:t>BLS produces 10-year projections by industry and occupation that serve as the foundation for the job outlook information in the OOH. </a:t>
            </a:r>
          </a:p>
          <a:p>
            <a:pPr marL="171450" lvl="0" indent="-171450">
              <a:buFont typeface="Arial" panose="020B0604020202020204" pitchFamily="34" charset="0"/>
              <a:buChar char="•"/>
            </a:pPr>
            <a:endParaRPr lang="en-US" sz="1100" dirty="0"/>
          </a:p>
          <a:p>
            <a:pPr marL="171450" lvl="0" indent="-171450">
              <a:buFont typeface="Arial" panose="020B0604020202020204" pitchFamily="34" charset="0"/>
              <a:buChar char="•"/>
            </a:pPr>
            <a:r>
              <a:rPr lang="en-US" sz="1100" dirty="0"/>
              <a:t>BLS also produces information on education and training requirements for detailed occupations. </a:t>
            </a:r>
          </a:p>
          <a:p>
            <a:pPr marL="171450" lvl="0" indent="-171450">
              <a:buFont typeface="Arial" panose="020B0604020202020204" pitchFamily="34" charset="0"/>
              <a:buChar char="•"/>
            </a:pPr>
            <a:endParaRPr lang="en-US" sz="1100" dirty="0"/>
          </a:p>
          <a:p>
            <a:pPr marL="171450" lvl="0" indent="-171450">
              <a:spcBef>
                <a:spcPts val="1237"/>
              </a:spcBef>
              <a:buFont typeface="Arial" panose="020B0604020202020204" pitchFamily="34" charset="0"/>
              <a:buChar char="•"/>
            </a:pPr>
            <a:r>
              <a:rPr lang="en-US" sz="1100" dirty="0"/>
              <a:t>All products</a:t>
            </a:r>
            <a:r>
              <a:rPr lang="en-US" sz="1100" baseline="0" dirty="0"/>
              <a:t> are a</a:t>
            </a:r>
            <a:r>
              <a:rPr lang="en-US" sz="1100" dirty="0"/>
              <a:t>vailable on the BLS website: www.bls.gov/emp/.</a:t>
            </a:r>
          </a:p>
          <a:p>
            <a:pPr>
              <a:spcBef>
                <a:spcPts val="1237"/>
              </a:spcBef>
            </a:pPr>
            <a:endParaRPr lang="en-US" sz="1100" dirty="0"/>
          </a:p>
          <a:p>
            <a:pPr>
              <a:spcBef>
                <a:spcPts val="1237"/>
              </a:spcBef>
              <a:buFontTx/>
              <a:buChar char="•"/>
            </a:pPr>
            <a:endParaRPr lang="en-US" sz="1100" dirty="0"/>
          </a:p>
        </p:txBody>
      </p:sp>
    </p:spTree>
    <p:extLst>
      <p:ext uri="{BB962C8B-B14F-4D97-AF65-F5344CB8AC3E}">
        <p14:creationId xmlns:p14="http://schemas.microsoft.com/office/powerpoint/2010/main" val="35639234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965F33-FF37-467A-8241-DCFF22D3083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171450" indent="-171450" eaLnBrk="1" hangingPunct="1">
              <a:buFont typeface="Arial" panose="020B0604020202020204" pitchFamily="34" charset="0"/>
              <a:buChar char="•"/>
            </a:pPr>
            <a:r>
              <a:rPr lang="en-US" sz="1100" dirty="0"/>
              <a:t>The</a:t>
            </a:r>
            <a:r>
              <a:rPr lang="en-US" sz="1100" baseline="0" dirty="0"/>
              <a:t> </a:t>
            </a:r>
            <a:r>
              <a:rPr lang="en-US" sz="1100" i="0" baseline="0" dirty="0"/>
              <a:t>Occupational Outlook Handbook (OOH) includes job descriptions, education and training requirements, wage data, and job outlook information. The OOH</a:t>
            </a:r>
            <a:r>
              <a:rPr lang="en-US" sz="1100" i="1" baseline="0" dirty="0"/>
              <a:t> </a:t>
            </a:r>
            <a:r>
              <a:rPr lang="en-US" sz="1100" i="0" baseline="0" dirty="0"/>
              <a:t>is updated in “real-time”, online, and includes over 300 occupational profiles covering more than 500 detailed occupations. (Many profiles cover multiple similar occupations.)</a:t>
            </a:r>
          </a:p>
          <a:p>
            <a:pPr marL="171450" indent="-171450" eaLnBrk="1" hangingPunct="1">
              <a:buFont typeface="Arial" panose="020B0604020202020204" pitchFamily="34" charset="0"/>
              <a:buChar char="•"/>
            </a:pPr>
            <a:endParaRPr lang="en-US" sz="1100" i="0" baseline="0" dirty="0"/>
          </a:p>
          <a:p>
            <a:pPr marL="171450" indent="-171450" eaLnBrk="1" hangingPunct="1">
              <a:buFont typeface="Arial" panose="020B0604020202020204" pitchFamily="34" charset="0"/>
              <a:buChar char="•"/>
            </a:pPr>
            <a:r>
              <a:rPr lang="en-US" sz="1100" i="0" baseline="0" dirty="0"/>
              <a:t>Information about an occupation can be found by:</a:t>
            </a:r>
          </a:p>
          <a:p>
            <a:pPr marL="628650" lvl="1" indent="-171450" eaLnBrk="1" hangingPunct="1">
              <a:buFont typeface="Arial" panose="020B0604020202020204" pitchFamily="34" charset="0"/>
              <a:buChar char="•"/>
            </a:pPr>
            <a:r>
              <a:rPr lang="en-US" sz="1100" i="0" baseline="0" dirty="0"/>
              <a:t>Using the A-to-Z index on the homepage, which is in the blue bar near the top of the screenshot.</a:t>
            </a:r>
          </a:p>
          <a:p>
            <a:pPr marL="628650" lvl="1" indent="-171450" eaLnBrk="1" hangingPunct="1">
              <a:buFont typeface="Arial" panose="020B0604020202020204" pitchFamily="34" charset="0"/>
              <a:buChar char="•"/>
            </a:pPr>
            <a:r>
              <a:rPr lang="en-US" sz="1100" i="0" baseline="0" dirty="0"/>
              <a:t>Using the “Search Handbook” function on the top, right-hand side.</a:t>
            </a:r>
          </a:p>
          <a:p>
            <a:pPr marL="628650" lvl="1" indent="-171450" eaLnBrk="1" hangingPunct="1">
              <a:buFont typeface="Arial" panose="020B0604020202020204" pitchFamily="34" charset="0"/>
              <a:buChar char="•"/>
            </a:pPr>
            <a:r>
              <a:rPr lang="en-US" sz="1100" i="0" baseline="0" dirty="0"/>
              <a:t>Navigating major occupational categories on the left-hand side.</a:t>
            </a:r>
          </a:p>
          <a:p>
            <a:pPr marL="628650" lvl="1" indent="-171450" eaLnBrk="1" hangingPunct="1">
              <a:buFont typeface="Arial" panose="020B0604020202020204" pitchFamily="34" charset="0"/>
              <a:buChar char="•"/>
            </a:pPr>
            <a:endParaRPr lang="en-US" sz="1100" i="0" baseline="0" dirty="0"/>
          </a:p>
          <a:p>
            <a:pPr marL="628650" lvl="1" indent="-171450" eaLnBrk="1" hangingPunct="1">
              <a:buFont typeface="Arial" panose="020B0604020202020204" pitchFamily="34" charset="0"/>
              <a:buChar char="•"/>
            </a:pPr>
            <a:endParaRPr lang="en-US" sz="1100" i="0" baseline="0" dirty="0"/>
          </a:p>
          <a:p>
            <a:pPr marL="628650" lvl="1" indent="-171450" eaLnBrk="1" hangingPunct="1">
              <a:buFont typeface="Arial" panose="020B0604020202020204" pitchFamily="34" charset="0"/>
              <a:buChar char="•"/>
            </a:pPr>
            <a:endParaRPr lang="en-US" sz="1100" i="0" baseline="0" dirty="0"/>
          </a:p>
          <a:p>
            <a:pPr marL="171450" lvl="0" indent="-171450" eaLnBrk="1" hangingPunct="1">
              <a:buFont typeface="Arial" panose="020B0604020202020204" pitchFamily="34" charset="0"/>
              <a:buChar char="•"/>
            </a:pPr>
            <a:endParaRPr lang="en-US" sz="1100" dirty="0"/>
          </a:p>
        </p:txBody>
      </p:sp>
    </p:spTree>
    <p:extLst>
      <p:ext uri="{BB962C8B-B14F-4D97-AF65-F5344CB8AC3E}">
        <p14:creationId xmlns:p14="http://schemas.microsoft.com/office/powerpoint/2010/main" val="40131961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965F33-FF37-467A-8241-DCFF22D3083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171450" indent="-171450" eaLnBrk="1" hangingPunct="1">
              <a:buFont typeface="Arial" panose="020B0604020202020204" pitchFamily="34" charset="0"/>
              <a:buChar char="•"/>
            </a:pPr>
            <a:r>
              <a:rPr lang="en-US" sz="1100" dirty="0"/>
              <a:t>The</a:t>
            </a:r>
            <a:r>
              <a:rPr lang="en-US" sz="1100" baseline="0" dirty="0"/>
              <a:t> </a:t>
            </a:r>
            <a:r>
              <a:rPr lang="en-US" sz="1100" i="0" baseline="0" dirty="0"/>
              <a:t>Occupational Outlook Handbook is now available for free download </a:t>
            </a:r>
            <a:r>
              <a:rPr lang="en-US" sz="1100" u="none" kern="1200" dirty="0">
                <a:solidFill>
                  <a:schemeClr val="tx1"/>
                </a:solidFill>
                <a:effectLst/>
              </a:rPr>
              <a:t>for Apple iOS and Android </a:t>
            </a:r>
            <a:r>
              <a:rPr lang="en-US" sz="1100" kern="1200" dirty="0">
                <a:solidFill>
                  <a:schemeClr val="tx1"/>
                </a:solidFill>
                <a:effectLst/>
              </a:rPr>
              <a:t>devices.</a:t>
            </a:r>
            <a:endParaRPr lang="en-US" sz="1100" i="0" baseline="0" dirty="0"/>
          </a:p>
          <a:p>
            <a:pPr marL="171450" indent="-171450" eaLnBrk="1" hangingPunct="1">
              <a:buFont typeface="Arial" panose="020B0604020202020204" pitchFamily="34" charset="0"/>
              <a:buChar char="•"/>
            </a:pPr>
            <a:endParaRPr lang="en-US" sz="1100" i="0" baseline="0" dirty="0"/>
          </a:p>
          <a:p>
            <a:pPr marL="171450" indent="-171450" eaLnBrk="1" hangingPunct="1">
              <a:buFont typeface="Arial" panose="020B0604020202020204" pitchFamily="34" charset="0"/>
              <a:buChar char="•"/>
            </a:pPr>
            <a:r>
              <a:rPr lang="en-US" sz="1100" kern="1200" dirty="0">
                <a:solidFill>
                  <a:schemeClr val="tx1"/>
                </a:solidFill>
                <a:effectLst/>
              </a:rPr>
              <a:t>Career Info provides information about occupations, including:</a:t>
            </a:r>
          </a:p>
          <a:p>
            <a:pPr marL="628650" lvl="1" indent="-171450" eaLnBrk="1" hangingPunct="1">
              <a:buFont typeface="Arial" panose="020B0604020202020204" pitchFamily="34" charset="0"/>
              <a:buChar char="•"/>
            </a:pPr>
            <a:r>
              <a:rPr lang="en-US" sz="1100" kern="1200" dirty="0">
                <a:solidFill>
                  <a:schemeClr val="tx1"/>
                </a:solidFill>
                <a:effectLst/>
              </a:rPr>
              <a:t>What workers do</a:t>
            </a:r>
          </a:p>
          <a:p>
            <a:pPr marL="628650" lvl="1" indent="-171450" eaLnBrk="1" hangingPunct="1">
              <a:buFont typeface="Arial" panose="020B0604020202020204" pitchFamily="34" charset="0"/>
              <a:buChar char="•"/>
            </a:pPr>
            <a:r>
              <a:rPr lang="en-US" sz="1100" kern="1200" dirty="0">
                <a:solidFill>
                  <a:schemeClr val="tx1"/>
                </a:solidFill>
                <a:effectLst/>
              </a:rPr>
              <a:t>Typical entry-level education, training, and other qualifications needed</a:t>
            </a:r>
          </a:p>
          <a:p>
            <a:pPr marL="628650" lvl="1" indent="-171450" eaLnBrk="1" hangingPunct="1">
              <a:buFont typeface="Arial" panose="020B0604020202020204" pitchFamily="34" charset="0"/>
              <a:buChar char="•"/>
            </a:pPr>
            <a:r>
              <a:rPr lang="en-US" sz="1100" kern="1200" dirty="0">
                <a:solidFill>
                  <a:schemeClr val="tx1"/>
                </a:solidFill>
                <a:effectLst/>
              </a:rPr>
              <a:t>Workers’ pay</a:t>
            </a:r>
          </a:p>
          <a:p>
            <a:pPr marL="628650" lvl="1" indent="-171450" eaLnBrk="1" hangingPunct="1">
              <a:buFont typeface="Arial" panose="020B0604020202020204" pitchFamily="34" charset="0"/>
              <a:buChar char="•"/>
            </a:pPr>
            <a:r>
              <a:rPr lang="en-US" sz="1100" kern="1200" dirty="0">
                <a:solidFill>
                  <a:schemeClr val="tx1"/>
                </a:solidFill>
                <a:effectLst/>
              </a:rPr>
              <a:t>Job outlook</a:t>
            </a:r>
          </a:p>
          <a:p>
            <a:pPr marL="628650" lvl="1" indent="-171450" eaLnBrk="1" hangingPunct="1">
              <a:buFont typeface="Arial" panose="020B0604020202020204" pitchFamily="34" charset="0"/>
              <a:buChar char="•"/>
            </a:pPr>
            <a:r>
              <a:rPr lang="en-US" sz="1100" kern="1200" dirty="0">
                <a:solidFill>
                  <a:schemeClr val="tx1"/>
                </a:solidFill>
                <a:effectLst/>
              </a:rPr>
              <a:t>Related state and area data</a:t>
            </a:r>
          </a:p>
          <a:p>
            <a:pPr marL="628650" lvl="1" indent="-171450" eaLnBrk="1" hangingPunct="1">
              <a:buFont typeface="Arial" panose="020B0604020202020204" pitchFamily="34" charset="0"/>
              <a:buChar char="•"/>
            </a:pPr>
            <a:r>
              <a:rPr lang="en-US" sz="1100" kern="1200" dirty="0">
                <a:solidFill>
                  <a:schemeClr val="tx1"/>
                </a:solidFill>
                <a:effectLst/>
              </a:rPr>
              <a:t>And more!</a:t>
            </a:r>
          </a:p>
          <a:p>
            <a:pPr marL="171450" indent="-171450" eaLnBrk="1" hangingPunct="1">
              <a:buFont typeface="Arial" panose="020B0604020202020204" pitchFamily="34" charset="0"/>
              <a:buChar char="•"/>
            </a:pPr>
            <a:endParaRPr lang="en-US" sz="1100" kern="1200" dirty="0">
              <a:solidFill>
                <a:schemeClr val="tx1"/>
              </a:solidFill>
              <a:effectLst/>
            </a:endParaRPr>
          </a:p>
          <a:p>
            <a:pPr marL="171450" indent="-171450" eaLnBrk="1" hangingPunct="1">
              <a:buFont typeface="Arial" panose="020B0604020202020204" pitchFamily="34" charset="0"/>
              <a:buChar char="•"/>
            </a:pPr>
            <a:r>
              <a:rPr lang="en-US" sz="1100" kern="1200" dirty="0">
                <a:solidFill>
                  <a:schemeClr val="tx1"/>
                </a:solidFill>
                <a:effectLst/>
              </a:rPr>
              <a:t>The 300+ profiles cover about 4 out of 5 jobs in the economy.</a:t>
            </a:r>
          </a:p>
          <a:p>
            <a:pPr marL="171450" indent="-171450" eaLnBrk="1" hangingPunct="1">
              <a:buFont typeface="Arial" panose="020B0604020202020204" pitchFamily="34" charset="0"/>
              <a:buChar char="•"/>
            </a:pPr>
            <a:endParaRPr lang="en-US" sz="1100" kern="1200" dirty="0">
              <a:solidFill>
                <a:schemeClr val="tx1"/>
              </a:solidFill>
              <a:effectLst/>
            </a:endParaRPr>
          </a:p>
          <a:p>
            <a:pPr marL="171450" indent="-171450" eaLnBrk="1" hangingPunct="1">
              <a:buFont typeface="Arial" panose="020B0604020202020204" pitchFamily="34" charset="0"/>
              <a:buChar char="•"/>
            </a:pPr>
            <a:r>
              <a:rPr lang="en-US" sz="1100" kern="1200" dirty="0">
                <a:solidFill>
                  <a:schemeClr val="tx1"/>
                </a:solidFill>
                <a:effectLst/>
              </a:rPr>
              <a:t>Each profile is in a standard format, which makes it easy to compare occupations.</a:t>
            </a:r>
          </a:p>
          <a:p>
            <a:pPr marL="171450" indent="-171450" eaLnBrk="1" hangingPunct="1">
              <a:buFont typeface="Arial" panose="020B0604020202020204" pitchFamily="34" charset="0"/>
              <a:buChar char="•"/>
            </a:pPr>
            <a:endParaRPr lang="en-US" sz="1100" kern="1200" dirty="0">
              <a:solidFill>
                <a:schemeClr val="tx1"/>
              </a:solidFill>
              <a:effectLst/>
            </a:endParaRPr>
          </a:p>
          <a:p>
            <a:pPr marL="171450" indent="-171450" eaLnBrk="1" hangingPunct="1">
              <a:buFont typeface="Arial" panose="020B0604020202020204" pitchFamily="34" charset="0"/>
              <a:buChar char="•"/>
            </a:pPr>
            <a:r>
              <a:rPr lang="en-US" sz="1100" kern="1200" dirty="0">
                <a:solidFill>
                  <a:schemeClr val="tx1"/>
                </a:solidFill>
                <a:effectLst/>
              </a:rPr>
              <a:t>Search:</a:t>
            </a:r>
          </a:p>
          <a:p>
            <a:pPr marL="628650" lvl="1" indent="-171450" eaLnBrk="1" hangingPunct="1">
              <a:buFont typeface="Arial" panose="020B0604020202020204" pitchFamily="34" charset="0"/>
              <a:buChar char="•"/>
            </a:pPr>
            <a:r>
              <a:rPr lang="en-US" sz="1100" kern="1200" dirty="0">
                <a:solidFill>
                  <a:schemeClr val="tx1"/>
                </a:solidFill>
                <a:effectLst/>
              </a:rPr>
              <a:t>Occupations you are interested in with the simple search</a:t>
            </a:r>
          </a:p>
          <a:p>
            <a:pPr marL="628650" lvl="1" indent="-171450" eaLnBrk="1" hangingPunct="1">
              <a:buFont typeface="Arial" panose="020B0604020202020204" pitchFamily="34" charset="0"/>
              <a:buChar char="•"/>
            </a:pPr>
            <a:r>
              <a:rPr lang="en-US" sz="1100" kern="1200" dirty="0">
                <a:solidFill>
                  <a:schemeClr val="tx1"/>
                </a:solidFill>
                <a:effectLst/>
              </a:rPr>
              <a:t>Related occupational information—and share it, or save your searches</a:t>
            </a:r>
          </a:p>
          <a:p>
            <a:pPr marL="628650" lvl="1" indent="-171450" eaLnBrk="1" hangingPunct="1">
              <a:buFont typeface="Arial" panose="020B0604020202020204" pitchFamily="34" charset="0"/>
              <a:buChar char="•"/>
            </a:pPr>
            <a:r>
              <a:rPr lang="en-US" sz="1100" kern="1200" dirty="0">
                <a:solidFill>
                  <a:schemeClr val="tx1"/>
                </a:solidFill>
                <a:effectLst/>
              </a:rPr>
              <a:t>Occupational data for cities near you (using your phone’s GPS)</a:t>
            </a:r>
            <a:endParaRPr lang="en-US" sz="1100" dirty="0"/>
          </a:p>
        </p:txBody>
      </p:sp>
    </p:spTree>
    <p:extLst>
      <p:ext uri="{BB962C8B-B14F-4D97-AF65-F5344CB8AC3E}">
        <p14:creationId xmlns:p14="http://schemas.microsoft.com/office/powerpoint/2010/main" val="14290964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video describes how to use the OOH in a career search.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E8E904-06E9-447C-8954-E2D02D1823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46039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965F33-FF37-467A-8241-DCFF22D3083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171450" indent="-171450" eaLnBrk="1" hangingPunct="1">
              <a:buFont typeface="Arial" panose="020B0604020202020204" pitchFamily="34" charset="0"/>
              <a:buChar char="•"/>
            </a:pPr>
            <a:r>
              <a:rPr lang="en-US" sz="1100" dirty="0"/>
              <a:t>The “Career Outlook” includes</a:t>
            </a:r>
            <a:r>
              <a:rPr lang="en-US" sz="1100" baseline="0" dirty="0"/>
              <a:t> articles about education, careers, and BLS data. Career Outlook articles are released throughout the year. </a:t>
            </a:r>
          </a:p>
          <a:p>
            <a:pPr marL="171450" indent="-171450" eaLnBrk="1" hangingPunct="1">
              <a:buFont typeface="Arial" panose="020B0604020202020204" pitchFamily="34" charset="0"/>
              <a:buChar char="•"/>
            </a:pPr>
            <a:endParaRPr lang="en-US" sz="1100" strike="noStrike" baseline="0" dirty="0"/>
          </a:p>
          <a:p>
            <a:pPr marL="171450" indent="-171450" eaLnBrk="1" hangingPunct="1">
              <a:buFont typeface="Arial" panose="020B0604020202020204" pitchFamily="34" charset="0"/>
              <a:buChar char="•"/>
            </a:pPr>
            <a:r>
              <a:rPr lang="en-US" sz="1100" baseline="0" dirty="0"/>
              <a:t>Examples of past articles:</a:t>
            </a:r>
          </a:p>
          <a:p>
            <a:pPr marL="624478" lvl="1" indent="-171450" defTabSz="906057">
              <a:buFont typeface="Arial" panose="020B0604020202020204" pitchFamily="34" charset="0"/>
              <a:buChar char="•"/>
              <a:defRPr/>
            </a:pPr>
            <a:r>
              <a:rPr lang="en-US" sz="1100" baseline="0" dirty="0">
                <a:solidFill>
                  <a:srgbClr val="000000"/>
                </a:solidFill>
              </a:rPr>
              <a:t>“</a:t>
            </a:r>
            <a:r>
              <a:rPr lang="en-US" sz="1100" u="none" baseline="0" dirty="0">
                <a:solidFill>
                  <a:srgbClr val="000000"/>
                </a:solidFill>
              </a:rPr>
              <a:t>City careers on the move: Occupations in urban transportation”</a:t>
            </a:r>
          </a:p>
          <a:p>
            <a:pPr marL="624478" lvl="1" indent="-171450" defTabSz="906057">
              <a:buFont typeface="Arial" panose="020B0604020202020204" pitchFamily="34" charset="0"/>
              <a:buChar char="•"/>
              <a:defRPr/>
            </a:pPr>
            <a:r>
              <a:rPr lang="en-US" sz="1100" u="none" baseline="0" dirty="0">
                <a:solidFill>
                  <a:srgbClr val="000000"/>
                </a:solidFill>
              </a:rPr>
              <a:t>“Interview with a…</a:t>
            </a:r>
            <a:r>
              <a:rPr lang="en-US" sz="1100" b="0" i="0" u="none" kern="1200" dirty="0">
                <a:solidFill>
                  <a:srgbClr val="000000"/>
                </a:solidFill>
                <a:effectLst/>
              </a:rPr>
              <a:t>Personal chef”</a:t>
            </a:r>
          </a:p>
          <a:p>
            <a:pPr marL="624478" lvl="1" indent="-171450" defTabSz="906057">
              <a:buFont typeface="Arial" panose="020B0604020202020204" pitchFamily="34" charset="0"/>
              <a:buChar char="•"/>
              <a:defRPr/>
            </a:pPr>
            <a:r>
              <a:rPr lang="en-US" sz="1100" b="0" i="0" u="none" kern="1200" dirty="0">
                <a:solidFill>
                  <a:srgbClr val="000000"/>
                </a:solidFill>
                <a:effectLst/>
              </a:rPr>
              <a:t>“Prime options: High-paying math careers with projected fast growth”</a:t>
            </a:r>
          </a:p>
          <a:p>
            <a:pPr marL="624478" lvl="1" indent="-171450" defTabSz="906057">
              <a:buFont typeface="Arial" panose="020B0604020202020204" pitchFamily="34" charset="0"/>
              <a:buChar char="•"/>
              <a:defRPr/>
            </a:pPr>
            <a:r>
              <a:rPr lang="en-US" sz="1100" b="0" i="0" u="none" kern="1200" dirty="0">
                <a:solidFill>
                  <a:srgbClr val="000000"/>
                </a:solidFill>
                <a:effectLst/>
              </a:rPr>
              <a:t>“Projected openings in occupations that require a college degree” </a:t>
            </a:r>
          </a:p>
          <a:p>
            <a:pPr marL="624478" lvl="1" indent="-171450" defTabSz="906057">
              <a:buFont typeface="Arial" panose="020B0604020202020204" pitchFamily="34" charset="0"/>
              <a:buChar char="•"/>
              <a:defRPr/>
            </a:pPr>
            <a:r>
              <a:rPr lang="en-US" sz="1100" b="0" i="0" u="none" kern="1200" dirty="0">
                <a:solidFill>
                  <a:srgbClr val="000000"/>
                </a:solidFill>
                <a:effectLst/>
              </a:rPr>
              <a:t>“Some growth projected for the U.S. economy, 2020–30” </a:t>
            </a:r>
          </a:p>
          <a:p>
            <a:pPr marL="624478" lvl="1" indent="-171450" defTabSz="906057">
              <a:buFont typeface="Arial" panose="020B0604020202020204" pitchFamily="34" charset="0"/>
              <a:buChar char="•"/>
              <a:defRPr/>
            </a:pPr>
            <a:r>
              <a:rPr lang="en-US" sz="1100" b="0" i="0" u="none" kern="1200" dirty="0">
                <a:solidFill>
                  <a:srgbClr val="000000"/>
                </a:solidFill>
                <a:effectLst/>
              </a:rPr>
              <a:t>“Interview with a…Butcher”</a:t>
            </a:r>
          </a:p>
          <a:p>
            <a:pPr marL="624478" lvl="1" indent="-171450" algn="l" defTabSz="906057">
              <a:buFont typeface="Arial" panose="020B0604020202020204" pitchFamily="34" charset="0"/>
              <a:buChar char="•"/>
              <a:defRPr/>
            </a:pPr>
            <a:r>
              <a:rPr lang="en-US" sz="1100" b="0" i="0" u="none" kern="1200" dirty="0">
                <a:solidFill>
                  <a:srgbClr val="000000"/>
                </a:solidFill>
                <a:effectLst/>
              </a:rPr>
              <a:t>“Education pays, 2020” </a:t>
            </a:r>
          </a:p>
          <a:p>
            <a:pPr marL="624478" lvl="1" indent="-171450" algn="l" defTabSz="906057">
              <a:buFont typeface="Arial" panose="020B0604020202020204" pitchFamily="34" charset="0"/>
              <a:buChar char="•"/>
              <a:defRPr/>
            </a:pPr>
            <a:r>
              <a:rPr lang="en-US" sz="1100" b="0" i="0" u="none" kern="1200" dirty="0">
                <a:solidFill>
                  <a:srgbClr val="000000"/>
                </a:solidFill>
                <a:effectLst/>
              </a:rPr>
              <a:t>“Interview with a…Housing case manager” </a:t>
            </a:r>
          </a:p>
          <a:p>
            <a:pPr marL="624478" lvl="1" indent="-171450" algn="l" defTabSz="906057">
              <a:buFont typeface="Arial" panose="020B0604020202020204" pitchFamily="34" charset="0"/>
              <a:buChar char="•"/>
              <a:defRPr/>
            </a:pPr>
            <a:r>
              <a:rPr lang="en-US" sz="1100" b="0" i="0" u="none" kern="1200" dirty="0">
                <a:solidFill>
                  <a:srgbClr val="000000"/>
                </a:solidFill>
                <a:effectLst/>
              </a:rPr>
              <a:t>“STEM education facilitator” </a:t>
            </a:r>
          </a:p>
          <a:p>
            <a:pPr marL="624478" lvl="1" indent="-171450" algn="l" defTabSz="906057">
              <a:buFont typeface="Arial" panose="020B0604020202020204" pitchFamily="34" charset="0"/>
              <a:buChar char="•"/>
              <a:defRPr/>
            </a:pPr>
            <a:r>
              <a:rPr lang="en-US" sz="1100" b="0" i="0" u="none" kern="1200" dirty="0">
                <a:solidFill>
                  <a:srgbClr val="000000"/>
                </a:solidFill>
                <a:effectLst/>
              </a:rPr>
              <a:t>“Effects of the pandemic on projected employment in selected industries, 2019–29”</a:t>
            </a:r>
          </a:p>
          <a:p>
            <a:pPr marL="624478" lvl="1" indent="-171450" algn="l" defTabSz="906057">
              <a:buFont typeface="Arial" panose="020B0604020202020204" pitchFamily="34" charset="0"/>
              <a:buChar char="•"/>
              <a:defRPr/>
            </a:pPr>
            <a:r>
              <a:rPr lang="en-US" sz="1100" b="0" i="0" u="none" kern="1200" dirty="0">
                <a:solidFill>
                  <a:srgbClr val="000000"/>
                </a:solidFill>
                <a:effectLst/>
              </a:rPr>
              <a:t>“Linking college majors to careers”</a:t>
            </a:r>
          </a:p>
          <a:p>
            <a:pPr marL="624478" lvl="1" indent="-171450" defTabSz="906057">
              <a:buFont typeface="Arial" panose="020B0604020202020204" pitchFamily="34" charset="0"/>
              <a:buChar char="•"/>
              <a:defRPr/>
            </a:pPr>
            <a:endParaRPr lang="en-US" sz="1100" b="0" i="0" u="sng" kern="1200" dirty="0">
              <a:solidFill>
                <a:srgbClr val="000000"/>
              </a:solidFill>
              <a:effectLst/>
            </a:endParaRPr>
          </a:p>
        </p:txBody>
      </p:sp>
    </p:spTree>
    <p:extLst>
      <p:ext uri="{BB962C8B-B14F-4D97-AF65-F5344CB8AC3E}">
        <p14:creationId xmlns:p14="http://schemas.microsoft.com/office/powerpoint/2010/main" val="1635487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965F33-FF37-467A-8241-DCFF22D3083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171450" indent="-171450" eaLnBrk="1" hangingPunct="1">
              <a:buFont typeface="Arial" panose="020B0604020202020204" pitchFamily="34" charset="0"/>
              <a:buChar char="•"/>
            </a:pPr>
            <a:r>
              <a:rPr lang="en-US" sz="1100" dirty="0"/>
              <a:t>The Employment Projections homepage provides access to the detailed projections</a:t>
            </a:r>
            <a:r>
              <a:rPr lang="en-US" sz="1100" baseline="0" dirty="0"/>
              <a:t> data and information about occupational separations rates and education and training categories.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a:t>The 2022–32 projections cover </a:t>
            </a:r>
            <a:r>
              <a:rPr lang="en-US" sz="1100" b="0" baseline="0" dirty="0"/>
              <a:t>832 occupations and 292 industries at the national level only.</a:t>
            </a:r>
          </a:p>
          <a:p>
            <a:pPr marL="0" indent="0" eaLnBrk="1" hangingPunct="1">
              <a:buFont typeface="Arial" panose="020B0604020202020204" pitchFamily="34" charset="0"/>
              <a:buNone/>
            </a:pPr>
            <a:endParaRPr lang="en-US" sz="1100" baseline="0" dirty="0"/>
          </a:p>
          <a:p>
            <a:pPr eaLnBrk="1" hangingPunct="1"/>
            <a:endParaRPr lang="en-US" sz="1100" baseline="0" dirty="0"/>
          </a:p>
          <a:p>
            <a:pPr eaLnBrk="1" hangingPunct="1"/>
            <a:endParaRPr lang="en-US" sz="1100" dirty="0"/>
          </a:p>
        </p:txBody>
      </p:sp>
    </p:spTree>
    <p:extLst>
      <p:ext uri="{BB962C8B-B14F-4D97-AF65-F5344CB8AC3E}">
        <p14:creationId xmlns:p14="http://schemas.microsoft.com/office/powerpoint/2010/main" val="31133241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sz="1100" dirty="0"/>
              <a:t>While the BLS projections are only for the nation, each</a:t>
            </a:r>
            <a:r>
              <a:rPr lang="en-US" sz="1100" baseline="0" dirty="0"/>
              <a:t> state government makes projections for their state.</a:t>
            </a:r>
          </a:p>
          <a:p>
            <a:pPr marL="171450" indent="-171450">
              <a:buFont typeface="Arial" panose="020B0604020202020204" pitchFamily="34" charset="0"/>
              <a:buChar char="•"/>
            </a:pPr>
            <a:endParaRPr lang="en-US" sz="1100" baseline="0" dirty="0"/>
          </a:p>
          <a:p>
            <a:pPr marL="171450" indent="-171450">
              <a:buFont typeface="Arial" panose="020B0604020202020204" pitchFamily="34" charset="0"/>
              <a:buChar char="•"/>
            </a:pPr>
            <a:r>
              <a:rPr lang="en-US" sz="1100" baseline="0" dirty="0"/>
              <a:t>Because the BLS national projections are an input to state projections, publication of the state projections lags behind publication of the BLS national projections.</a:t>
            </a:r>
            <a:endParaRPr lang="en-US" sz="11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27C0A9-4E94-48D4-BD5E-81D2DDCCF9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7792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 during the 2010s, the share of the 16 and older population in the prime working-age range of 25–54 years dropped below half for the U.S. The prime working-age share of the 16+ population in the ARC already was slightly below half as of 2010, and it has since declined by about 5 percentage points. Maine is the only state in the country so far with the plurality share of its 16+ population in the 55+ age range instead of the 25–54 age range, but West Virginia in the heart of the ARC has one of the narrowest share gaps still favoring prime working-age as of 2022, 44.1 percent for 25–54 years old versus 42.1 percent for 55+ years old.</a:t>
            </a:r>
          </a:p>
          <a:p>
            <a:endParaRPr lang="en-US" dirty="0"/>
          </a:p>
          <a:p>
            <a:r>
              <a:rPr lang="en-US" dirty="0"/>
              <a:t>This chart reflects BLS processing of Vintage-2020 and Vintage-2022 estimates from the Population Estimates Program of the Census Bureau.</a:t>
            </a:r>
          </a:p>
          <a:p>
            <a:endParaRPr lang="en-US" dirty="0"/>
          </a:p>
          <a:p>
            <a:r>
              <a:rPr lang="en-US" dirty="0"/>
              <a:t>[NOTE: This was the last population data slide added, almost as an afterthought. Maybe an either/or with respect to the previous slide with the population pyramids. Both communicate simply that the ARC is a relatively older part of the country, although maybe this slide’s formulation dovetails better with availability of household data from BLS in the form of employment status by intermediate age.]</a:t>
            </a:r>
          </a:p>
          <a:p>
            <a:endParaRPr lang="en-US" dirty="0"/>
          </a:p>
        </p:txBody>
      </p:sp>
      <p:sp>
        <p:nvSpPr>
          <p:cNvPr id="4" name="Slide Number Placeholder 3"/>
          <p:cNvSpPr>
            <a:spLocks noGrp="1"/>
          </p:cNvSpPr>
          <p:nvPr>
            <p:ph type="sldNum" sz="quarter" idx="5"/>
          </p:nvPr>
        </p:nvSpPr>
        <p:spPr/>
        <p:txBody>
          <a:bodyPr/>
          <a:lstStyle/>
          <a:p>
            <a:fld id="{6CA53351-54C6-4E10-9628-081805BCC824}" type="slidenum">
              <a:rPr lang="en-US" smtClean="0"/>
              <a:t>4</a:t>
            </a:fld>
            <a:endParaRPr lang="en-US"/>
          </a:p>
        </p:txBody>
      </p:sp>
    </p:spTree>
    <p:extLst>
      <p:ext uri="{BB962C8B-B14F-4D97-AF65-F5344CB8AC3E}">
        <p14:creationId xmlns:p14="http://schemas.microsoft.com/office/powerpoint/2010/main" val="8100222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A53351-54C6-4E10-9628-081805BCC824}" type="slidenum">
              <a:rPr lang="en-US" smtClean="0"/>
              <a:t>40</a:t>
            </a:fld>
            <a:endParaRPr lang="en-US"/>
          </a:p>
        </p:txBody>
      </p:sp>
    </p:spTree>
    <p:extLst>
      <p:ext uri="{BB962C8B-B14F-4D97-AF65-F5344CB8AC3E}">
        <p14:creationId xmlns:p14="http://schemas.microsoft.com/office/powerpoint/2010/main" val="3691828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population growth in the ARC has been less than half that of the U.S. since 2010. Weighing particularly on the ARC’s growth was the decline of 4.1 percent in its prime working-age population of 25–54 years old.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chart reflects BLS processing of Vintage-2020 and Vintage-2022 estimates from the Population Estimates Program of the Census Bureau.</a:t>
            </a:r>
          </a:p>
          <a:p>
            <a:endParaRPr lang="en-US" dirty="0"/>
          </a:p>
          <a:p>
            <a:r>
              <a:rPr lang="en-US" dirty="0"/>
              <a:t>[NOTE: These data reflect splicing between Vintage 2020 (i.e., the last vintage extrapolated from the 2010 Census) and Vintage 2022 (i.e., the most recent available, which reflects a blended base for the current decade), in order to have the most recent possible endpoint. The Census Bureau seems to be telegraphing that they do not believe the 2020 Census went particularly well, so it probably would be problematic to view the count-to-count changes as more definitive.]</a:t>
            </a:r>
          </a:p>
          <a:p>
            <a:endParaRPr lang="en-US" dirty="0"/>
          </a:p>
        </p:txBody>
      </p:sp>
      <p:sp>
        <p:nvSpPr>
          <p:cNvPr id="4" name="Slide Number Placeholder 3"/>
          <p:cNvSpPr>
            <a:spLocks noGrp="1"/>
          </p:cNvSpPr>
          <p:nvPr>
            <p:ph type="sldNum" sz="quarter" idx="5"/>
          </p:nvPr>
        </p:nvSpPr>
        <p:spPr/>
        <p:txBody>
          <a:bodyPr/>
          <a:lstStyle/>
          <a:p>
            <a:fld id="{6CA53351-54C6-4E10-9628-081805BCC824}" type="slidenum">
              <a:rPr lang="en-US" smtClean="0"/>
              <a:t>5</a:t>
            </a:fld>
            <a:endParaRPr lang="en-US"/>
          </a:p>
        </p:txBody>
      </p:sp>
    </p:spTree>
    <p:extLst>
      <p:ext uri="{BB962C8B-B14F-4D97-AF65-F5344CB8AC3E}">
        <p14:creationId xmlns:p14="http://schemas.microsoft.com/office/powerpoint/2010/main" val="4093935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population of the ARC is generally less racially and ethnically diverse than that of the U.S. as a whole, with the White alone, non-Hispanic share running approximately 20 percentage points higher than the national average. Hispanics constitute a considerably below-average share of the ARC’s population.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relatively older profile of the ARC, and the relatively low share of Hispanics there, are demographic factors that likely contribute to below-average participation in the labor force.</a:t>
            </a:r>
          </a:p>
          <a:p>
            <a:endParaRPr lang="en-US" dirty="0"/>
          </a:p>
          <a:p>
            <a:r>
              <a:rPr lang="en-US" dirty="0"/>
              <a:t>Using the1997 OMB classification standards: </a:t>
            </a:r>
          </a:p>
          <a:p>
            <a:endParaRPr lang="en-US" dirty="0"/>
          </a:p>
          <a:p>
            <a:pPr marL="171450" indent="-171450">
              <a:buFont typeface="Arial" panose="020B0604020202020204" pitchFamily="34" charset="0"/>
              <a:buChar char="•"/>
            </a:pPr>
            <a:r>
              <a:rPr lang="en-US" dirty="0"/>
              <a:t>Black = Black or African American (alone)</a:t>
            </a:r>
          </a:p>
          <a:p>
            <a:pPr marL="171450" indent="-171450">
              <a:buFont typeface="Arial" panose="020B0604020202020204" pitchFamily="34" charset="0"/>
              <a:buChar char="•"/>
            </a:pPr>
            <a:r>
              <a:rPr lang="en-US" dirty="0"/>
              <a:t>AIAN = American Indian and Alaska Native (alone)</a:t>
            </a:r>
          </a:p>
          <a:p>
            <a:pPr marL="171450" indent="-171450">
              <a:buFont typeface="Arial" panose="020B0604020202020204" pitchFamily="34" charset="0"/>
              <a:buChar char="•"/>
            </a:pPr>
            <a:r>
              <a:rPr lang="en-US" dirty="0"/>
              <a:t>NHPI = Native Hawaiian and Other Pacific Islander (alone)</a:t>
            </a:r>
          </a:p>
          <a:p>
            <a:pPr marL="171450" indent="-171450">
              <a:buFont typeface="Arial" panose="020B0604020202020204" pitchFamily="34" charset="0"/>
              <a:buChar char="•"/>
            </a:pPr>
            <a:r>
              <a:rPr lang="en-US" dirty="0"/>
              <a:t>Hispanic = Hispanic or Latino ethnicity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chart reflects BLS processing of Vintage-2020 and Vintage-2022 estimates from the Population Estimates Program of the Census Bureau.</a:t>
            </a:r>
          </a:p>
          <a:p>
            <a:endParaRPr lang="en-US" dirty="0"/>
          </a:p>
        </p:txBody>
      </p:sp>
      <p:sp>
        <p:nvSpPr>
          <p:cNvPr id="4" name="Slide Number Placeholder 3"/>
          <p:cNvSpPr>
            <a:spLocks noGrp="1"/>
          </p:cNvSpPr>
          <p:nvPr>
            <p:ph type="sldNum" sz="quarter" idx="5"/>
          </p:nvPr>
        </p:nvSpPr>
        <p:spPr/>
        <p:txBody>
          <a:bodyPr/>
          <a:lstStyle/>
          <a:p>
            <a:fld id="{6CA53351-54C6-4E10-9628-081805BCC824}" type="slidenum">
              <a:rPr lang="en-US" smtClean="0"/>
              <a:t>6</a:t>
            </a:fld>
            <a:endParaRPr lang="en-US"/>
          </a:p>
        </p:txBody>
      </p:sp>
    </p:spTree>
    <p:extLst>
      <p:ext uri="{BB962C8B-B14F-4D97-AF65-F5344CB8AC3E}">
        <p14:creationId xmlns:p14="http://schemas.microsoft.com/office/powerpoint/2010/main" val="3023966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With respect to the educational attainment of the population ages 25 and older, the shares of high school graduates with no college and those with at least a bachelor’s degree are essentially reversed between the ARC and the U.S. as a whole. Whereas a little more than one-third of the ARC’s population completed high school but undertook no additional schooling, about one-quarter of the U.S. population consists of high school graduates with no college. And whereas roughly one-quarter of the ARC’s population has at least a bachelor’s degree, the share of the U.S. population in this highest-educated category is about one-third.</a:t>
            </a:r>
          </a:p>
          <a:p>
            <a:endParaRPr lang="en-US" sz="1000" dirty="0"/>
          </a:p>
          <a:p>
            <a:r>
              <a:rPr lang="en-US" sz="1000" dirty="0"/>
              <a:t>The relatively lower educational attainment of the ARC’s population is another demographic factor that likely contributes to below-average participation in the labor force there. BLS has national and state data, but not county-level data, on labor force participation by educational attainment. In 2022, the annual-average participation rates in the U.S. for the civilian noninstitutional population ages 25 and older by the four main educational attainment categories were as follows (from the Current Population Survey): </a:t>
            </a:r>
          </a:p>
          <a:p>
            <a:endParaRPr lang="en-US" sz="1000" dirty="0"/>
          </a:p>
          <a:p>
            <a:pPr marL="171450" indent="-171450">
              <a:buFont typeface="Arial" panose="020B0604020202020204" pitchFamily="34" charset="0"/>
              <a:buChar char="•"/>
            </a:pPr>
            <a:r>
              <a:rPr lang="en-US" sz="1000" dirty="0"/>
              <a:t>Less than a high school diploma	45.4%</a:t>
            </a:r>
          </a:p>
          <a:p>
            <a:pPr marL="171450" indent="-171450">
              <a:buFont typeface="Arial" panose="020B0604020202020204" pitchFamily="34" charset="0"/>
              <a:buChar char="•"/>
            </a:pPr>
            <a:r>
              <a:rPr lang="en-US" sz="1000" dirty="0"/>
              <a:t>High school graduates, no college	56.4%</a:t>
            </a:r>
          </a:p>
          <a:p>
            <a:pPr marL="171450" indent="-171450">
              <a:buFont typeface="Arial" panose="020B0604020202020204" pitchFamily="34" charset="0"/>
              <a:buChar char="•"/>
            </a:pPr>
            <a:r>
              <a:rPr lang="en-US" sz="1000" dirty="0"/>
              <a:t>Some college or associate's degree	63.0%</a:t>
            </a:r>
          </a:p>
          <a:p>
            <a:pPr marL="171450" indent="-171450">
              <a:buFont typeface="Arial" panose="020B0604020202020204" pitchFamily="34" charset="0"/>
              <a:buChar char="•"/>
            </a:pPr>
            <a:r>
              <a:rPr lang="en-US" sz="1000" dirty="0"/>
              <a:t>Bachelor's degree and higher	72.9%</a:t>
            </a:r>
          </a:p>
          <a:p>
            <a:r>
              <a:rPr lang="en-US" sz="1000" dirty="0"/>
              <a:t>(The U.S. LFPR for total ages 25+ in 2022 was 63.4 percent, which can be thought of as reflecting the largest weight being on the highest educational attainment category.) </a:t>
            </a:r>
          </a:p>
          <a:p>
            <a:r>
              <a:rPr lang="en-US" sz="1000" dirty="0"/>
              <a:t>These two pie charts reflect BLS processing of data from the Census Bureau’s American Community Survey, 5-year dataset for 2017–21.</a:t>
            </a:r>
          </a:p>
          <a:p>
            <a:endParaRPr lang="en-US" dirty="0"/>
          </a:p>
        </p:txBody>
      </p:sp>
      <p:sp>
        <p:nvSpPr>
          <p:cNvPr id="4" name="Slide Number Placeholder 3"/>
          <p:cNvSpPr>
            <a:spLocks noGrp="1"/>
          </p:cNvSpPr>
          <p:nvPr>
            <p:ph type="sldNum" sz="quarter" idx="5"/>
          </p:nvPr>
        </p:nvSpPr>
        <p:spPr/>
        <p:txBody>
          <a:bodyPr/>
          <a:lstStyle/>
          <a:p>
            <a:fld id="{6CA53351-54C6-4E10-9628-081805BCC824}" type="slidenum">
              <a:rPr lang="en-US" smtClean="0"/>
              <a:t>7</a:t>
            </a:fld>
            <a:endParaRPr lang="en-US"/>
          </a:p>
        </p:txBody>
      </p:sp>
    </p:spTree>
    <p:extLst>
      <p:ext uri="{BB962C8B-B14F-4D97-AF65-F5344CB8AC3E}">
        <p14:creationId xmlns:p14="http://schemas.microsoft.com/office/powerpoint/2010/main" val="3482867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Fifteen ARC counties had 50 percent or more of their populations ages 25 and older in the high school-only educational attainment category. There is a north-south divide evident within the ARC along this demographic dimension, whereby most of the counties with the highest shares of their populations in the high school-only category are in the northern part of the region, while most of the counties with the lowest shares of their populations in the high school-only category are in the southern part of the region.</a:t>
            </a:r>
          </a:p>
          <a:p>
            <a:endParaRPr lang="en-US" dirty="0"/>
          </a:p>
          <a:p>
            <a:r>
              <a:rPr lang="en-US" dirty="0"/>
              <a:t>The median share for high school-only in the 2017–21 ACS 5-year dataset across the 431 ARC counties was 38.5 percent. </a:t>
            </a:r>
          </a:p>
          <a:p>
            <a:endParaRPr lang="en-US" dirty="0"/>
          </a:p>
          <a:p>
            <a:r>
              <a:rPr lang="en-US" dirty="0"/>
              <a:t>This map reflects BLS processing of data from the Census Bureau’s American Community Survey, 5-year dataset for 2017–21.</a:t>
            </a:r>
          </a:p>
          <a:p>
            <a:endParaRPr lang="en-US" dirty="0"/>
          </a:p>
        </p:txBody>
      </p:sp>
      <p:sp>
        <p:nvSpPr>
          <p:cNvPr id="4" name="Slide Number Placeholder 3"/>
          <p:cNvSpPr>
            <a:spLocks noGrp="1"/>
          </p:cNvSpPr>
          <p:nvPr>
            <p:ph type="sldNum" sz="quarter" idx="5"/>
          </p:nvPr>
        </p:nvSpPr>
        <p:spPr/>
        <p:txBody>
          <a:bodyPr/>
          <a:lstStyle/>
          <a:p>
            <a:fld id="{6CA53351-54C6-4E10-9628-081805BCC824}" type="slidenum">
              <a:rPr lang="en-US" smtClean="0"/>
              <a:t>8</a:t>
            </a:fld>
            <a:endParaRPr lang="en-US"/>
          </a:p>
        </p:txBody>
      </p:sp>
    </p:spTree>
    <p:extLst>
      <p:ext uri="{BB962C8B-B14F-4D97-AF65-F5344CB8AC3E}">
        <p14:creationId xmlns:p14="http://schemas.microsoft.com/office/powerpoint/2010/main" val="2196224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111 of the 431 ARC counties have disability rates of at least 20 percent for their 18–64-year-old populations, which is about twice the national average prevalence rate of 10.3 percent. In the center of the region, there is a cluster of counties (encompassing eastern Kentucky, southwestern Virginia, and southern West Virginia) where the disabled shares of 18–64-year-olds are 25 percent or higher.</a:t>
            </a:r>
          </a:p>
          <a:p>
            <a:endParaRPr lang="en-US" dirty="0"/>
          </a:p>
          <a:p>
            <a:r>
              <a:rPr lang="en-US" dirty="0"/>
              <a:t>The closest age group for which CPS data on employment status by disability status readily are available is 16–64 years old. In 2022, the labor force participation rate for disabled 16–64-year-olds was just 37.8 percent (see https://www.bls.gov/news.release/disabl.t01.htm), which was about half the participation rate (74.0 percent) for the total population ages 16–64. Hence, the higher average prevalence of disability in the ARC is another factor that likely contributes to below-average participation in the labor force there.</a:t>
            </a:r>
          </a:p>
          <a:p>
            <a:endParaRPr lang="en-US" dirty="0"/>
          </a:p>
          <a:p>
            <a:r>
              <a:rPr lang="en-US" dirty="0"/>
              <a:t>This map reflects BLS processing of data from the Census Bureau’s American Community Survey, 5-year dataset for 2017–21.</a:t>
            </a:r>
          </a:p>
          <a:p>
            <a:endParaRPr lang="en-US" dirty="0"/>
          </a:p>
        </p:txBody>
      </p:sp>
      <p:sp>
        <p:nvSpPr>
          <p:cNvPr id="4" name="Slide Number Placeholder 3"/>
          <p:cNvSpPr>
            <a:spLocks noGrp="1"/>
          </p:cNvSpPr>
          <p:nvPr>
            <p:ph type="sldNum" sz="quarter" idx="5"/>
          </p:nvPr>
        </p:nvSpPr>
        <p:spPr/>
        <p:txBody>
          <a:bodyPr/>
          <a:lstStyle/>
          <a:p>
            <a:fld id="{6CA53351-54C6-4E10-9628-081805BCC824}" type="slidenum">
              <a:rPr lang="en-US" smtClean="0"/>
              <a:t>9</a:t>
            </a:fld>
            <a:endParaRPr lang="en-US"/>
          </a:p>
        </p:txBody>
      </p:sp>
    </p:spTree>
    <p:extLst>
      <p:ext uri="{BB962C8B-B14F-4D97-AF65-F5344CB8AC3E}">
        <p14:creationId xmlns:p14="http://schemas.microsoft.com/office/powerpoint/2010/main" val="1656415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9" name="Subtitle 2"/>
          <p:cNvSpPr>
            <a:spLocks noGrp="1"/>
          </p:cNvSpPr>
          <p:nvPr>
            <p:ph type="subTitle" idx="4294967295"/>
          </p:nvPr>
        </p:nvSpPr>
        <p:spPr>
          <a:xfrm>
            <a:off x="495300" y="1970532"/>
            <a:ext cx="11201400" cy="1175005"/>
          </a:xfrm>
          <a:prstGeom prst="rect">
            <a:avLst/>
          </a:prstGeom>
        </p:spPr>
        <p:txBody>
          <a:bodyPr/>
          <a:lstStyle>
            <a:lvl1pPr>
              <a:lnSpc>
                <a:spcPts val="4500"/>
              </a:lnSpc>
              <a:spcBef>
                <a:spcPts val="600"/>
              </a:spcBef>
              <a:defRPr/>
            </a:lvl1pPr>
          </a:lstStyle>
          <a:p>
            <a:r>
              <a:rPr lang="en-US"/>
              <a:t>Click to edit Master subtitle style</a:t>
            </a:r>
            <a:endParaRPr lang="en-US" dirty="0"/>
          </a:p>
        </p:txBody>
      </p:sp>
      <p:sp>
        <p:nvSpPr>
          <p:cNvPr id="3" name="Title 1"/>
          <p:cNvSpPr>
            <a:spLocks noGrp="1"/>
          </p:cNvSpPr>
          <p:nvPr>
            <p:ph type="title" hasCustomPrompt="1"/>
          </p:nvPr>
        </p:nvSpPr>
        <p:spPr>
          <a:xfrm>
            <a:off x="495300" y="443483"/>
            <a:ext cx="11201400" cy="1527048"/>
          </a:xfrm>
          <a:prstGeom prst="rect">
            <a:avLst/>
          </a:prstGeom>
        </p:spPr>
        <p:txBody>
          <a:bodyPr/>
          <a:lstStyle>
            <a:lvl1pPr>
              <a:lnSpc>
                <a:spcPts val="5700"/>
              </a:lnSpc>
              <a:spcBef>
                <a:spcPts val="600"/>
              </a:spcBef>
              <a:defRPr>
                <a:solidFill>
                  <a:schemeClr val="bg1"/>
                </a:solidFill>
                <a:latin typeface="Calibri" panose="020F0502020204030204" pitchFamily="34" charset="0"/>
                <a:cs typeface="Calibri" panose="020F0502020204030204" pitchFamily="34" charset="0"/>
              </a:defRPr>
            </a:lvl1pPr>
          </a:lstStyle>
          <a:p>
            <a:r>
              <a:rPr lang="en-US" dirty="0"/>
              <a:t>Click, add Presentation title</a:t>
            </a:r>
          </a:p>
        </p:txBody>
      </p:sp>
    </p:spTree>
    <p:extLst>
      <p:ext uri="{BB962C8B-B14F-4D97-AF65-F5344CB8AC3E}">
        <p14:creationId xmlns:p14="http://schemas.microsoft.com/office/powerpoint/2010/main" val="604162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093F8-6C62-4DB8-B2CE-550B37E5B8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072D530-D4D2-4006-9E5B-E3ADB775D1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ADC2C6-0977-4D4C-9CDC-027D392555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71D53F-6479-4FAA-8CE6-1EB939F6FE95}"/>
              </a:ext>
            </a:extLst>
          </p:cNvPr>
          <p:cNvSpPr>
            <a:spLocks noGrp="1"/>
          </p:cNvSpPr>
          <p:nvPr>
            <p:ph type="dt" sz="half" idx="10"/>
          </p:nvPr>
        </p:nvSpPr>
        <p:spPr/>
        <p:txBody>
          <a:bodyPr/>
          <a:lstStyle/>
          <a:p>
            <a:fld id="{A061999E-ECC2-474A-91E1-EAF644D51B35}" type="datetimeFigureOut">
              <a:rPr lang="en-US" smtClean="0"/>
              <a:t>12/12/2023</a:t>
            </a:fld>
            <a:endParaRPr lang="en-US"/>
          </a:p>
        </p:txBody>
      </p:sp>
      <p:sp>
        <p:nvSpPr>
          <p:cNvPr id="6" name="Footer Placeholder 5">
            <a:extLst>
              <a:ext uri="{FF2B5EF4-FFF2-40B4-BE49-F238E27FC236}">
                <a16:creationId xmlns:a16="http://schemas.microsoft.com/office/drawing/2014/main" id="{5D4CC48A-7F8D-4F39-A127-C5EDF87553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17E87A-8CAC-4D28-AF51-E5805067D3B8}"/>
              </a:ext>
            </a:extLst>
          </p:cNvPr>
          <p:cNvSpPr>
            <a:spLocks noGrp="1"/>
          </p:cNvSpPr>
          <p:nvPr>
            <p:ph type="sldNum" sz="quarter" idx="12"/>
          </p:nvPr>
        </p:nvSpPr>
        <p:spPr/>
        <p:txBody>
          <a:bodyPr/>
          <a:lstStyle/>
          <a:p>
            <a:fld id="{C7E81F91-E025-4FF2-9437-3500CE3FAB36}" type="slidenum">
              <a:rPr lang="en-US" smtClean="0"/>
              <a:t>‹#›</a:t>
            </a:fld>
            <a:endParaRPr lang="en-US"/>
          </a:p>
        </p:txBody>
      </p:sp>
    </p:spTree>
    <p:extLst>
      <p:ext uri="{BB962C8B-B14F-4D97-AF65-F5344CB8AC3E}">
        <p14:creationId xmlns:p14="http://schemas.microsoft.com/office/powerpoint/2010/main" val="585892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2F6A0-E387-4D5B-8F53-8C1DD60D70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505FB7-9921-4642-9670-C069EAEBC2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2E7400-36FE-4D7F-8330-6FF14391B7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BE0569-852C-4EE8-9A0B-2BDB11987840}"/>
              </a:ext>
            </a:extLst>
          </p:cNvPr>
          <p:cNvSpPr>
            <a:spLocks noGrp="1"/>
          </p:cNvSpPr>
          <p:nvPr>
            <p:ph type="dt" sz="half" idx="10"/>
          </p:nvPr>
        </p:nvSpPr>
        <p:spPr/>
        <p:txBody>
          <a:bodyPr/>
          <a:lstStyle/>
          <a:p>
            <a:fld id="{A061999E-ECC2-474A-91E1-EAF644D51B35}" type="datetimeFigureOut">
              <a:rPr lang="en-US" smtClean="0"/>
              <a:t>12/12/2023</a:t>
            </a:fld>
            <a:endParaRPr lang="en-US"/>
          </a:p>
        </p:txBody>
      </p:sp>
      <p:sp>
        <p:nvSpPr>
          <p:cNvPr id="6" name="Footer Placeholder 5">
            <a:extLst>
              <a:ext uri="{FF2B5EF4-FFF2-40B4-BE49-F238E27FC236}">
                <a16:creationId xmlns:a16="http://schemas.microsoft.com/office/drawing/2014/main" id="{91E221AD-DB9D-4F0A-8C4E-CBA7CC2942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AF3A40-1495-436C-AB60-DF4492353FDA}"/>
              </a:ext>
            </a:extLst>
          </p:cNvPr>
          <p:cNvSpPr>
            <a:spLocks noGrp="1"/>
          </p:cNvSpPr>
          <p:nvPr>
            <p:ph type="sldNum" sz="quarter" idx="12"/>
          </p:nvPr>
        </p:nvSpPr>
        <p:spPr/>
        <p:txBody>
          <a:bodyPr/>
          <a:lstStyle/>
          <a:p>
            <a:fld id="{C7E81F91-E025-4FF2-9437-3500CE3FAB36}" type="slidenum">
              <a:rPr lang="en-US" smtClean="0"/>
              <a:t>‹#›</a:t>
            </a:fld>
            <a:endParaRPr lang="en-US"/>
          </a:p>
        </p:txBody>
      </p:sp>
    </p:spTree>
    <p:extLst>
      <p:ext uri="{BB962C8B-B14F-4D97-AF65-F5344CB8AC3E}">
        <p14:creationId xmlns:p14="http://schemas.microsoft.com/office/powerpoint/2010/main" val="1553380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7CE54-6019-4A95-A1BE-54E1BE0BF5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CEB925-7B27-4AF4-B1A9-94CB8634CD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868C0D-F282-433A-90C0-B00742D434A3}"/>
              </a:ext>
            </a:extLst>
          </p:cNvPr>
          <p:cNvSpPr>
            <a:spLocks noGrp="1"/>
          </p:cNvSpPr>
          <p:nvPr>
            <p:ph type="dt" sz="half" idx="10"/>
          </p:nvPr>
        </p:nvSpPr>
        <p:spPr/>
        <p:txBody>
          <a:bodyPr/>
          <a:lstStyle/>
          <a:p>
            <a:fld id="{A061999E-ECC2-474A-91E1-EAF644D51B35}" type="datetimeFigureOut">
              <a:rPr lang="en-US" smtClean="0"/>
              <a:t>12/12/2023</a:t>
            </a:fld>
            <a:endParaRPr lang="en-US"/>
          </a:p>
        </p:txBody>
      </p:sp>
      <p:sp>
        <p:nvSpPr>
          <p:cNvPr id="5" name="Footer Placeholder 4">
            <a:extLst>
              <a:ext uri="{FF2B5EF4-FFF2-40B4-BE49-F238E27FC236}">
                <a16:creationId xmlns:a16="http://schemas.microsoft.com/office/drawing/2014/main" id="{AA4D82BB-06CF-49E0-BC4A-9A2F16D18E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D25F75-91A4-4F6D-AA8C-00282AA3431B}"/>
              </a:ext>
            </a:extLst>
          </p:cNvPr>
          <p:cNvSpPr>
            <a:spLocks noGrp="1"/>
          </p:cNvSpPr>
          <p:nvPr>
            <p:ph type="sldNum" sz="quarter" idx="12"/>
          </p:nvPr>
        </p:nvSpPr>
        <p:spPr/>
        <p:txBody>
          <a:bodyPr/>
          <a:lstStyle/>
          <a:p>
            <a:fld id="{C7E81F91-E025-4FF2-9437-3500CE3FAB36}" type="slidenum">
              <a:rPr lang="en-US" smtClean="0"/>
              <a:t>‹#›</a:t>
            </a:fld>
            <a:endParaRPr lang="en-US"/>
          </a:p>
        </p:txBody>
      </p:sp>
    </p:spTree>
    <p:extLst>
      <p:ext uri="{BB962C8B-B14F-4D97-AF65-F5344CB8AC3E}">
        <p14:creationId xmlns:p14="http://schemas.microsoft.com/office/powerpoint/2010/main" val="3419501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BDE882-8B24-4A97-AFA7-23DE0C1941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BC8C6F-933C-4F98-97A9-E50D0C9917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FC5163-2009-42ED-A1CB-E8C20D5F998B}"/>
              </a:ext>
            </a:extLst>
          </p:cNvPr>
          <p:cNvSpPr>
            <a:spLocks noGrp="1"/>
          </p:cNvSpPr>
          <p:nvPr>
            <p:ph type="dt" sz="half" idx="10"/>
          </p:nvPr>
        </p:nvSpPr>
        <p:spPr/>
        <p:txBody>
          <a:bodyPr/>
          <a:lstStyle/>
          <a:p>
            <a:fld id="{A061999E-ECC2-474A-91E1-EAF644D51B35}" type="datetimeFigureOut">
              <a:rPr lang="en-US" smtClean="0"/>
              <a:t>12/12/2023</a:t>
            </a:fld>
            <a:endParaRPr lang="en-US"/>
          </a:p>
        </p:txBody>
      </p:sp>
      <p:sp>
        <p:nvSpPr>
          <p:cNvPr id="5" name="Footer Placeholder 4">
            <a:extLst>
              <a:ext uri="{FF2B5EF4-FFF2-40B4-BE49-F238E27FC236}">
                <a16:creationId xmlns:a16="http://schemas.microsoft.com/office/drawing/2014/main" id="{2FE3D53D-85BF-4F09-9B87-2A919DB330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76D5FF-068B-4959-AA58-415BFDD3614C}"/>
              </a:ext>
            </a:extLst>
          </p:cNvPr>
          <p:cNvSpPr>
            <a:spLocks noGrp="1"/>
          </p:cNvSpPr>
          <p:nvPr>
            <p:ph type="sldNum" sz="quarter" idx="12"/>
          </p:nvPr>
        </p:nvSpPr>
        <p:spPr/>
        <p:txBody>
          <a:bodyPr/>
          <a:lstStyle/>
          <a:p>
            <a:fld id="{C7E81F91-E025-4FF2-9437-3500CE3FAB36}" type="slidenum">
              <a:rPr lang="en-US" smtClean="0"/>
              <a:t>‹#›</a:t>
            </a:fld>
            <a:endParaRPr lang="en-US"/>
          </a:p>
        </p:txBody>
      </p:sp>
    </p:spTree>
    <p:extLst>
      <p:ext uri="{BB962C8B-B14F-4D97-AF65-F5344CB8AC3E}">
        <p14:creationId xmlns:p14="http://schemas.microsoft.com/office/powerpoint/2010/main" val="2295825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91757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0"/>
            <a:ext cx="11201400" cy="804672"/>
          </a:xfrm>
        </p:spPr>
        <p:txBody>
          <a:bodyPr/>
          <a:lstStyle>
            <a:lvl1pPr>
              <a:defRPr>
                <a:solidFill>
                  <a:srgbClr val="192168"/>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495300" y="1722438"/>
            <a:ext cx="11201400" cy="3992563"/>
          </a:xfrm>
        </p:spPr>
        <p:txBody>
          <a:bodyPr/>
          <a:lstStyle>
            <a:lvl1pPr>
              <a:defRPr baseline="0">
                <a:solidFill>
                  <a:srgbClr val="192168"/>
                </a:solidFill>
                <a:latin typeface="Calibri" panose="020F0502020204030204" pitchFamily="34" charset="0"/>
                <a:cs typeface="Calibri" panose="020F0502020204030204" pitchFamily="34" charset="0"/>
              </a:defRPr>
            </a:lvl1pPr>
            <a:lvl2pPr>
              <a:defRPr>
                <a:solidFill>
                  <a:srgbClr val="192168"/>
                </a:solidFill>
                <a:latin typeface="Calibri" panose="020F0502020204030204" pitchFamily="34" charset="0"/>
                <a:cs typeface="Calibri" panose="020F0502020204030204" pitchFamily="34" charset="0"/>
              </a:defRPr>
            </a:lvl2pPr>
            <a:lvl3pPr>
              <a:defRPr>
                <a:solidFill>
                  <a:srgbClr val="192168"/>
                </a:solidFill>
                <a:latin typeface="Calibri" panose="020F0502020204030204" pitchFamily="34" charset="0"/>
                <a:cs typeface="Calibri" panose="020F0502020204030204" pitchFamily="34" charset="0"/>
              </a:defRPr>
            </a:lvl3pPr>
            <a:lvl4pPr>
              <a:defRPr>
                <a:solidFill>
                  <a:srgbClr val="192168"/>
                </a:solidFill>
                <a:latin typeface="Calibri" panose="020F0502020204030204" pitchFamily="34" charset="0"/>
                <a:cs typeface="Calibri" panose="020F0502020204030204" pitchFamily="34" charset="0"/>
              </a:defRPr>
            </a:lvl4pPr>
            <a:lvl5pPr marL="1828800" indent="0">
              <a:buClr>
                <a:srgbClr val="CE1126"/>
              </a:buClr>
              <a:buNone/>
              <a:defRPr>
                <a:solidFill>
                  <a:srgbClr val="000000"/>
                </a:solidFill>
              </a:defRPr>
            </a:lvl5pPr>
            <a:lvl9pPr marL="3657600" indent="0">
              <a:buNone/>
              <a:defRPr/>
            </a:lvl9pPr>
          </a:lstStyle>
          <a:p>
            <a:pPr lvl="0"/>
            <a:r>
              <a:rPr lang="en-US" dirty="0"/>
              <a:t>Click to edit Master text styles</a:t>
            </a:r>
          </a:p>
          <a:p>
            <a:pPr lvl="1"/>
            <a:r>
              <a:rPr lang="en-US" dirty="0"/>
              <a:t>Second level</a:t>
            </a:r>
          </a:p>
          <a:p>
            <a:pPr lvl="2"/>
            <a:r>
              <a:rPr lang="en-US" dirty="0"/>
              <a:t>Third level</a:t>
            </a:r>
          </a:p>
          <a:p>
            <a:pPr lvl="3"/>
            <a:r>
              <a:rPr lang="en-US" dirty="0"/>
              <a:t>Fourth level (not recommended)</a:t>
            </a:r>
          </a:p>
        </p:txBody>
      </p:sp>
    </p:spTree>
    <p:extLst>
      <p:ext uri="{BB962C8B-B14F-4D97-AF65-F5344CB8AC3E}">
        <p14:creationId xmlns:p14="http://schemas.microsoft.com/office/powerpoint/2010/main" val="450941745"/>
      </p:ext>
    </p:extLst>
  </p:cSld>
  <p:clrMapOvr>
    <a:masterClrMapping/>
  </p:clrMapOvr>
  <p:extLst>
    <p:ext uri="{DCECCB84-F9BA-43D5-87BE-67443E8EF086}">
      <p15:sldGuideLst xmlns:p15="http://schemas.microsoft.com/office/powerpoint/2012/main">
        <p15:guide id="3" orient="horz" pos="28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489635" y="1641021"/>
            <a:ext cx="5314950" cy="4401004"/>
          </a:xfrm>
        </p:spPr>
        <p:txBody>
          <a:bodyPr/>
          <a:lstStyle>
            <a:lvl1pPr>
              <a:buSzPct val="90000"/>
              <a:defRPr/>
            </a:lvl1pPr>
            <a:lvl2pPr>
              <a:buSzPct val="90000"/>
              <a:defRPr/>
            </a:lvl2pPr>
            <a:lvl3pPr>
              <a:buSzPct val="90000"/>
              <a:defRPr/>
            </a:lvl3pPr>
            <a:lvl4pPr>
              <a:buSzPct val="90000"/>
              <a:defRPr/>
            </a:lvl4pPr>
            <a:lvl5pPr>
              <a:buSzPct val="9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Content Placeholder 3"/>
          <p:cNvSpPr>
            <a:spLocks noGrp="1"/>
          </p:cNvSpPr>
          <p:nvPr>
            <p:ph sz="quarter" idx="11"/>
          </p:nvPr>
        </p:nvSpPr>
        <p:spPr>
          <a:xfrm>
            <a:off x="6381750" y="1641021"/>
            <a:ext cx="5314950" cy="4401004"/>
          </a:xfrm>
        </p:spPr>
        <p:txBody>
          <a:bodyPr/>
          <a:lstStyle>
            <a:lvl1pPr>
              <a:buSzPct val="90000"/>
              <a:defRPr/>
            </a:lvl1pPr>
            <a:lvl2pPr>
              <a:buSzPct val="90000"/>
              <a:defRPr/>
            </a:lvl2pPr>
            <a:lvl3pPr>
              <a:buSzPct val="90000"/>
              <a:defRPr/>
            </a:lvl3pPr>
            <a:lvl4pPr>
              <a:buSzPct val="90000"/>
              <a:defRPr/>
            </a:lvl4pPr>
            <a:lvl5pPr>
              <a:buSzPct val="9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448254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505962" y="1958975"/>
            <a:ext cx="5314950" cy="4083050"/>
          </a:xfrm>
        </p:spPr>
        <p:txBody>
          <a:bodyPr/>
          <a:lstStyle>
            <a:lvl1pPr>
              <a:buSzPct val="90000"/>
              <a:defRPr/>
            </a:lvl1pPr>
            <a:lvl2pPr>
              <a:buSzPct val="90000"/>
              <a:defRPr/>
            </a:lvl2pPr>
            <a:lvl3pPr>
              <a:buSzPct val="90000"/>
              <a:defRPr/>
            </a:lvl3pPr>
            <a:lvl4pPr>
              <a:buSzPct val="90000"/>
              <a:defRPr/>
            </a:lvl4pPr>
            <a:lvl5pPr>
              <a:buSzPct val="9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Content Placeholder 3"/>
          <p:cNvSpPr>
            <a:spLocks noGrp="1"/>
          </p:cNvSpPr>
          <p:nvPr>
            <p:ph sz="quarter" idx="11"/>
          </p:nvPr>
        </p:nvSpPr>
        <p:spPr>
          <a:xfrm>
            <a:off x="6381750" y="1958975"/>
            <a:ext cx="5314950" cy="4083050"/>
          </a:xfrm>
        </p:spPr>
        <p:txBody>
          <a:bodyPr/>
          <a:lstStyle>
            <a:lvl1pPr>
              <a:buSzPct val="90000"/>
              <a:defRPr/>
            </a:lvl1pPr>
            <a:lvl2pPr>
              <a:buSzPct val="90000"/>
              <a:defRPr/>
            </a:lvl2pPr>
            <a:lvl3pPr>
              <a:buSzPct val="90000"/>
              <a:defRPr/>
            </a:lvl3pPr>
            <a:lvl4pPr>
              <a:buSzPct val="90000"/>
              <a:defRPr/>
            </a:lvl4pPr>
            <a:lvl5pPr>
              <a:buSzPct val="9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ext Placeholder 5"/>
          <p:cNvSpPr>
            <a:spLocks noGrp="1"/>
          </p:cNvSpPr>
          <p:nvPr>
            <p:ph type="body" sz="quarter" idx="12"/>
          </p:nvPr>
        </p:nvSpPr>
        <p:spPr>
          <a:xfrm>
            <a:off x="505967" y="1493838"/>
            <a:ext cx="5314950" cy="358775"/>
          </a:xfrm>
        </p:spPr>
        <p:txBody>
          <a:bodyPr/>
          <a:lstStyle>
            <a:lvl1pPr marL="0" indent="0">
              <a:buNone/>
              <a:defRPr sz="2400">
                <a:solidFill>
                  <a:schemeClr val="tx1"/>
                </a:solidFill>
              </a:defRPr>
            </a:lvl1pPr>
          </a:lstStyle>
          <a:p>
            <a:pPr lvl="0"/>
            <a:endParaRPr lang="en-US" dirty="0"/>
          </a:p>
        </p:txBody>
      </p:sp>
      <p:sp>
        <p:nvSpPr>
          <p:cNvPr id="7" name="Text Placeholder 5"/>
          <p:cNvSpPr>
            <a:spLocks noGrp="1"/>
          </p:cNvSpPr>
          <p:nvPr>
            <p:ph type="body" sz="quarter" idx="13"/>
          </p:nvPr>
        </p:nvSpPr>
        <p:spPr>
          <a:xfrm>
            <a:off x="6381750" y="1493837"/>
            <a:ext cx="5314950" cy="358775"/>
          </a:xfrm>
        </p:spPr>
        <p:txBody>
          <a:bodyPr/>
          <a:lstStyle>
            <a:lvl1pPr marL="0" indent="0">
              <a:buNone/>
              <a:defRPr sz="2400">
                <a:solidFill>
                  <a:schemeClr val="tx1"/>
                </a:solidFill>
              </a:defRPr>
            </a:lvl1pPr>
          </a:lstStyle>
          <a:p>
            <a:pPr lvl="0"/>
            <a:endParaRPr lang="en-US" dirty="0"/>
          </a:p>
        </p:txBody>
      </p:sp>
    </p:spTree>
    <p:extLst>
      <p:ext uri="{BB962C8B-B14F-4D97-AF65-F5344CB8AC3E}">
        <p14:creationId xmlns:p14="http://schemas.microsoft.com/office/powerpoint/2010/main" val="8993046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300" y="2552471"/>
            <a:ext cx="11201400" cy="1823585"/>
          </a:xfrm>
        </p:spPr>
        <p:txBody>
          <a:bodyPr/>
          <a:lstStyle>
            <a:lvl1pPr>
              <a:defRPr/>
            </a:lvl1pPr>
          </a:lstStyle>
          <a:p>
            <a:r>
              <a:rPr lang="en-US" dirty="0"/>
              <a:t>Click to edit Master section style</a:t>
            </a:r>
          </a:p>
        </p:txBody>
      </p:sp>
    </p:spTree>
    <p:extLst>
      <p:ext uri="{BB962C8B-B14F-4D97-AF65-F5344CB8AC3E}">
        <p14:creationId xmlns:p14="http://schemas.microsoft.com/office/powerpoint/2010/main" val="30288217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7582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51748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aptio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955721" y="555625"/>
            <a:ext cx="6702879" cy="5421313"/>
          </a:xfrm>
        </p:spPr>
        <p:txBody>
          <a:bodyPr/>
          <a:lstStyle>
            <a:lvl1pPr marL="0" indent="0">
              <a:buNone/>
              <a:defRPr/>
            </a:lvl1pPr>
          </a:lstStyle>
          <a:p>
            <a:pPr lvl="0"/>
            <a:endParaRPr lang="en-US" dirty="0"/>
          </a:p>
        </p:txBody>
      </p:sp>
      <p:sp>
        <p:nvSpPr>
          <p:cNvPr id="6" name="Text Placeholder 5"/>
          <p:cNvSpPr>
            <a:spLocks noGrp="1"/>
          </p:cNvSpPr>
          <p:nvPr>
            <p:ph type="body" sz="quarter" idx="11"/>
          </p:nvPr>
        </p:nvSpPr>
        <p:spPr>
          <a:xfrm>
            <a:off x="415925" y="555172"/>
            <a:ext cx="4522788" cy="800100"/>
          </a:xfrm>
        </p:spPr>
        <p:txBody>
          <a:bodyPr/>
          <a:lstStyle>
            <a:lvl1pPr marL="0" indent="0">
              <a:buNone/>
              <a:defRPr/>
            </a:lvl1pPr>
            <a:lvl2pPr marL="457200" indent="0" algn="l">
              <a:buNone/>
              <a:defRPr sz="2400">
                <a:solidFill>
                  <a:schemeClr val="tx1"/>
                </a:solidFill>
              </a:defRPr>
            </a:lvl2pPr>
          </a:lstStyle>
          <a:p>
            <a:pPr lvl="0"/>
            <a:endParaRPr lang="en-US" dirty="0"/>
          </a:p>
        </p:txBody>
      </p:sp>
      <p:sp>
        <p:nvSpPr>
          <p:cNvPr id="8" name="Text Placeholder 7"/>
          <p:cNvSpPr>
            <a:spLocks noGrp="1"/>
          </p:cNvSpPr>
          <p:nvPr>
            <p:ph type="body" sz="quarter" idx="12"/>
          </p:nvPr>
        </p:nvSpPr>
        <p:spPr>
          <a:xfrm>
            <a:off x="415925" y="1355725"/>
            <a:ext cx="4522788" cy="4621213"/>
          </a:xfrm>
        </p:spPr>
        <p:txBody>
          <a:bodyPr/>
          <a:lstStyle>
            <a:lvl1pPr>
              <a:buSzPct val="90000"/>
              <a:defRPr/>
            </a:lvl1pPr>
            <a:lvl2pPr>
              <a:buSzPct val="90000"/>
              <a:defRPr/>
            </a:lvl2pPr>
            <a:lvl3pPr>
              <a:buSzPct val="90000"/>
              <a:defRPr/>
            </a:lvl3pPr>
            <a:lvl4pPr>
              <a:buSzPct val="90000"/>
              <a:defRPr/>
            </a:lvl4pPr>
            <a:lvl5pPr marL="1828800" indent="0">
              <a:buSzPct val="9000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418054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300" y="2552471"/>
            <a:ext cx="11201400" cy="1823585"/>
          </a:xfrm>
        </p:spPr>
        <p:txBody>
          <a:bodyPr/>
          <a:lstStyle>
            <a:lvl1pPr>
              <a:defRPr/>
            </a:lvl1pPr>
          </a:lstStyle>
          <a:p>
            <a:r>
              <a:rPr lang="en-US" dirty="0"/>
              <a:t>Click to edit Master section style</a:t>
            </a:r>
          </a:p>
        </p:txBody>
      </p:sp>
    </p:spTree>
    <p:extLst>
      <p:ext uri="{BB962C8B-B14F-4D97-AF65-F5344CB8AC3E}">
        <p14:creationId xmlns:p14="http://schemas.microsoft.com/office/powerpoint/2010/main" val="1974864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521421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534651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0"/>
            <a:ext cx="11201400" cy="804672"/>
          </a:xfrm>
        </p:spPr>
        <p:txBody>
          <a:bodyPr/>
          <a:lstStyle>
            <a:lvl1pPr>
              <a:defRPr>
                <a:solidFill>
                  <a:srgbClr val="192168"/>
                </a:solidFill>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a:xfrm>
            <a:off x="495300" y="1722438"/>
            <a:ext cx="11201400" cy="3992563"/>
          </a:xfrm>
        </p:spPr>
        <p:txBody>
          <a:bodyPr/>
          <a:lstStyle>
            <a:lvl1pPr>
              <a:defRPr baseline="0">
                <a:solidFill>
                  <a:srgbClr val="192168"/>
                </a:solidFill>
                <a:latin typeface="Calibri" panose="020F0502020204030204" pitchFamily="34" charset="0"/>
                <a:cs typeface="Calibri" panose="020F0502020204030204" pitchFamily="34" charset="0"/>
              </a:defRPr>
            </a:lvl1pPr>
            <a:lvl2pPr>
              <a:defRPr>
                <a:solidFill>
                  <a:srgbClr val="192168"/>
                </a:solidFill>
                <a:latin typeface="Calibri" panose="020F0502020204030204" pitchFamily="34" charset="0"/>
                <a:cs typeface="Calibri" panose="020F0502020204030204" pitchFamily="34" charset="0"/>
              </a:defRPr>
            </a:lvl2pPr>
            <a:lvl3pPr>
              <a:defRPr>
                <a:solidFill>
                  <a:srgbClr val="192168"/>
                </a:solidFill>
                <a:latin typeface="Calibri" panose="020F0502020204030204" pitchFamily="34" charset="0"/>
                <a:cs typeface="Calibri" panose="020F0502020204030204" pitchFamily="34" charset="0"/>
              </a:defRPr>
            </a:lvl3pPr>
            <a:lvl4pPr>
              <a:defRPr>
                <a:solidFill>
                  <a:srgbClr val="192168"/>
                </a:solidFill>
                <a:latin typeface="Calibri" panose="020F0502020204030204" pitchFamily="34" charset="0"/>
                <a:cs typeface="Calibri" panose="020F0502020204030204" pitchFamily="34" charset="0"/>
              </a:defRPr>
            </a:lvl4pPr>
            <a:lvl5pPr marL="1828800" indent="0">
              <a:buClr>
                <a:srgbClr val="CE1126"/>
              </a:buClr>
              <a:buNone/>
              <a:defRPr>
                <a:solidFill>
                  <a:srgbClr val="000000"/>
                </a:solidFill>
              </a:defRPr>
            </a:lvl5pPr>
            <a:lvl9pPr marL="3657600" indent="0">
              <a:buNone/>
              <a:defRPr/>
            </a:lvl9pPr>
          </a:lstStyle>
          <a:p>
            <a:pPr lvl="0"/>
            <a:r>
              <a:rPr lang="en-US"/>
              <a:t>Click to edit Master text styles</a:t>
            </a:r>
          </a:p>
          <a:p>
            <a:pPr lvl="1"/>
            <a:r>
              <a:rPr lang="en-US"/>
              <a:t>Second level</a:t>
            </a:r>
          </a:p>
          <a:p>
            <a:pPr lvl="2"/>
            <a:r>
              <a:rPr lang="en-US"/>
              <a:t>Third level</a:t>
            </a:r>
          </a:p>
          <a:p>
            <a:pPr lvl="3"/>
            <a:r>
              <a:rPr lang="en-US"/>
              <a:t>Fourth level (not recommended)</a:t>
            </a:r>
          </a:p>
        </p:txBody>
      </p:sp>
    </p:spTree>
    <p:extLst>
      <p:ext uri="{BB962C8B-B14F-4D97-AF65-F5344CB8AC3E}">
        <p14:creationId xmlns:p14="http://schemas.microsoft.com/office/powerpoint/2010/main" val="3748476920"/>
      </p:ext>
    </p:extLst>
  </p:cSld>
  <p:clrMapOvr>
    <a:masterClrMapping/>
  </p:clrMapOvr>
  <p:extLst>
    <p:ext uri="{DCECCB84-F9BA-43D5-87BE-67443E8EF086}">
      <p15:sldGuideLst xmlns:p15="http://schemas.microsoft.com/office/powerpoint/2012/main">
        <p15:guide id="3" orient="horz" pos="28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489635" y="1641021"/>
            <a:ext cx="5314950" cy="4401004"/>
          </a:xfrm>
        </p:spPr>
        <p:txBody>
          <a:bodyPr/>
          <a:lstStyle>
            <a:lvl1pPr>
              <a:buSzPct val="90000"/>
              <a:defRPr/>
            </a:lvl1pPr>
            <a:lvl2pPr>
              <a:buSzPct val="90000"/>
              <a:defRPr/>
            </a:lvl2pPr>
            <a:lvl3pPr>
              <a:buSzPct val="90000"/>
              <a:defRPr/>
            </a:lvl3pPr>
            <a:lvl4pPr>
              <a:buSzPct val="90000"/>
              <a:defRPr/>
            </a:lvl4pPr>
            <a:lvl5pPr>
              <a:buSzPct val="9000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Content Placeholder 3"/>
          <p:cNvSpPr>
            <a:spLocks noGrp="1"/>
          </p:cNvSpPr>
          <p:nvPr>
            <p:ph sz="quarter" idx="11"/>
          </p:nvPr>
        </p:nvSpPr>
        <p:spPr>
          <a:xfrm>
            <a:off x="6381750" y="1641021"/>
            <a:ext cx="5314950" cy="4401004"/>
          </a:xfrm>
        </p:spPr>
        <p:txBody>
          <a:bodyPr/>
          <a:lstStyle>
            <a:lvl1pPr>
              <a:buSzPct val="90000"/>
              <a:defRPr/>
            </a:lvl1pPr>
            <a:lvl2pPr>
              <a:buSzPct val="90000"/>
              <a:defRPr/>
            </a:lvl2pPr>
            <a:lvl3pPr>
              <a:buSzPct val="90000"/>
              <a:defRPr/>
            </a:lvl3pPr>
            <a:lvl4pPr>
              <a:buSzPct val="90000"/>
              <a:defRPr/>
            </a:lvl4pPr>
            <a:lvl5pPr>
              <a:buSzPct val="9000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9248810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505962" y="1958975"/>
            <a:ext cx="5314950" cy="4083050"/>
          </a:xfrm>
        </p:spPr>
        <p:txBody>
          <a:bodyPr/>
          <a:lstStyle>
            <a:lvl1pPr>
              <a:buSzPct val="90000"/>
              <a:defRPr/>
            </a:lvl1pPr>
            <a:lvl2pPr>
              <a:buSzPct val="90000"/>
              <a:defRPr/>
            </a:lvl2pPr>
            <a:lvl3pPr>
              <a:buSzPct val="90000"/>
              <a:defRPr/>
            </a:lvl3pPr>
            <a:lvl4pPr>
              <a:buSzPct val="90000"/>
              <a:defRPr/>
            </a:lvl4pPr>
            <a:lvl5pPr>
              <a:buSzPct val="9000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Content Placeholder 3"/>
          <p:cNvSpPr>
            <a:spLocks noGrp="1"/>
          </p:cNvSpPr>
          <p:nvPr>
            <p:ph sz="quarter" idx="11"/>
          </p:nvPr>
        </p:nvSpPr>
        <p:spPr>
          <a:xfrm>
            <a:off x="6381750" y="1958975"/>
            <a:ext cx="5314950" cy="4083050"/>
          </a:xfrm>
        </p:spPr>
        <p:txBody>
          <a:bodyPr/>
          <a:lstStyle>
            <a:lvl1pPr>
              <a:buSzPct val="90000"/>
              <a:defRPr/>
            </a:lvl1pPr>
            <a:lvl2pPr>
              <a:buSzPct val="90000"/>
              <a:defRPr/>
            </a:lvl2pPr>
            <a:lvl3pPr>
              <a:buSzPct val="90000"/>
              <a:defRPr/>
            </a:lvl3pPr>
            <a:lvl4pPr>
              <a:buSzPct val="90000"/>
              <a:defRPr/>
            </a:lvl4pPr>
            <a:lvl5pPr>
              <a:buSzPct val="9000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5"/>
          <p:cNvSpPr>
            <a:spLocks noGrp="1"/>
          </p:cNvSpPr>
          <p:nvPr>
            <p:ph type="body" sz="quarter" idx="12"/>
          </p:nvPr>
        </p:nvSpPr>
        <p:spPr>
          <a:xfrm>
            <a:off x="505967" y="1493838"/>
            <a:ext cx="5314950" cy="358775"/>
          </a:xfrm>
        </p:spPr>
        <p:txBody>
          <a:bodyPr/>
          <a:lstStyle>
            <a:lvl1pPr marL="0" indent="0">
              <a:buNone/>
              <a:defRPr sz="2400">
                <a:solidFill>
                  <a:schemeClr val="tx1"/>
                </a:solidFill>
              </a:defRPr>
            </a:lvl1pPr>
          </a:lstStyle>
          <a:p>
            <a:pPr lvl="0"/>
            <a:endParaRPr lang="en-US"/>
          </a:p>
        </p:txBody>
      </p:sp>
      <p:sp>
        <p:nvSpPr>
          <p:cNvPr id="7" name="Text Placeholder 5"/>
          <p:cNvSpPr>
            <a:spLocks noGrp="1"/>
          </p:cNvSpPr>
          <p:nvPr>
            <p:ph type="body" sz="quarter" idx="13"/>
          </p:nvPr>
        </p:nvSpPr>
        <p:spPr>
          <a:xfrm>
            <a:off x="6381750" y="1493837"/>
            <a:ext cx="5314950" cy="358775"/>
          </a:xfrm>
        </p:spPr>
        <p:txBody>
          <a:bodyPr/>
          <a:lstStyle>
            <a:lvl1pPr marL="0" indent="0">
              <a:buNone/>
              <a:defRPr sz="2400">
                <a:solidFill>
                  <a:schemeClr val="tx1"/>
                </a:solidFill>
              </a:defRPr>
            </a:lvl1pPr>
          </a:lstStyle>
          <a:p>
            <a:pPr lvl="0"/>
            <a:endParaRPr lang="en-US"/>
          </a:p>
        </p:txBody>
      </p:sp>
    </p:spTree>
    <p:extLst>
      <p:ext uri="{BB962C8B-B14F-4D97-AF65-F5344CB8AC3E}">
        <p14:creationId xmlns:p14="http://schemas.microsoft.com/office/powerpoint/2010/main" val="4489502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300" y="2552471"/>
            <a:ext cx="11201400" cy="1823585"/>
          </a:xfrm>
        </p:spPr>
        <p:txBody>
          <a:bodyPr/>
          <a:lstStyle>
            <a:lvl1pPr>
              <a:defRPr/>
            </a:lvl1pPr>
          </a:lstStyle>
          <a:p>
            <a:r>
              <a:rPr lang="en-US"/>
              <a:t>Click to edit Master section style</a:t>
            </a:r>
          </a:p>
        </p:txBody>
      </p:sp>
    </p:spTree>
    <p:extLst>
      <p:ext uri="{BB962C8B-B14F-4D97-AF65-F5344CB8AC3E}">
        <p14:creationId xmlns:p14="http://schemas.microsoft.com/office/powerpoint/2010/main" val="21631423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33278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aptio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955721" y="555625"/>
            <a:ext cx="6702879" cy="5421313"/>
          </a:xfrm>
        </p:spPr>
        <p:txBody>
          <a:bodyPr/>
          <a:lstStyle>
            <a:lvl1pPr marL="0" indent="0">
              <a:buNone/>
              <a:defRPr/>
            </a:lvl1pPr>
          </a:lstStyle>
          <a:p>
            <a:pPr lvl="0"/>
            <a:endParaRPr lang="en-US"/>
          </a:p>
        </p:txBody>
      </p:sp>
      <p:sp>
        <p:nvSpPr>
          <p:cNvPr id="6" name="Text Placeholder 5"/>
          <p:cNvSpPr>
            <a:spLocks noGrp="1"/>
          </p:cNvSpPr>
          <p:nvPr>
            <p:ph type="body" sz="quarter" idx="11"/>
          </p:nvPr>
        </p:nvSpPr>
        <p:spPr>
          <a:xfrm>
            <a:off x="415925" y="555172"/>
            <a:ext cx="4522788" cy="800100"/>
          </a:xfrm>
        </p:spPr>
        <p:txBody>
          <a:bodyPr/>
          <a:lstStyle>
            <a:lvl1pPr marL="0" indent="0">
              <a:buNone/>
              <a:defRPr/>
            </a:lvl1pPr>
            <a:lvl2pPr marL="457200" indent="0" algn="l">
              <a:buNone/>
              <a:defRPr sz="2400">
                <a:solidFill>
                  <a:schemeClr val="tx1"/>
                </a:solidFill>
              </a:defRPr>
            </a:lvl2pPr>
          </a:lstStyle>
          <a:p>
            <a:pPr lvl="0"/>
            <a:endParaRPr lang="en-US"/>
          </a:p>
        </p:txBody>
      </p:sp>
      <p:sp>
        <p:nvSpPr>
          <p:cNvPr id="8" name="Text Placeholder 7"/>
          <p:cNvSpPr>
            <a:spLocks noGrp="1"/>
          </p:cNvSpPr>
          <p:nvPr>
            <p:ph type="body" sz="quarter" idx="12"/>
          </p:nvPr>
        </p:nvSpPr>
        <p:spPr>
          <a:xfrm>
            <a:off x="415925" y="1355725"/>
            <a:ext cx="4522788" cy="4621213"/>
          </a:xfrm>
        </p:spPr>
        <p:txBody>
          <a:bodyPr/>
          <a:lstStyle>
            <a:lvl1pPr>
              <a:buSzPct val="90000"/>
              <a:defRPr/>
            </a:lvl1pPr>
            <a:lvl2pPr>
              <a:buSzPct val="90000"/>
              <a:defRPr/>
            </a:lvl2pPr>
            <a:lvl3pPr>
              <a:buSzPct val="90000"/>
              <a:defRPr/>
            </a:lvl3pPr>
            <a:lvl4pPr>
              <a:buSzPct val="90000"/>
              <a:defRPr/>
            </a:lvl4pPr>
            <a:lvl5pPr marL="1828800" indent="0">
              <a:buSzPct val="9000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44051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7FA9A-8EAD-42BE-8016-2CA5046CD9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06C00A-7765-452B-8D04-68BA156D58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AA2A458-7F9F-46FC-9582-A41083DCF609}"/>
              </a:ext>
            </a:extLst>
          </p:cNvPr>
          <p:cNvSpPr>
            <a:spLocks noGrp="1"/>
          </p:cNvSpPr>
          <p:nvPr>
            <p:ph type="dt" sz="half" idx="10"/>
          </p:nvPr>
        </p:nvSpPr>
        <p:spPr/>
        <p:txBody>
          <a:bodyPr/>
          <a:lstStyle/>
          <a:p>
            <a:fld id="{A061999E-ECC2-474A-91E1-EAF644D51B35}" type="datetimeFigureOut">
              <a:rPr lang="en-US" smtClean="0"/>
              <a:t>12/12/2023</a:t>
            </a:fld>
            <a:endParaRPr lang="en-US"/>
          </a:p>
        </p:txBody>
      </p:sp>
      <p:sp>
        <p:nvSpPr>
          <p:cNvPr id="5" name="Footer Placeholder 4">
            <a:extLst>
              <a:ext uri="{FF2B5EF4-FFF2-40B4-BE49-F238E27FC236}">
                <a16:creationId xmlns:a16="http://schemas.microsoft.com/office/drawing/2014/main" id="{8E6C343D-9C36-4D64-B810-205A370682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B015C8-3D1C-4080-AA99-44F423C35803}"/>
              </a:ext>
            </a:extLst>
          </p:cNvPr>
          <p:cNvSpPr>
            <a:spLocks noGrp="1"/>
          </p:cNvSpPr>
          <p:nvPr>
            <p:ph type="sldNum" sz="quarter" idx="12"/>
          </p:nvPr>
        </p:nvSpPr>
        <p:spPr/>
        <p:txBody>
          <a:bodyPr/>
          <a:lstStyle/>
          <a:p>
            <a:fld id="{C7E81F91-E025-4FF2-9437-3500CE3FAB36}" type="slidenum">
              <a:rPr lang="en-US" smtClean="0"/>
              <a:t>‹#›</a:t>
            </a:fld>
            <a:endParaRPr lang="en-US"/>
          </a:p>
        </p:txBody>
      </p:sp>
    </p:spTree>
    <p:extLst>
      <p:ext uri="{BB962C8B-B14F-4D97-AF65-F5344CB8AC3E}">
        <p14:creationId xmlns:p14="http://schemas.microsoft.com/office/powerpoint/2010/main" val="28641980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234739" y="285307"/>
            <a:ext cx="9550400" cy="1066800"/>
          </a:xfrm>
          <a:prstGeom prst="rect">
            <a:avLst/>
          </a:prstGeom>
        </p:spPr>
        <p:txBody>
          <a:bodyPr anchor="ctr"/>
          <a:lstStyle>
            <a:lvl1pPr>
              <a:defRPr sz="4000"/>
            </a:lvl1pPr>
          </a:lstStyle>
          <a:p>
            <a:r>
              <a:rPr lang="en-US"/>
              <a:t>Click to edit Master title style</a:t>
            </a:r>
          </a:p>
        </p:txBody>
      </p:sp>
      <p:sp>
        <p:nvSpPr>
          <p:cNvPr id="3" name="Chart Placeholder 2"/>
          <p:cNvSpPr>
            <a:spLocks noGrp="1"/>
          </p:cNvSpPr>
          <p:nvPr>
            <p:ph type="chart" idx="1"/>
          </p:nvPr>
        </p:nvSpPr>
        <p:spPr>
          <a:xfrm>
            <a:off x="828339" y="1649659"/>
            <a:ext cx="10363200" cy="4079837"/>
          </a:xfrm>
          <a:prstGeom prst="rect">
            <a:avLst/>
          </a:prstGeom>
        </p:spPr>
        <p:txBody>
          <a:bodyPr/>
          <a:lstStyle/>
          <a:p>
            <a:pPr lvl="0"/>
            <a:endParaRPr lang="en-US" noProof="0"/>
          </a:p>
        </p:txBody>
      </p:sp>
      <p:sp>
        <p:nvSpPr>
          <p:cNvPr id="6" name="TextBox 5"/>
          <p:cNvSpPr txBox="1"/>
          <p:nvPr userDrawn="1"/>
        </p:nvSpPr>
        <p:spPr>
          <a:xfrm>
            <a:off x="1557468" y="1142999"/>
            <a:ext cx="3980329" cy="50666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1600" b="1" i="0" u="none" strike="noStrike" kern="1200" cap="none" spc="0" normalizeH="0" baseline="0" noProof="0">
              <a:ln>
                <a:noFill/>
              </a:ln>
              <a:solidFill>
                <a:schemeClr val="tx1"/>
              </a:solidFill>
              <a:effectLst/>
              <a:uLnTx/>
              <a:uFillTx/>
              <a:latin typeface="Tahoma" pitchFamily="34" charset="0"/>
              <a:ea typeface="+mj-ea"/>
              <a:cs typeface="Tahoma" pitchFamily="34" charset="0"/>
            </a:endParaRPr>
          </a:p>
        </p:txBody>
      </p:sp>
    </p:spTree>
    <p:extLst>
      <p:ext uri="{BB962C8B-B14F-4D97-AF65-F5344CB8AC3E}">
        <p14:creationId xmlns:p14="http://schemas.microsoft.com/office/powerpoint/2010/main" val="340400378"/>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234739" y="285307"/>
            <a:ext cx="9550400" cy="1066800"/>
          </a:xfrm>
          <a:prstGeom prst="rect">
            <a:avLst/>
          </a:prstGeom>
        </p:spPr>
        <p:txBody>
          <a:bodyPr anchor="ctr"/>
          <a:lstStyle>
            <a:lvl1pPr>
              <a:defRPr sz="2800"/>
            </a:lvl1pPr>
          </a:lstStyle>
          <a:p>
            <a:r>
              <a:rPr lang="en-US"/>
              <a:t>Click to edit Master title style</a:t>
            </a:r>
          </a:p>
        </p:txBody>
      </p:sp>
      <p:sp>
        <p:nvSpPr>
          <p:cNvPr id="4" name="Rectangle 5"/>
          <p:cNvSpPr>
            <a:spLocks noGrp="1" noChangeArrowheads="1"/>
          </p:cNvSpPr>
          <p:nvPr>
            <p:ph type="sldNum" sz="quarter" idx="10"/>
          </p:nvPr>
        </p:nvSpPr>
        <p:spPr>
          <a:xfrm>
            <a:off x="10668000" y="6324601"/>
            <a:ext cx="914400" cy="365125"/>
          </a:xfrm>
          <a:prstGeom prst="rect">
            <a:avLst/>
          </a:prstGeom>
          <a:ln/>
        </p:spPr>
        <p:txBody>
          <a:bodyPr/>
          <a:lstStyle>
            <a:lvl1pPr>
              <a:defRPr/>
            </a:lvl1pPr>
          </a:lstStyle>
          <a:p>
            <a:pPr>
              <a:defRPr/>
            </a:pPr>
            <a:fld id="{10E78DD8-046B-4AF7-B1CE-07451FD8054F}" type="slidenum">
              <a:rPr lang="en-US"/>
              <a:pPr>
                <a:defRPr/>
              </a:pPr>
              <a:t>‹#›</a:t>
            </a:fld>
            <a:endParaRPr lang="en-US"/>
          </a:p>
        </p:txBody>
      </p:sp>
      <p:sp>
        <p:nvSpPr>
          <p:cNvPr id="6" name="TextBox 5"/>
          <p:cNvSpPr txBox="1"/>
          <p:nvPr userDrawn="1"/>
        </p:nvSpPr>
        <p:spPr>
          <a:xfrm>
            <a:off x="1557468" y="1142999"/>
            <a:ext cx="3980329" cy="50666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1600" b="1" i="0" u="none" strike="noStrike" kern="1200" cap="none" spc="0" normalizeH="0" baseline="0" noProof="0">
              <a:ln>
                <a:noFill/>
              </a:ln>
              <a:solidFill>
                <a:schemeClr val="tx1"/>
              </a:solidFill>
              <a:effectLst/>
              <a:uLnTx/>
              <a:uFillTx/>
              <a:latin typeface="Tahoma" pitchFamily="34" charset="0"/>
              <a:ea typeface="+mj-ea"/>
              <a:cs typeface="Tahoma" pitchFamily="34" charset="0"/>
            </a:endParaRPr>
          </a:p>
        </p:txBody>
      </p:sp>
      <p:sp>
        <p:nvSpPr>
          <p:cNvPr id="7" name="Table Placeholder 6"/>
          <p:cNvSpPr>
            <a:spLocks noGrp="1"/>
          </p:cNvSpPr>
          <p:nvPr>
            <p:ph type="tbl" sz="quarter" idx="11"/>
          </p:nvPr>
        </p:nvSpPr>
        <p:spPr>
          <a:xfrm>
            <a:off x="1234739" y="1421904"/>
            <a:ext cx="9550400" cy="4095750"/>
          </a:xfrm>
        </p:spPr>
        <p:txBody>
          <a:bodyPr/>
          <a:lstStyle/>
          <a:p>
            <a:endParaRPr lang="en-US"/>
          </a:p>
        </p:txBody>
      </p:sp>
      <p:sp>
        <p:nvSpPr>
          <p:cNvPr id="3" name="Chart Placeholder 2"/>
          <p:cNvSpPr>
            <a:spLocks noGrp="1"/>
          </p:cNvSpPr>
          <p:nvPr>
            <p:ph type="chart" idx="1"/>
          </p:nvPr>
        </p:nvSpPr>
        <p:spPr>
          <a:xfrm>
            <a:off x="2199190" y="1352107"/>
            <a:ext cx="8705371" cy="4937760"/>
          </a:xfrm>
          <a:prstGeom prst="rect">
            <a:avLst/>
          </a:prstGeom>
        </p:spPr>
        <p:txBody>
          <a:bodyPr/>
          <a:lstStyle/>
          <a:p>
            <a:pPr lvl="0"/>
            <a:endParaRPr lang="en-US" noProof="0"/>
          </a:p>
        </p:txBody>
      </p:sp>
    </p:spTree>
    <p:extLst>
      <p:ext uri="{BB962C8B-B14F-4D97-AF65-F5344CB8AC3E}">
        <p14:creationId xmlns:p14="http://schemas.microsoft.com/office/powerpoint/2010/main" val="577716806"/>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userDrawn="1">
            <p:ph type="dt" sz="half" idx="10"/>
          </p:nvPr>
        </p:nvSpPr>
        <p:spPr>
          <a:xfrm>
            <a:off x="9144000" y="6324601"/>
            <a:ext cx="1524000" cy="365125"/>
          </a:xfrm>
          <a:prstGeom prst="rect">
            <a:avLst/>
          </a:prstGeom>
        </p:spPr>
        <p:txBody>
          <a:bodyPr/>
          <a:lstStyle>
            <a:lvl1pPr>
              <a:defRPr/>
            </a:lvl1pPr>
          </a:lstStyle>
          <a:p>
            <a:pPr>
              <a:defRPr/>
            </a:pPr>
            <a:fld id="{8F6C0BF2-0128-48C3-B3B9-39D5F24ADCC9}" type="datetime1">
              <a:rPr lang="en-US"/>
              <a:pPr>
                <a:defRPr/>
              </a:pPr>
              <a:t>12/12/2023</a:t>
            </a:fld>
            <a:endParaRPr lang="en-US"/>
          </a:p>
        </p:txBody>
      </p:sp>
      <p:sp>
        <p:nvSpPr>
          <p:cNvPr id="4" name="Footer Placeholder 4"/>
          <p:cNvSpPr>
            <a:spLocks noGrp="1"/>
          </p:cNvSpPr>
          <p:nvPr userDrawn="1">
            <p:ph type="ftr" sz="quarter" idx="11"/>
          </p:nvPr>
        </p:nvSpPr>
        <p:spPr>
          <a:xfrm>
            <a:off x="1219200" y="6324601"/>
            <a:ext cx="7924800" cy="365125"/>
          </a:xfrm>
          <a:prstGeom prst="rect">
            <a:avLst/>
          </a:prstGeom>
        </p:spPr>
        <p:txBody>
          <a:bodyPr/>
          <a:lstStyle>
            <a:lvl1pPr>
              <a:defRPr/>
            </a:lvl1pPr>
          </a:lstStyle>
          <a:p>
            <a:pPr>
              <a:defRPr/>
            </a:pPr>
            <a:endParaRPr lang="en-US"/>
          </a:p>
        </p:txBody>
      </p:sp>
      <p:sp>
        <p:nvSpPr>
          <p:cNvPr id="5" name="Slide Number Placeholder 5"/>
          <p:cNvSpPr>
            <a:spLocks noGrp="1"/>
          </p:cNvSpPr>
          <p:nvPr userDrawn="1">
            <p:ph type="sldNum" sz="quarter" idx="12"/>
          </p:nvPr>
        </p:nvSpPr>
        <p:spPr>
          <a:xfrm>
            <a:off x="10668000" y="6324601"/>
            <a:ext cx="914400" cy="365125"/>
          </a:xfrm>
          <a:prstGeom prst="rect">
            <a:avLst/>
          </a:prstGeom>
        </p:spPr>
        <p:txBody>
          <a:bodyPr/>
          <a:lstStyle>
            <a:lvl1pPr>
              <a:defRPr/>
            </a:lvl1pPr>
          </a:lstStyle>
          <a:p>
            <a:pPr>
              <a:defRPr/>
            </a:pPr>
            <a:fld id="{0F007E64-D858-4686-BEC9-9DE3BFFDA9CB}" type="slidenum">
              <a:rPr lang="en-US"/>
              <a:pPr>
                <a:defRPr/>
              </a:pPr>
              <a:t>‹#›</a:t>
            </a:fld>
            <a:endParaRPr lang="en-US"/>
          </a:p>
        </p:txBody>
      </p:sp>
    </p:spTree>
    <p:extLst>
      <p:ext uri="{BB962C8B-B14F-4D97-AF65-F5344CB8AC3E}">
        <p14:creationId xmlns:p14="http://schemas.microsoft.com/office/powerpoint/2010/main" val="53208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B965B-C3B2-4B40-AD2A-76AA9A5C66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DE20C1-FE85-473B-8DE4-38C8FEA1DE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C0455B-CC64-4AC4-A219-BFA72A47BB4A}"/>
              </a:ext>
            </a:extLst>
          </p:cNvPr>
          <p:cNvSpPr>
            <a:spLocks noGrp="1"/>
          </p:cNvSpPr>
          <p:nvPr>
            <p:ph type="dt" sz="half" idx="10"/>
          </p:nvPr>
        </p:nvSpPr>
        <p:spPr/>
        <p:txBody>
          <a:bodyPr/>
          <a:lstStyle/>
          <a:p>
            <a:fld id="{A061999E-ECC2-474A-91E1-EAF644D51B35}" type="datetimeFigureOut">
              <a:rPr lang="en-US" smtClean="0"/>
              <a:t>12/12/2023</a:t>
            </a:fld>
            <a:endParaRPr lang="en-US"/>
          </a:p>
        </p:txBody>
      </p:sp>
      <p:sp>
        <p:nvSpPr>
          <p:cNvPr id="5" name="Footer Placeholder 4">
            <a:extLst>
              <a:ext uri="{FF2B5EF4-FFF2-40B4-BE49-F238E27FC236}">
                <a16:creationId xmlns:a16="http://schemas.microsoft.com/office/drawing/2014/main" id="{82A05775-977B-42DD-903E-35FD8256C7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8AB678-5EE9-4FE6-8BB7-3C5B0F0EE801}"/>
              </a:ext>
            </a:extLst>
          </p:cNvPr>
          <p:cNvSpPr>
            <a:spLocks noGrp="1"/>
          </p:cNvSpPr>
          <p:nvPr>
            <p:ph type="sldNum" sz="quarter" idx="12"/>
          </p:nvPr>
        </p:nvSpPr>
        <p:spPr/>
        <p:txBody>
          <a:bodyPr/>
          <a:lstStyle/>
          <a:p>
            <a:fld id="{C7E81F91-E025-4FF2-9437-3500CE3FAB36}" type="slidenum">
              <a:rPr lang="en-US" smtClean="0"/>
              <a:t>‹#›</a:t>
            </a:fld>
            <a:endParaRPr lang="en-US"/>
          </a:p>
        </p:txBody>
      </p:sp>
    </p:spTree>
    <p:extLst>
      <p:ext uri="{BB962C8B-B14F-4D97-AF65-F5344CB8AC3E}">
        <p14:creationId xmlns:p14="http://schemas.microsoft.com/office/powerpoint/2010/main" val="592821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8989C-A726-4377-978F-333F528EC7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459F93-9C80-45F8-AA83-29B9CA877A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A6B99E-8603-4A99-9EBC-72C48390F610}"/>
              </a:ext>
            </a:extLst>
          </p:cNvPr>
          <p:cNvSpPr>
            <a:spLocks noGrp="1"/>
          </p:cNvSpPr>
          <p:nvPr>
            <p:ph type="dt" sz="half" idx="10"/>
          </p:nvPr>
        </p:nvSpPr>
        <p:spPr/>
        <p:txBody>
          <a:bodyPr/>
          <a:lstStyle/>
          <a:p>
            <a:fld id="{A061999E-ECC2-474A-91E1-EAF644D51B35}" type="datetimeFigureOut">
              <a:rPr lang="en-US" smtClean="0"/>
              <a:t>12/12/2023</a:t>
            </a:fld>
            <a:endParaRPr lang="en-US"/>
          </a:p>
        </p:txBody>
      </p:sp>
      <p:sp>
        <p:nvSpPr>
          <p:cNvPr id="5" name="Footer Placeholder 4">
            <a:extLst>
              <a:ext uri="{FF2B5EF4-FFF2-40B4-BE49-F238E27FC236}">
                <a16:creationId xmlns:a16="http://schemas.microsoft.com/office/drawing/2014/main" id="{928CD790-75BB-4940-A7D5-B9DC17BEBB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F58823-AEEB-4B7F-A168-F311D1F2C2EF}"/>
              </a:ext>
            </a:extLst>
          </p:cNvPr>
          <p:cNvSpPr>
            <a:spLocks noGrp="1"/>
          </p:cNvSpPr>
          <p:nvPr>
            <p:ph type="sldNum" sz="quarter" idx="12"/>
          </p:nvPr>
        </p:nvSpPr>
        <p:spPr/>
        <p:txBody>
          <a:bodyPr/>
          <a:lstStyle/>
          <a:p>
            <a:fld id="{C7E81F91-E025-4FF2-9437-3500CE3FAB36}" type="slidenum">
              <a:rPr lang="en-US" smtClean="0"/>
              <a:t>‹#›</a:t>
            </a:fld>
            <a:endParaRPr lang="en-US"/>
          </a:p>
        </p:txBody>
      </p:sp>
    </p:spTree>
    <p:extLst>
      <p:ext uri="{BB962C8B-B14F-4D97-AF65-F5344CB8AC3E}">
        <p14:creationId xmlns:p14="http://schemas.microsoft.com/office/powerpoint/2010/main" val="1362268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46757-E24D-4C96-88E2-F6CDB41823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7F18FD-CD27-4D40-A19C-C2B9BA01CB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39D494-433D-4423-A0F7-DA6CC527E0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34B9EF-8263-4881-8D3B-8A425BCC5C0D}"/>
              </a:ext>
            </a:extLst>
          </p:cNvPr>
          <p:cNvSpPr>
            <a:spLocks noGrp="1"/>
          </p:cNvSpPr>
          <p:nvPr>
            <p:ph type="dt" sz="half" idx="10"/>
          </p:nvPr>
        </p:nvSpPr>
        <p:spPr/>
        <p:txBody>
          <a:bodyPr/>
          <a:lstStyle/>
          <a:p>
            <a:fld id="{A061999E-ECC2-474A-91E1-EAF644D51B35}" type="datetimeFigureOut">
              <a:rPr lang="en-US" smtClean="0"/>
              <a:t>12/12/2023</a:t>
            </a:fld>
            <a:endParaRPr lang="en-US"/>
          </a:p>
        </p:txBody>
      </p:sp>
      <p:sp>
        <p:nvSpPr>
          <p:cNvPr id="6" name="Footer Placeholder 5">
            <a:extLst>
              <a:ext uri="{FF2B5EF4-FFF2-40B4-BE49-F238E27FC236}">
                <a16:creationId xmlns:a16="http://schemas.microsoft.com/office/drawing/2014/main" id="{8F5FDEF4-087C-4A90-9436-99F3E7C5DF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3D9B7A-17EB-46D4-BDFC-F6B7D17A2AB7}"/>
              </a:ext>
            </a:extLst>
          </p:cNvPr>
          <p:cNvSpPr>
            <a:spLocks noGrp="1"/>
          </p:cNvSpPr>
          <p:nvPr>
            <p:ph type="sldNum" sz="quarter" idx="12"/>
          </p:nvPr>
        </p:nvSpPr>
        <p:spPr/>
        <p:txBody>
          <a:bodyPr/>
          <a:lstStyle/>
          <a:p>
            <a:fld id="{C7E81F91-E025-4FF2-9437-3500CE3FAB36}" type="slidenum">
              <a:rPr lang="en-US" smtClean="0"/>
              <a:t>‹#›</a:t>
            </a:fld>
            <a:endParaRPr lang="en-US"/>
          </a:p>
        </p:txBody>
      </p:sp>
    </p:spTree>
    <p:extLst>
      <p:ext uri="{BB962C8B-B14F-4D97-AF65-F5344CB8AC3E}">
        <p14:creationId xmlns:p14="http://schemas.microsoft.com/office/powerpoint/2010/main" val="1706846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49AF1-A77C-4662-B5FF-D32F7A3530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E1E452-F29E-4216-A44E-0DB9236F37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C64161-C7D1-42CB-B2BC-9AB78BA4CD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A6DE7C-F7E8-4814-9FF3-FD0F0B1DBF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04A11B-34F9-4F82-95A7-F64F12A577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977C05-B874-4180-8002-A694DE9386F5}"/>
              </a:ext>
            </a:extLst>
          </p:cNvPr>
          <p:cNvSpPr>
            <a:spLocks noGrp="1"/>
          </p:cNvSpPr>
          <p:nvPr>
            <p:ph type="dt" sz="half" idx="10"/>
          </p:nvPr>
        </p:nvSpPr>
        <p:spPr/>
        <p:txBody>
          <a:bodyPr/>
          <a:lstStyle/>
          <a:p>
            <a:fld id="{A061999E-ECC2-474A-91E1-EAF644D51B35}" type="datetimeFigureOut">
              <a:rPr lang="en-US" smtClean="0"/>
              <a:t>12/12/2023</a:t>
            </a:fld>
            <a:endParaRPr lang="en-US"/>
          </a:p>
        </p:txBody>
      </p:sp>
      <p:sp>
        <p:nvSpPr>
          <p:cNvPr id="8" name="Footer Placeholder 7">
            <a:extLst>
              <a:ext uri="{FF2B5EF4-FFF2-40B4-BE49-F238E27FC236}">
                <a16:creationId xmlns:a16="http://schemas.microsoft.com/office/drawing/2014/main" id="{B69F44F3-3137-4C38-BD82-66887D698F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AF5730B-A395-4D67-8156-8BAA15F21D3C}"/>
              </a:ext>
            </a:extLst>
          </p:cNvPr>
          <p:cNvSpPr>
            <a:spLocks noGrp="1"/>
          </p:cNvSpPr>
          <p:nvPr>
            <p:ph type="sldNum" sz="quarter" idx="12"/>
          </p:nvPr>
        </p:nvSpPr>
        <p:spPr/>
        <p:txBody>
          <a:bodyPr/>
          <a:lstStyle/>
          <a:p>
            <a:fld id="{C7E81F91-E025-4FF2-9437-3500CE3FAB36}" type="slidenum">
              <a:rPr lang="en-US" smtClean="0"/>
              <a:t>‹#›</a:t>
            </a:fld>
            <a:endParaRPr lang="en-US"/>
          </a:p>
        </p:txBody>
      </p:sp>
    </p:spTree>
    <p:extLst>
      <p:ext uri="{BB962C8B-B14F-4D97-AF65-F5344CB8AC3E}">
        <p14:creationId xmlns:p14="http://schemas.microsoft.com/office/powerpoint/2010/main" val="4205452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D2BB4-A2BC-486C-B952-6A6E08FA33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97F90B-687D-4C87-9624-478BD44C6A62}"/>
              </a:ext>
            </a:extLst>
          </p:cNvPr>
          <p:cNvSpPr>
            <a:spLocks noGrp="1"/>
          </p:cNvSpPr>
          <p:nvPr>
            <p:ph type="dt" sz="half" idx="10"/>
          </p:nvPr>
        </p:nvSpPr>
        <p:spPr/>
        <p:txBody>
          <a:bodyPr/>
          <a:lstStyle/>
          <a:p>
            <a:fld id="{A061999E-ECC2-474A-91E1-EAF644D51B35}" type="datetimeFigureOut">
              <a:rPr lang="en-US" smtClean="0"/>
              <a:t>12/12/2023</a:t>
            </a:fld>
            <a:endParaRPr lang="en-US"/>
          </a:p>
        </p:txBody>
      </p:sp>
      <p:sp>
        <p:nvSpPr>
          <p:cNvPr id="4" name="Footer Placeholder 3">
            <a:extLst>
              <a:ext uri="{FF2B5EF4-FFF2-40B4-BE49-F238E27FC236}">
                <a16:creationId xmlns:a16="http://schemas.microsoft.com/office/drawing/2014/main" id="{B38047FA-AF55-4EE5-827C-5F311610E2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77DFFA-3322-402C-843E-CD9B97504145}"/>
              </a:ext>
            </a:extLst>
          </p:cNvPr>
          <p:cNvSpPr>
            <a:spLocks noGrp="1"/>
          </p:cNvSpPr>
          <p:nvPr>
            <p:ph type="sldNum" sz="quarter" idx="12"/>
          </p:nvPr>
        </p:nvSpPr>
        <p:spPr/>
        <p:txBody>
          <a:bodyPr/>
          <a:lstStyle/>
          <a:p>
            <a:fld id="{C7E81F91-E025-4FF2-9437-3500CE3FAB36}" type="slidenum">
              <a:rPr lang="en-US" smtClean="0"/>
              <a:t>‹#›</a:t>
            </a:fld>
            <a:endParaRPr lang="en-US"/>
          </a:p>
        </p:txBody>
      </p:sp>
    </p:spTree>
    <p:extLst>
      <p:ext uri="{BB962C8B-B14F-4D97-AF65-F5344CB8AC3E}">
        <p14:creationId xmlns:p14="http://schemas.microsoft.com/office/powerpoint/2010/main" val="3014228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6E50B8-9E29-4309-BB1B-F60ED6CAFF82}"/>
              </a:ext>
            </a:extLst>
          </p:cNvPr>
          <p:cNvSpPr>
            <a:spLocks noGrp="1"/>
          </p:cNvSpPr>
          <p:nvPr>
            <p:ph type="dt" sz="half" idx="10"/>
          </p:nvPr>
        </p:nvSpPr>
        <p:spPr/>
        <p:txBody>
          <a:bodyPr/>
          <a:lstStyle/>
          <a:p>
            <a:fld id="{A061999E-ECC2-474A-91E1-EAF644D51B35}" type="datetimeFigureOut">
              <a:rPr lang="en-US" smtClean="0"/>
              <a:t>12/12/2023</a:t>
            </a:fld>
            <a:endParaRPr lang="en-US"/>
          </a:p>
        </p:txBody>
      </p:sp>
      <p:sp>
        <p:nvSpPr>
          <p:cNvPr id="3" name="Footer Placeholder 2">
            <a:extLst>
              <a:ext uri="{FF2B5EF4-FFF2-40B4-BE49-F238E27FC236}">
                <a16:creationId xmlns:a16="http://schemas.microsoft.com/office/drawing/2014/main" id="{C63F5D37-7F50-4B37-A282-090270A6B8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7CEC54-11A4-46A6-9E0A-186F564398A3}"/>
              </a:ext>
            </a:extLst>
          </p:cNvPr>
          <p:cNvSpPr>
            <a:spLocks noGrp="1"/>
          </p:cNvSpPr>
          <p:nvPr>
            <p:ph type="sldNum" sz="quarter" idx="12"/>
          </p:nvPr>
        </p:nvSpPr>
        <p:spPr/>
        <p:txBody>
          <a:bodyPr/>
          <a:lstStyle/>
          <a:p>
            <a:fld id="{C7E81F91-E025-4FF2-9437-3500CE3FAB36}" type="slidenum">
              <a:rPr lang="en-US" smtClean="0"/>
              <a:t>‹#›</a:t>
            </a:fld>
            <a:endParaRPr lang="en-US"/>
          </a:p>
        </p:txBody>
      </p:sp>
    </p:spTree>
    <p:extLst>
      <p:ext uri="{BB962C8B-B14F-4D97-AF65-F5344CB8AC3E}">
        <p14:creationId xmlns:p14="http://schemas.microsoft.com/office/powerpoint/2010/main" val="31384983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image" Target="../media/image5.png"/><Relationship Id="rId4" Type="http://schemas.openxmlformats.org/officeDocument/2006/relationships/slideLayout" Target="../slideLayouts/slideLayout17.xml"/><Relationship Id="rId9"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theme" Target="../theme/theme5.xml"/><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4.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6.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4" cstate="print">
            <a:extLst>
              <a:ext uri="{28A0092B-C50C-407E-A947-70E740481C1C}">
                <a14:useLocalDpi xmlns:a14="http://schemas.microsoft.com/office/drawing/2010/main" val="0"/>
              </a:ext>
            </a:extLst>
          </a:blip>
          <a:srcRect l="-1733" r="4623"/>
          <a:stretch/>
        </p:blipFill>
        <p:spPr>
          <a:xfrm>
            <a:off x="-233988" y="0"/>
            <a:ext cx="12425988" cy="6858000"/>
          </a:xfrm>
          <a:prstGeom prst="rect">
            <a:avLst/>
          </a:prstGeom>
        </p:spPr>
      </p:pic>
      <p:sp>
        <p:nvSpPr>
          <p:cNvPr id="2" name="Title Placeholder 1"/>
          <p:cNvSpPr>
            <a:spLocks noGrp="1"/>
          </p:cNvSpPr>
          <p:nvPr>
            <p:ph type="title"/>
          </p:nvPr>
        </p:nvSpPr>
        <p:spPr>
          <a:xfrm>
            <a:off x="495300" y="457200"/>
            <a:ext cx="11201400" cy="1368425"/>
          </a:xfrm>
          <a:prstGeom prst="rect">
            <a:avLst/>
          </a:prstGeom>
        </p:spPr>
        <p:txBody>
          <a:bodyPr vert="horz" lIns="91440" tIns="45720" rIns="91440" bIns="45720" rtlCol="0" anchor="t">
            <a:normAutofit/>
          </a:bodyPr>
          <a:lstStyle/>
          <a:p>
            <a:r>
              <a:rPr lang="en-US" dirty="0"/>
              <a:t>Presentation title</a:t>
            </a:r>
          </a:p>
        </p:txBody>
      </p:sp>
      <p:sp>
        <p:nvSpPr>
          <p:cNvPr id="3" name="Text Placeholder 2"/>
          <p:cNvSpPr>
            <a:spLocks noGrp="1"/>
          </p:cNvSpPr>
          <p:nvPr>
            <p:ph type="body" idx="1"/>
          </p:nvPr>
        </p:nvSpPr>
        <p:spPr>
          <a:xfrm>
            <a:off x="495300" y="1825625"/>
            <a:ext cx="11201400" cy="1056120"/>
          </a:xfrm>
          <a:prstGeom prst="rect">
            <a:avLst/>
          </a:prstGeom>
        </p:spPr>
        <p:txBody>
          <a:bodyPr vert="horz" lIns="91440" tIns="45720" rIns="91440" bIns="45720" rtlCol="0">
            <a:normAutofit/>
          </a:bodyPr>
          <a:lstStyle/>
          <a:p>
            <a:pPr lvl="0"/>
            <a:r>
              <a:rPr lang="en-US" dirty="0"/>
              <a:t>Subtitle</a:t>
            </a:r>
          </a:p>
        </p:txBody>
      </p:sp>
      <p:sp>
        <p:nvSpPr>
          <p:cNvPr id="10" name="Footer Placeholder 4"/>
          <p:cNvSpPr txBox="1">
            <a:spLocks/>
          </p:cNvSpPr>
          <p:nvPr userDrawn="1"/>
        </p:nvSpPr>
        <p:spPr>
          <a:xfrm>
            <a:off x="495300" y="6335377"/>
            <a:ext cx="7754833" cy="365125"/>
          </a:xfrm>
          <a:prstGeom prst="rect">
            <a:avLst/>
          </a:prstGeom>
        </p:spPr>
        <p:txBody>
          <a:bodyPr vert="horz" wrap="square" lIns="68580" tIns="34290" rIns="68580" bIns="34290" numCol="1" anchor="ctr" anchorCtr="0" compatLnSpc="1">
            <a:prstTxWarp prst="textNoShape">
              <a:avLst/>
            </a:prstTxWarp>
            <a:noAutofit/>
          </a:bodyPr>
          <a:lstStyle>
            <a:defPPr>
              <a:defRPr lang="en-US"/>
            </a:defPPr>
            <a:lvl1pPr algn="l" rtl="0" fontAlgn="base">
              <a:spcBef>
                <a:spcPct val="0"/>
              </a:spcBef>
              <a:spcAft>
                <a:spcPct val="0"/>
              </a:spcAft>
              <a:defRPr sz="2000" kern="1200">
                <a:solidFill>
                  <a:srgbClr val="192168"/>
                </a:solidFill>
                <a:latin typeface="Verdana" pitchFamily="34" charset="0"/>
                <a:ea typeface="+mn-ea"/>
                <a:cs typeface="Tahoma"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111A96E3-A9FF-4894-9186-F52C729C3EF4}" type="slidenum">
              <a:rPr lang="en-US" sz="1050" b="0" kern="1200" spc="45" smtClean="0">
                <a:solidFill>
                  <a:schemeClr val="bg1"/>
                </a:solidFill>
                <a:latin typeface="Century Gothic" panose="020B0502020202020204" pitchFamily="34" charset="0"/>
                <a:ea typeface="+mn-ea"/>
                <a:cs typeface="Tahoma" pitchFamily="34" charset="0"/>
              </a:rPr>
              <a:pPr/>
              <a:t>‹#›</a:t>
            </a:fld>
            <a:r>
              <a:rPr lang="en-US" sz="1600" spc="45" dirty="0">
                <a:solidFill>
                  <a:schemeClr val="bg1"/>
                </a:solidFill>
                <a:latin typeface="Century Gothic" panose="020B0502020202020204" pitchFamily="34" charset="0"/>
              </a:rPr>
              <a:t> </a:t>
            </a:r>
            <a:r>
              <a:rPr lang="en-US" sz="1500" cap="small" spc="30" dirty="0">
                <a:solidFill>
                  <a:schemeClr val="bg1"/>
                </a:solidFill>
                <a:latin typeface="Century Gothic" panose="020B0502020202020204" pitchFamily="34" charset="0"/>
              </a:rPr>
              <a:t>—</a:t>
            </a:r>
            <a:r>
              <a:rPr lang="en-US" sz="1600" spc="45" dirty="0">
                <a:solidFill>
                  <a:schemeClr val="bg1"/>
                </a:solidFill>
                <a:latin typeface="Century Gothic" panose="020B0502020202020204" pitchFamily="34" charset="0"/>
              </a:rPr>
              <a:t> </a:t>
            </a:r>
            <a:r>
              <a:rPr lang="en-US" sz="1500" cap="small" spc="30" dirty="0">
                <a:solidFill>
                  <a:schemeClr val="bg1"/>
                </a:solidFill>
                <a:latin typeface="Century Gothic" panose="020B0502020202020204" pitchFamily="34" charset="0"/>
              </a:rPr>
              <a:t>U.S. Bureau of Labor Statistics</a:t>
            </a:r>
            <a:r>
              <a:rPr lang="en-US" sz="1050" spc="45" dirty="0">
                <a:solidFill>
                  <a:schemeClr val="bg1"/>
                </a:solidFill>
                <a:latin typeface="Century Gothic" panose="020B0502020202020204" pitchFamily="34" charset="0"/>
              </a:rPr>
              <a:t> • </a:t>
            </a:r>
            <a:r>
              <a:rPr lang="en-US" sz="1050" b="1" spc="45" dirty="0">
                <a:solidFill>
                  <a:schemeClr val="bg1"/>
                </a:solidFill>
                <a:latin typeface="Century Gothic" panose="020B0502020202020204" pitchFamily="34" charset="0"/>
              </a:rPr>
              <a:t>bls.gov</a:t>
            </a:r>
          </a:p>
        </p:txBody>
      </p:sp>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7569" y="6176385"/>
            <a:ext cx="1065034" cy="637436"/>
          </a:xfrm>
          <a:prstGeom prst="rect">
            <a:avLst/>
          </a:prstGeom>
        </p:spPr>
      </p:pic>
      <p:pic>
        <p:nvPicPr>
          <p:cNvPr id="13" name="Picture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22626" y="5828258"/>
            <a:ext cx="11178308" cy="1019776"/>
          </a:xfrm>
          <a:prstGeom prst="rect">
            <a:avLst/>
          </a:prstGeom>
        </p:spPr>
      </p:pic>
    </p:spTree>
    <p:extLst>
      <p:ext uri="{BB962C8B-B14F-4D97-AF65-F5344CB8AC3E}">
        <p14:creationId xmlns:p14="http://schemas.microsoft.com/office/powerpoint/2010/main" val="1807257929"/>
      </p:ext>
    </p:extLst>
  </p:cSld>
  <p:clrMap bg1="lt1" tx1="dk1" bg2="lt2" tx2="dk2" accent1="accent1" accent2="accent2" accent3="accent3" accent4="accent4" accent5="accent5" accent6="accent6" hlink="hlink" folHlink="folHlink"/>
  <p:sldLayoutIdLst>
    <p:sldLayoutId id="2147483689" r:id="rId1"/>
    <p:sldLayoutId id="2147483697" r:id="rId2"/>
  </p:sldLayoutIdLst>
  <p:txStyles>
    <p:titleStyle>
      <a:lvl1pPr algn="ctr" defTabSz="914400" rtl="0" eaLnBrk="1" latinLnBrk="0" hangingPunct="1">
        <a:lnSpc>
          <a:spcPct val="90000"/>
        </a:lnSpc>
        <a:spcBef>
          <a:spcPct val="0"/>
        </a:spcBef>
        <a:buNone/>
        <a:defRPr sz="5400" b="1" kern="1200">
          <a:solidFill>
            <a:schemeClr val="bg1"/>
          </a:solidFill>
          <a:latin typeface="+mn-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40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 userDrawn="1">
          <p15:clr>
            <a:srgbClr val="F26B43"/>
          </p15:clr>
        </p15:guide>
        <p15:guide id="2" pos="7368" userDrawn="1">
          <p15:clr>
            <a:srgbClr val="F26B43"/>
          </p15:clr>
        </p15:guide>
        <p15:guide id="3" orient="horz" pos="2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144151-6F84-4DFB-A98D-824867DB15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68E6EB-F13E-4FE2-9104-36E008A0EC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A19E72-BE8E-42D2-8076-EF95F2C7D4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61999E-ECC2-474A-91E1-EAF644D51B35}" type="datetimeFigureOut">
              <a:rPr lang="en-US" smtClean="0"/>
              <a:t>12/12/2023</a:t>
            </a:fld>
            <a:endParaRPr lang="en-US"/>
          </a:p>
        </p:txBody>
      </p:sp>
      <p:sp>
        <p:nvSpPr>
          <p:cNvPr id="5" name="Footer Placeholder 4">
            <a:extLst>
              <a:ext uri="{FF2B5EF4-FFF2-40B4-BE49-F238E27FC236}">
                <a16:creationId xmlns:a16="http://schemas.microsoft.com/office/drawing/2014/main" id="{EB5450CE-A149-4BAE-89DE-7F7A82FAF2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8CE25D-5C84-42D5-84A8-A052B47E47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E81F91-E025-4FF2-9437-3500CE3FAB36}" type="slidenum">
              <a:rPr lang="en-US" smtClean="0"/>
              <a:t>‹#›</a:t>
            </a:fld>
            <a:endParaRPr lang="en-US"/>
          </a:p>
        </p:txBody>
      </p:sp>
    </p:spTree>
    <p:extLst>
      <p:ext uri="{BB962C8B-B14F-4D97-AF65-F5344CB8AC3E}">
        <p14:creationId xmlns:p14="http://schemas.microsoft.com/office/powerpoint/2010/main" val="193208408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userDrawn="1">
            <p:ph type="title"/>
          </p:nvPr>
        </p:nvSpPr>
        <p:spPr bwMode="auto">
          <a:xfrm>
            <a:off x="495300" y="274638"/>
            <a:ext cx="11201400" cy="1096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Slide headline</a:t>
            </a:r>
          </a:p>
        </p:txBody>
      </p:sp>
      <p:sp>
        <p:nvSpPr>
          <p:cNvPr id="1027" name="Text Placeholder 2"/>
          <p:cNvSpPr>
            <a:spLocks noGrp="1"/>
          </p:cNvSpPr>
          <p:nvPr userDrawn="1">
            <p:ph type="body" idx="1"/>
          </p:nvPr>
        </p:nvSpPr>
        <p:spPr bwMode="auto">
          <a:xfrm>
            <a:off x="495300" y="1752601"/>
            <a:ext cx="11201400" cy="39605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Bulleted text </a:t>
            </a:r>
          </a:p>
          <a:p>
            <a:pPr lvl="1"/>
            <a:r>
              <a:rPr lang="en-US" dirty="0"/>
              <a:t>Second level</a:t>
            </a:r>
          </a:p>
          <a:p>
            <a:pPr lvl="2"/>
            <a:r>
              <a:rPr lang="en-US" dirty="0"/>
              <a:t>Third level</a:t>
            </a:r>
          </a:p>
          <a:p>
            <a:pPr lvl="3"/>
            <a:r>
              <a:rPr lang="en-US" dirty="0"/>
              <a:t>Fourth level (not recommended)</a:t>
            </a:r>
          </a:p>
          <a:p>
            <a:pPr lvl="4"/>
            <a:endParaRPr lang="en-US" dirty="0"/>
          </a:p>
          <a:p>
            <a:pPr lvl="3"/>
            <a:endParaRPr lang="en-US" dirty="0"/>
          </a:p>
        </p:txBody>
      </p:sp>
      <p:sp>
        <p:nvSpPr>
          <p:cNvPr id="8" name="Footer Placeholder 4"/>
          <p:cNvSpPr txBox="1">
            <a:spLocks/>
          </p:cNvSpPr>
          <p:nvPr userDrawn="1"/>
        </p:nvSpPr>
        <p:spPr>
          <a:xfrm>
            <a:off x="488043" y="6335377"/>
            <a:ext cx="7749390" cy="365125"/>
          </a:xfrm>
          <a:prstGeom prst="rect">
            <a:avLst/>
          </a:prstGeom>
        </p:spPr>
        <p:txBody>
          <a:bodyPr vert="horz" wrap="square" lIns="68580" tIns="34290" rIns="68580" bIns="34290" numCol="1" anchor="ctr" anchorCtr="0" compatLnSpc="1">
            <a:prstTxWarp prst="textNoShape">
              <a:avLst/>
            </a:prstTxWarp>
            <a:noAutofit/>
          </a:bodyPr>
          <a:lstStyle>
            <a:defPPr>
              <a:defRPr lang="en-US"/>
            </a:defPPr>
            <a:lvl1pPr algn="l" rtl="0" fontAlgn="base">
              <a:spcBef>
                <a:spcPct val="0"/>
              </a:spcBef>
              <a:spcAft>
                <a:spcPct val="0"/>
              </a:spcAft>
              <a:defRPr sz="2000" kern="1200">
                <a:solidFill>
                  <a:srgbClr val="192168"/>
                </a:solidFill>
                <a:latin typeface="Verdana" pitchFamily="34" charset="0"/>
                <a:ea typeface="+mn-ea"/>
                <a:cs typeface="Tahoma"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111A96E3-A9FF-4894-9186-F52C729C3EF4}" type="slidenum">
              <a:rPr lang="en-US" sz="1050" b="0" kern="1200" spc="45" smtClean="0">
                <a:solidFill>
                  <a:srgbClr val="002060"/>
                </a:solidFill>
                <a:latin typeface="Century Gothic" panose="020B0502020202020204" pitchFamily="34" charset="0"/>
                <a:ea typeface="+mn-ea"/>
                <a:cs typeface="Tahoma" pitchFamily="34" charset="0"/>
              </a:rPr>
              <a:pPr/>
              <a:t>‹#›</a:t>
            </a:fld>
            <a:r>
              <a:rPr lang="en-US" sz="1600" spc="45" dirty="0">
                <a:solidFill>
                  <a:srgbClr val="002060"/>
                </a:solidFill>
                <a:latin typeface="Century Gothic" panose="020B0502020202020204" pitchFamily="34" charset="0"/>
              </a:rPr>
              <a:t> </a:t>
            </a:r>
            <a:r>
              <a:rPr lang="en-US" sz="1500" cap="small" spc="30" dirty="0">
                <a:solidFill>
                  <a:srgbClr val="002060"/>
                </a:solidFill>
                <a:latin typeface="Century Gothic" panose="020B0502020202020204" pitchFamily="34" charset="0"/>
              </a:rPr>
              <a:t>—</a:t>
            </a:r>
            <a:r>
              <a:rPr lang="en-US" sz="1600" spc="45" dirty="0">
                <a:solidFill>
                  <a:srgbClr val="002060"/>
                </a:solidFill>
                <a:latin typeface="Century Gothic" panose="020B0502020202020204" pitchFamily="34" charset="0"/>
              </a:rPr>
              <a:t> </a:t>
            </a:r>
            <a:r>
              <a:rPr lang="en-US" sz="1500" cap="small" spc="30" dirty="0">
                <a:solidFill>
                  <a:srgbClr val="002060"/>
                </a:solidFill>
                <a:latin typeface="Century Gothic" panose="020B0502020202020204" pitchFamily="34" charset="0"/>
              </a:rPr>
              <a:t>U.S. Bureau of Labor Statistics</a:t>
            </a:r>
            <a:r>
              <a:rPr lang="en-US" sz="1050" spc="45" dirty="0">
                <a:solidFill>
                  <a:srgbClr val="002060"/>
                </a:solidFill>
                <a:latin typeface="Century Gothic" panose="020B0502020202020204" pitchFamily="34" charset="0"/>
              </a:rPr>
              <a:t> • </a:t>
            </a:r>
            <a:r>
              <a:rPr lang="en-US" sz="1050" b="1" spc="45" dirty="0">
                <a:solidFill>
                  <a:srgbClr val="002060"/>
                </a:solidFill>
                <a:latin typeface="Century Gothic" panose="020B0502020202020204" pitchFamily="34" charset="0"/>
              </a:rPr>
              <a:t>bls.gov</a:t>
            </a:r>
          </a:p>
        </p:txBody>
      </p:sp>
      <p:pic>
        <p:nvPicPr>
          <p:cNvPr id="9" name="Picture 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586550" y="6172200"/>
            <a:ext cx="1098497" cy="657464"/>
          </a:xfrm>
          <a:prstGeom prst="rect">
            <a:avLst/>
          </a:prstGeom>
        </p:spPr>
      </p:pic>
      <p:pic>
        <p:nvPicPr>
          <p:cNvPr id="2" name="Picture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85141" y="5829624"/>
            <a:ext cx="11212286" cy="1022876"/>
          </a:xfrm>
          <a:prstGeom prst="rect">
            <a:avLst/>
          </a:prstGeom>
        </p:spPr>
      </p:pic>
    </p:spTree>
    <p:extLst>
      <p:ext uri="{BB962C8B-B14F-4D97-AF65-F5344CB8AC3E}">
        <p14:creationId xmlns:p14="http://schemas.microsoft.com/office/powerpoint/2010/main" val="1686485968"/>
      </p:ext>
    </p:extLst>
  </p:cSld>
  <p:clrMap bg1="lt1" tx1="dk1" bg2="lt2" tx2="dk2" accent1="accent1" accent2="accent2" accent3="accent3" accent4="accent4" accent5="accent5" accent6="accent6" hlink="hlink" folHlink="folHlink"/>
  <p:sldLayoutIdLst>
    <p:sldLayoutId id="2147483691" r:id="rId1"/>
    <p:sldLayoutId id="2147483671" r:id="rId2"/>
    <p:sldLayoutId id="2147483690" r:id="rId3"/>
    <p:sldLayoutId id="2147483692" r:id="rId4"/>
    <p:sldLayoutId id="2147483693" r:id="rId5"/>
    <p:sldLayoutId id="2147483694" r:id="rId6"/>
    <p:sldLayoutId id="2147483695" r:id="rId7"/>
  </p:sldLayoutIdLst>
  <p:hf hdr="0" dt="0"/>
  <p:txStyles>
    <p:titleStyle>
      <a:lvl1pPr algn="ctr" rtl="0" eaLnBrk="0" fontAlgn="base" hangingPunct="0">
        <a:spcBef>
          <a:spcPct val="0"/>
        </a:spcBef>
        <a:spcAft>
          <a:spcPct val="0"/>
        </a:spcAft>
        <a:defRPr sz="4400" b="1" kern="1200">
          <a:solidFill>
            <a:srgbClr val="192168"/>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400" b="1">
          <a:solidFill>
            <a:srgbClr val="192168"/>
          </a:solidFill>
          <a:latin typeface="Tahoma" pitchFamily="34" charset="0"/>
          <a:cs typeface="Tahoma" pitchFamily="34" charset="0"/>
        </a:defRPr>
      </a:lvl2pPr>
      <a:lvl3pPr algn="ctr" rtl="0" eaLnBrk="0" fontAlgn="base" hangingPunct="0">
        <a:spcBef>
          <a:spcPct val="0"/>
        </a:spcBef>
        <a:spcAft>
          <a:spcPct val="0"/>
        </a:spcAft>
        <a:defRPr sz="4400" b="1">
          <a:solidFill>
            <a:srgbClr val="192168"/>
          </a:solidFill>
          <a:latin typeface="Tahoma" pitchFamily="34" charset="0"/>
          <a:cs typeface="Tahoma" pitchFamily="34" charset="0"/>
        </a:defRPr>
      </a:lvl3pPr>
      <a:lvl4pPr algn="ctr" rtl="0" eaLnBrk="0" fontAlgn="base" hangingPunct="0">
        <a:spcBef>
          <a:spcPct val="0"/>
        </a:spcBef>
        <a:spcAft>
          <a:spcPct val="0"/>
        </a:spcAft>
        <a:defRPr sz="4400" b="1">
          <a:solidFill>
            <a:srgbClr val="192168"/>
          </a:solidFill>
          <a:latin typeface="Tahoma" pitchFamily="34" charset="0"/>
          <a:cs typeface="Tahoma" pitchFamily="34" charset="0"/>
        </a:defRPr>
      </a:lvl4pPr>
      <a:lvl5pPr algn="ctr" rtl="0" eaLnBrk="0" fontAlgn="base" hangingPunct="0">
        <a:spcBef>
          <a:spcPct val="0"/>
        </a:spcBef>
        <a:spcAft>
          <a:spcPct val="0"/>
        </a:spcAft>
        <a:defRPr sz="4400" b="1">
          <a:solidFill>
            <a:srgbClr val="192168"/>
          </a:solidFill>
          <a:latin typeface="Tahoma" pitchFamily="34" charset="0"/>
          <a:cs typeface="Tahoma" pitchFamily="34" charset="0"/>
        </a:defRPr>
      </a:lvl5pPr>
      <a:lvl6pPr marL="457200" algn="ctr" rtl="0" fontAlgn="base">
        <a:spcBef>
          <a:spcPct val="0"/>
        </a:spcBef>
        <a:spcAft>
          <a:spcPct val="0"/>
        </a:spcAft>
        <a:defRPr sz="4400" b="1">
          <a:solidFill>
            <a:schemeClr val="bg1"/>
          </a:solidFill>
          <a:latin typeface="Tahoma" pitchFamily="34" charset="0"/>
          <a:cs typeface="Tahoma" pitchFamily="34" charset="0"/>
        </a:defRPr>
      </a:lvl6pPr>
      <a:lvl7pPr marL="914400" algn="ctr" rtl="0" fontAlgn="base">
        <a:spcBef>
          <a:spcPct val="0"/>
        </a:spcBef>
        <a:spcAft>
          <a:spcPct val="0"/>
        </a:spcAft>
        <a:defRPr sz="4400" b="1">
          <a:solidFill>
            <a:schemeClr val="bg1"/>
          </a:solidFill>
          <a:latin typeface="Tahoma" pitchFamily="34" charset="0"/>
          <a:cs typeface="Tahoma" pitchFamily="34" charset="0"/>
        </a:defRPr>
      </a:lvl7pPr>
      <a:lvl8pPr marL="1371600" algn="ctr" rtl="0" fontAlgn="base">
        <a:spcBef>
          <a:spcPct val="0"/>
        </a:spcBef>
        <a:spcAft>
          <a:spcPct val="0"/>
        </a:spcAft>
        <a:defRPr sz="4400" b="1">
          <a:solidFill>
            <a:schemeClr val="bg1"/>
          </a:solidFill>
          <a:latin typeface="Tahoma" pitchFamily="34" charset="0"/>
          <a:cs typeface="Tahoma" pitchFamily="34" charset="0"/>
        </a:defRPr>
      </a:lvl8pPr>
      <a:lvl9pPr marL="1828800" algn="ctr" rtl="0" fontAlgn="base">
        <a:spcBef>
          <a:spcPct val="0"/>
        </a:spcBef>
        <a:spcAft>
          <a:spcPct val="0"/>
        </a:spcAft>
        <a:defRPr sz="4400" b="1">
          <a:solidFill>
            <a:schemeClr val="bg1"/>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Clr>
          <a:srgbClr val="CE1126"/>
        </a:buClr>
        <a:buSzPct val="90000"/>
        <a:buFont typeface="Wingdings" pitchFamily="2" charset="2"/>
        <a:buChar char=""/>
        <a:defRPr sz="3200" kern="1200">
          <a:solidFill>
            <a:srgbClr val="192168"/>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lr>
          <a:srgbClr val="CE1126"/>
        </a:buClr>
        <a:buSzPct val="90000"/>
        <a:buFont typeface="Wingdings 3" pitchFamily="18" charset="2"/>
        <a:buChar char=""/>
        <a:defRPr sz="2800" kern="1200">
          <a:solidFill>
            <a:srgbClr val="192168"/>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lr>
          <a:srgbClr val="CE1126"/>
        </a:buClr>
        <a:buSzPct val="90000"/>
        <a:buFont typeface="Calibri" pitchFamily="34" charset="0"/>
        <a:buChar char="–"/>
        <a:defRPr sz="2400" kern="1200">
          <a:solidFill>
            <a:srgbClr val="192168"/>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lr>
          <a:srgbClr val="CE1126"/>
        </a:buClr>
        <a:buSzPct val="90000"/>
        <a:buFont typeface="Arial" charset="0"/>
        <a:buChar char="•"/>
        <a:defRPr sz="2000" kern="1200">
          <a:solidFill>
            <a:srgbClr val="192168"/>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Font typeface="Wingdings" pitchFamily="2" charset="2"/>
        <a:buChar char="v"/>
        <a:defRPr sz="2000" kern="1200">
          <a:solidFill>
            <a:srgbClr val="000000"/>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 userDrawn="1">
          <p15:clr>
            <a:srgbClr val="F26B43"/>
          </p15:clr>
        </p15:guide>
        <p15:guide id="2" pos="7368" userDrawn="1">
          <p15:clr>
            <a:srgbClr val="F26B43"/>
          </p15:clr>
        </p15:guide>
        <p15:guide id="3" orient="horz" pos="28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userDrawn="1">
            <p:ph type="title"/>
          </p:nvPr>
        </p:nvSpPr>
        <p:spPr bwMode="auto">
          <a:xfrm>
            <a:off x="495300" y="274638"/>
            <a:ext cx="11201400" cy="1096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Slide headline</a:t>
            </a:r>
          </a:p>
        </p:txBody>
      </p:sp>
      <p:sp>
        <p:nvSpPr>
          <p:cNvPr id="1027" name="Text Placeholder 2"/>
          <p:cNvSpPr>
            <a:spLocks noGrp="1"/>
          </p:cNvSpPr>
          <p:nvPr userDrawn="1">
            <p:ph type="body" idx="1"/>
          </p:nvPr>
        </p:nvSpPr>
        <p:spPr bwMode="auto">
          <a:xfrm>
            <a:off x="495300" y="1752601"/>
            <a:ext cx="11201400" cy="39605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Paragraph</a:t>
            </a:r>
          </a:p>
        </p:txBody>
      </p:sp>
      <p:sp>
        <p:nvSpPr>
          <p:cNvPr id="8" name="Footer Placeholder 4"/>
          <p:cNvSpPr txBox="1">
            <a:spLocks/>
          </p:cNvSpPr>
          <p:nvPr userDrawn="1"/>
        </p:nvSpPr>
        <p:spPr>
          <a:xfrm>
            <a:off x="488043" y="6335377"/>
            <a:ext cx="7749390" cy="365125"/>
          </a:xfrm>
          <a:prstGeom prst="rect">
            <a:avLst/>
          </a:prstGeom>
        </p:spPr>
        <p:txBody>
          <a:bodyPr vert="horz" wrap="square" lIns="68580" tIns="34290" rIns="68580" bIns="34290" numCol="1" anchor="ctr" anchorCtr="0" compatLnSpc="1">
            <a:prstTxWarp prst="textNoShape">
              <a:avLst/>
            </a:prstTxWarp>
            <a:noAutofit/>
          </a:bodyPr>
          <a:lstStyle>
            <a:defPPr>
              <a:defRPr lang="en-US"/>
            </a:defPPr>
            <a:lvl1pPr algn="l" rtl="0" fontAlgn="base">
              <a:spcBef>
                <a:spcPct val="0"/>
              </a:spcBef>
              <a:spcAft>
                <a:spcPct val="0"/>
              </a:spcAft>
              <a:defRPr sz="2000" kern="1200">
                <a:solidFill>
                  <a:srgbClr val="192168"/>
                </a:solidFill>
                <a:latin typeface="Verdana" pitchFamily="34" charset="0"/>
                <a:ea typeface="+mn-ea"/>
                <a:cs typeface="Tahoma"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111A96E3-A9FF-4894-9186-F52C729C3EF4}" type="slidenum">
              <a:rPr lang="en-US" sz="1050" b="0" kern="1200" spc="45" smtClean="0">
                <a:solidFill>
                  <a:srgbClr val="002060"/>
                </a:solidFill>
                <a:latin typeface="Century Gothic" panose="020B0502020202020204" pitchFamily="34" charset="0"/>
                <a:ea typeface="+mn-ea"/>
                <a:cs typeface="Tahoma" pitchFamily="34" charset="0"/>
              </a:rPr>
              <a:pPr/>
              <a:t>‹#›</a:t>
            </a:fld>
            <a:r>
              <a:rPr lang="en-US" sz="1600" spc="45" dirty="0">
                <a:solidFill>
                  <a:srgbClr val="002060"/>
                </a:solidFill>
                <a:latin typeface="Century Gothic" panose="020B0502020202020204" pitchFamily="34" charset="0"/>
              </a:rPr>
              <a:t> </a:t>
            </a:r>
            <a:r>
              <a:rPr lang="en-US" sz="1500" cap="small" spc="30" dirty="0">
                <a:solidFill>
                  <a:srgbClr val="002060"/>
                </a:solidFill>
                <a:latin typeface="Century Gothic" panose="020B0502020202020204" pitchFamily="34" charset="0"/>
              </a:rPr>
              <a:t>—</a:t>
            </a:r>
            <a:r>
              <a:rPr lang="en-US" sz="1600" spc="45" dirty="0">
                <a:solidFill>
                  <a:srgbClr val="002060"/>
                </a:solidFill>
                <a:latin typeface="Century Gothic" panose="020B0502020202020204" pitchFamily="34" charset="0"/>
              </a:rPr>
              <a:t> </a:t>
            </a:r>
            <a:r>
              <a:rPr lang="en-US" sz="1500" cap="small" spc="30" dirty="0">
                <a:solidFill>
                  <a:srgbClr val="002060"/>
                </a:solidFill>
                <a:latin typeface="Century Gothic" panose="020B0502020202020204" pitchFamily="34" charset="0"/>
              </a:rPr>
              <a:t>U.S. Bureau of Labor Statistics</a:t>
            </a:r>
            <a:r>
              <a:rPr lang="en-US" sz="1050" spc="45" dirty="0">
                <a:solidFill>
                  <a:srgbClr val="002060"/>
                </a:solidFill>
                <a:latin typeface="Century Gothic" panose="020B0502020202020204" pitchFamily="34" charset="0"/>
              </a:rPr>
              <a:t> • </a:t>
            </a:r>
            <a:r>
              <a:rPr lang="en-US" sz="1050" b="1" spc="45" dirty="0">
                <a:solidFill>
                  <a:srgbClr val="002060"/>
                </a:solidFill>
                <a:latin typeface="Century Gothic" panose="020B0502020202020204" pitchFamily="34" charset="0"/>
              </a:rPr>
              <a:t>bls.gov</a:t>
            </a: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86550" y="6172200"/>
            <a:ext cx="1098497" cy="657464"/>
          </a:xfrm>
          <a:prstGeom prst="rect">
            <a:avLst/>
          </a:prstGeom>
        </p:spPr>
      </p:pic>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85141" y="5829624"/>
            <a:ext cx="11212286" cy="1022876"/>
          </a:xfrm>
          <a:prstGeom prst="rect">
            <a:avLst/>
          </a:prstGeom>
        </p:spPr>
      </p:pic>
    </p:spTree>
    <p:extLst>
      <p:ext uri="{BB962C8B-B14F-4D97-AF65-F5344CB8AC3E}">
        <p14:creationId xmlns:p14="http://schemas.microsoft.com/office/powerpoint/2010/main" val="2519200177"/>
      </p:ext>
    </p:extLst>
  </p:cSld>
  <p:clrMap bg1="lt1" tx1="dk1" bg2="lt2" tx2="dk2" accent1="accent1" accent2="accent2" accent3="accent3" accent4="accent4" accent5="accent5" accent6="accent6" hlink="hlink" folHlink="folHlink"/>
  <p:sldLayoutIdLst>
    <p:sldLayoutId id="2147483703" r:id="rId1"/>
    <p:sldLayoutId id="2147483704" r:id="rId2"/>
  </p:sldLayoutIdLst>
  <p:hf hdr="0" dt="0"/>
  <p:txStyles>
    <p:titleStyle>
      <a:lvl1pPr algn="ctr" rtl="0" eaLnBrk="0" fontAlgn="base" hangingPunct="0">
        <a:spcBef>
          <a:spcPct val="0"/>
        </a:spcBef>
        <a:spcAft>
          <a:spcPct val="0"/>
        </a:spcAft>
        <a:defRPr sz="4400" b="1" kern="1200">
          <a:solidFill>
            <a:srgbClr val="192168"/>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400" b="1">
          <a:solidFill>
            <a:srgbClr val="192168"/>
          </a:solidFill>
          <a:latin typeface="Tahoma" pitchFamily="34" charset="0"/>
          <a:cs typeface="Tahoma" pitchFamily="34" charset="0"/>
        </a:defRPr>
      </a:lvl2pPr>
      <a:lvl3pPr algn="ctr" rtl="0" eaLnBrk="0" fontAlgn="base" hangingPunct="0">
        <a:spcBef>
          <a:spcPct val="0"/>
        </a:spcBef>
        <a:spcAft>
          <a:spcPct val="0"/>
        </a:spcAft>
        <a:defRPr sz="4400" b="1">
          <a:solidFill>
            <a:srgbClr val="192168"/>
          </a:solidFill>
          <a:latin typeface="Tahoma" pitchFamily="34" charset="0"/>
          <a:cs typeface="Tahoma" pitchFamily="34" charset="0"/>
        </a:defRPr>
      </a:lvl3pPr>
      <a:lvl4pPr algn="ctr" rtl="0" eaLnBrk="0" fontAlgn="base" hangingPunct="0">
        <a:spcBef>
          <a:spcPct val="0"/>
        </a:spcBef>
        <a:spcAft>
          <a:spcPct val="0"/>
        </a:spcAft>
        <a:defRPr sz="4400" b="1">
          <a:solidFill>
            <a:srgbClr val="192168"/>
          </a:solidFill>
          <a:latin typeface="Tahoma" pitchFamily="34" charset="0"/>
          <a:cs typeface="Tahoma" pitchFamily="34" charset="0"/>
        </a:defRPr>
      </a:lvl4pPr>
      <a:lvl5pPr algn="ctr" rtl="0" eaLnBrk="0" fontAlgn="base" hangingPunct="0">
        <a:spcBef>
          <a:spcPct val="0"/>
        </a:spcBef>
        <a:spcAft>
          <a:spcPct val="0"/>
        </a:spcAft>
        <a:defRPr sz="4400" b="1">
          <a:solidFill>
            <a:srgbClr val="192168"/>
          </a:solidFill>
          <a:latin typeface="Tahoma" pitchFamily="34" charset="0"/>
          <a:cs typeface="Tahoma" pitchFamily="34" charset="0"/>
        </a:defRPr>
      </a:lvl5pPr>
      <a:lvl6pPr marL="457200" algn="ctr" rtl="0" fontAlgn="base">
        <a:spcBef>
          <a:spcPct val="0"/>
        </a:spcBef>
        <a:spcAft>
          <a:spcPct val="0"/>
        </a:spcAft>
        <a:defRPr sz="4400" b="1">
          <a:solidFill>
            <a:schemeClr val="bg1"/>
          </a:solidFill>
          <a:latin typeface="Tahoma" pitchFamily="34" charset="0"/>
          <a:cs typeface="Tahoma" pitchFamily="34" charset="0"/>
        </a:defRPr>
      </a:lvl6pPr>
      <a:lvl7pPr marL="914400" algn="ctr" rtl="0" fontAlgn="base">
        <a:spcBef>
          <a:spcPct val="0"/>
        </a:spcBef>
        <a:spcAft>
          <a:spcPct val="0"/>
        </a:spcAft>
        <a:defRPr sz="4400" b="1">
          <a:solidFill>
            <a:schemeClr val="bg1"/>
          </a:solidFill>
          <a:latin typeface="Tahoma" pitchFamily="34" charset="0"/>
          <a:cs typeface="Tahoma" pitchFamily="34" charset="0"/>
        </a:defRPr>
      </a:lvl7pPr>
      <a:lvl8pPr marL="1371600" algn="ctr" rtl="0" fontAlgn="base">
        <a:spcBef>
          <a:spcPct val="0"/>
        </a:spcBef>
        <a:spcAft>
          <a:spcPct val="0"/>
        </a:spcAft>
        <a:defRPr sz="4400" b="1">
          <a:solidFill>
            <a:schemeClr val="bg1"/>
          </a:solidFill>
          <a:latin typeface="Tahoma" pitchFamily="34" charset="0"/>
          <a:cs typeface="Tahoma" pitchFamily="34" charset="0"/>
        </a:defRPr>
      </a:lvl8pPr>
      <a:lvl9pPr marL="1828800" algn="ctr" rtl="0" fontAlgn="base">
        <a:spcBef>
          <a:spcPct val="0"/>
        </a:spcBef>
        <a:spcAft>
          <a:spcPct val="0"/>
        </a:spcAft>
        <a:defRPr sz="4400" b="1">
          <a:solidFill>
            <a:schemeClr val="bg1"/>
          </a:solidFill>
          <a:latin typeface="Tahoma" pitchFamily="34" charset="0"/>
          <a:cs typeface="Tahoma" pitchFamily="34" charset="0"/>
        </a:defRPr>
      </a:lvl9pPr>
    </p:titleStyle>
    <p:bodyStyle>
      <a:lvl1pPr marL="0" indent="0" algn="l" rtl="0" eaLnBrk="0" fontAlgn="base" hangingPunct="0">
        <a:spcBef>
          <a:spcPct val="20000"/>
        </a:spcBef>
        <a:spcAft>
          <a:spcPct val="0"/>
        </a:spcAft>
        <a:buClr>
          <a:srgbClr val="CE1126"/>
        </a:buClr>
        <a:buSzPct val="90000"/>
        <a:buFont typeface="Wingdings" pitchFamily="2" charset="2"/>
        <a:buNone/>
        <a:defRPr sz="3200" kern="1200">
          <a:solidFill>
            <a:srgbClr val="192168"/>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lr>
          <a:srgbClr val="CE1126"/>
        </a:buClr>
        <a:buSzPct val="90000"/>
        <a:buFont typeface="Wingdings 3" pitchFamily="18" charset="2"/>
        <a:buChar char=""/>
        <a:defRPr sz="2800" kern="1200">
          <a:solidFill>
            <a:srgbClr val="192168"/>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lr>
          <a:srgbClr val="CE1126"/>
        </a:buClr>
        <a:buSzPct val="90000"/>
        <a:buFont typeface="Calibri" pitchFamily="34" charset="0"/>
        <a:buChar char="–"/>
        <a:defRPr sz="2400" kern="1200">
          <a:solidFill>
            <a:srgbClr val="192168"/>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lr>
          <a:srgbClr val="CE1126"/>
        </a:buClr>
        <a:buSzPct val="90000"/>
        <a:buFont typeface="Arial" charset="0"/>
        <a:buChar char="•"/>
        <a:defRPr sz="2000" kern="1200">
          <a:solidFill>
            <a:srgbClr val="192168"/>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Font typeface="Wingdings" pitchFamily="2" charset="2"/>
        <a:buChar char="v"/>
        <a:defRPr sz="2000" kern="1200">
          <a:solidFill>
            <a:srgbClr val="000000"/>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 userDrawn="1">
          <p15:clr>
            <a:srgbClr val="F26B43"/>
          </p15:clr>
        </p15:guide>
        <p15:guide id="2" pos="7368" userDrawn="1">
          <p15:clr>
            <a:srgbClr val="F26B43"/>
          </p15:clr>
        </p15:guide>
        <p15:guide id="3" orient="horz" pos="288"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719447A-1C9F-4CE3-94A4-1A2622BF96F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84" r="9955"/>
          <a:stretch/>
        </p:blipFill>
        <p:spPr>
          <a:xfrm>
            <a:off x="0" y="1"/>
            <a:ext cx="12192000" cy="6858000"/>
          </a:xfrm>
          <a:prstGeom prst="rect">
            <a:avLst/>
          </a:prstGeom>
        </p:spPr>
      </p:pic>
      <p:sp>
        <p:nvSpPr>
          <p:cNvPr id="2" name="Title Placeholder 1">
            <a:extLst>
              <a:ext uri="{FF2B5EF4-FFF2-40B4-BE49-F238E27FC236}">
                <a16:creationId xmlns:a16="http://schemas.microsoft.com/office/drawing/2014/main" id="{7B95A0D6-4ED2-40D2-BE94-72C58FB158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Contact Information</a:t>
            </a:r>
          </a:p>
        </p:txBody>
      </p:sp>
      <p:pic>
        <p:nvPicPr>
          <p:cNvPr id="8" name="Picture 7">
            <a:extLst>
              <a:ext uri="{FF2B5EF4-FFF2-40B4-BE49-F238E27FC236}">
                <a16:creationId xmlns:a16="http://schemas.microsoft.com/office/drawing/2014/main" id="{5539F43E-E38B-45E3-8E09-4557388A756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2626" y="5837494"/>
            <a:ext cx="11178308" cy="1019776"/>
          </a:xfrm>
          <a:prstGeom prst="rect">
            <a:avLst/>
          </a:prstGeom>
        </p:spPr>
      </p:pic>
      <p:sp>
        <p:nvSpPr>
          <p:cNvPr id="10" name="Footer Placeholder 4">
            <a:extLst>
              <a:ext uri="{FF2B5EF4-FFF2-40B4-BE49-F238E27FC236}">
                <a16:creationId xmlns:a16="http://schemas.microsoft.com/office/drawing/2014/main" id="{68A5CE3C-4A08-4093-A5A6-2C9CC021B968}"/>
              </a:ext>
            </a:extLst>
          </p:cNvPr>
          <p:cNvSpPr txBox="1">
            <a:spLocks/>
          </p:cNvSpPr>
          <p:nvPr userDrawn="1"/>
        </p:nvSpPr>
        <p:spPr>
          <a:xfrm>
            <a:off x="495300" y="6335377"/>
            <a:ext cx="7754833" cy="365125"/>
          </a:xfrm>
          <a:prstGeom prst="rect">
            <a:avLst/>
          </a:prstGeom>
        </p:spPr>
        <p:txBody>
          <a:bodyPr vert="horz" wrap="square" lIns="68580" tIns="34290" rIns="68580" bIns="34290" numCol="1" anchor="ctr" anchorCtr="0" compatLnSpc="1">
            <a:prstTxWarp prst="textNoShape">
              <a:avLst/>
            </a:prstTxWarp>
            <a:noAutofit/>
          </a:bodyPr>
          <a:lstStyle>
            <a:defPPr>
              <a:defRPr lang="en-US"/>
            </a:defPPr>
            <a:lvl1pPr algn="l" rtl="0" fontAlgn="base">
              <a:spcBef>
                <a:spcPct val="0"/>
              </a:spcBef>
              <a:spcAft>
                <a:spcPct val="0"/>
              </a:spcAft>
              <a:defRPr sz="2000" kern="1200">
                <a:solidFill>
                  <a:srgbClr val="192168"/>
                </a:solidFill>
                <a:latin typeface="Verdana" pitchFamily="34" charset="0"/>
                <a:ea typeface="+mn-ea"/>
                <a:cs typeface="Tahoma"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111A96E3-A9FF-4894-9186-F52C729C3EF4}" type="slidenum">
              <a:rPr lang="en-US" sz="1050" b="0" kern="1200" spc="45" smtClean="0">
                <a:solidFill>
                  <a:schemeClr val="bg1"/>
                </a:solidFill>
                <a:latin typeface="Century Gothic" panose="020B0502020202020204" pitchFamily="34" charset="0"/>
                <a:ea typeface="+mn-ea"/>
                <a:cs typeface="Tahoma" pitchFamily="34" charset="0"/>
              </a:rPr>
              <a:pPr/>
              <a:t>‹#›</a:t>
            </a:fld>
            <a:r>
              <a:rPr lang="en-US" sz="1600" spc="45" dirty="0">
                <a:solidFill>
                  <a:schemeClr val="bg1"/>
                </a:solidFill>
                <a:latin typeface="Century Gothic" panose="020B0502020202020204" pitchFamily="34" charset="0"/>
              </a:rPr>
              <a:t> </a:t>
            </a:r>
            <a:r>
              <a:rPr lang="en-US" sz="1500" cap="small" spc="30" dirty="0">
                <a:solidFill>
                  <a:schemeClr val="bg1"/>
                </a:solidFill>
                <a:latin typeface="Century Gothic" panose="020B0502020202020204" pitchFamily="34" charset="0"/>
              </a:rPr>
              <a:t>—</a:t>
            </a:r>
            <a:r>
              <a:rPr lang="en-US" sz="1600" spc="45" dirty="0">
                <a:solidFill>
                  <a:schemeClr val="bg1"/>
                </a:solidFill>
                <a:latin typeface="Century Gothic" panose="020B0502020202020204" pitchFamily="34" charset="0"/>
              </a:rPr>
              <a:t> </a:t>
            </a:r>
            <a:r>
              <a:rPr lang="en-US" sz="1500" cap="small" spc="30" dirty="0">
                <a:solidFill>
                  <a:schemeClr val="bg1"/>
                </a:solidFill>
                <a:latin typeface="Century Gothic" panose="020B0502020202020204" pitchFamily="34" charset="0"/>
              </a:rPr>
              <a:t>U.S. Bureau of Labor Statistics</a:t>
            </a:r>
            <a:r>
              <a:rPr lang="en-US" sz="1050" spc="45" dirty="0">
                <a:solidFill>
                  <a:schemeClr val="bg1"/>
                </a:solidFill>
                <a:latin typeface="Century Gothic" panose="020B0502020202020204" pitchFamily="34" charset="0"/>
              </a:rPr>
              <a:t> • </a:t>
            </a:r>
            <a:r>
              <a:rPr lang="en-US" sz="1050" b="1" spc="45" dirty="0">
                <a:solidFill>
                  <a:schemeClr val="bg1"/>
                </a:solidFill>
                <a:latin typeface="Century Gothic" panose="020B0502020202020204" pitchFamily="34" charset="0"/>
              </a:rPr>
              <a:t>bls.gov</a:t>
            </a:r>
          </a:p>
        </p:txBody>
      </p:sp>
      <p:pic>
        <p:nvPicPr>
          <p:cNvPr id="11" name="Picture 10">
            <a:extLst>
              <a:ext uri="{FF2B5EF4-FFF2-40B4-BE49-F238E27FC236}">
                <a16:creationId xmlns:a16="http://schemas.microsoft.com/office/drawing/2014/main" id="{EC9704B4-F60F-49AB-BD20-4B0D5FAE6CE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87569" y="6176385"/>
            <a:ext cx="1065034" cy="637436"/>
          </a:xfrm>
          <a:prstGeom prst="rect">
            <a:avLst/>
          </a:prstGeom>
        </p:spPr>
      </p:pic>
      <p:sp>
        <p:nvSpPr>
          <p:cNvPr id="12" name="Subtitle 2">
            <a:extLst>
              <a:ext uri="{FF2B5EF4-FFF2-40B4-BE49-F238E27FC236}">
                <a16:creationId xmlns:a16="http://schemas.microsoft.com/office/drawing/2014/main" id="{DB168B16-CF34-4552-8FC6-C900B6C8A4AC}"/>
              </a:ext>
            </a:extLst>
          </p:cNvPr>
          <p:cNvSpPr txBox="1">
            <a:spLocks/>
          </p:cNvSpPr>
          <p:nvPr userDrawn="1"/>
        </p:nvSpPr>
        <p:spPr>
          <a:xfrm>
            <a:off x="495300" y="1884218"/>
            <a:ext cx="11201400" cy="3755968"/>
          </a:xfrm>
          <a:prstGeom prst="rect">
            <a:avLst/>
          </a:prstGeom>
        </p:spPr>
        <p:txBody>
          <a:bodyPr/>
          <a:lstStyle>
            <a:lvl1pPr marL="0" indent="0" algn="ctr" defTabSz="914400" rtl="0" eaLnBrk="1" latinLnBrk="0" hangingPunct="1">
              <a:lnSpc>
                <a:spcPts val="3400"/>
              </a:lnSpc>
              <a:spcBef>
                <a:spcPts val="600"/>
              </a:spcBef>
              <a:buFont typeface="Arial" panose="020B0604020202020204" pitchFamily="34" charset="0"/>
              <a:buNone/>
              <a:defRPr sz="3200" b="1"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1"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1"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1"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1"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3700"/>
              </a:lnSpc>
            </a:pPr>
            <a:r>
              <a:rPr lang="en-US" sz="3600" dirty="0"/>
              <a:t>Author’s name</a:t>
            </a:r>
          </a:p>
          <a:p>
            <a:pPr>
              <a:lnSpc>
                <a:spcPts val="3700"/>
              </a:lnSpc>
            </a:pPr>
            <a:r>
              <a:rPr lang="en-US" sz="3600" b="0" dirty="0"/>
              <a:t>Title</a:t>
            </a:r>
          </a:p>
          <a:p>
            <a:pPr>
              <a:lnSpc>
                <a:spcPts val="3700"/>
              </a:lnSpc>
            </a:pPr>
            <a:r>
              <a:rPr lang="en-US" sz="3600" b="0" dirty="0"/>
              <a:t>Division/Office name</a:t>
            </a:r>
          </a:p>
          <a:p>
            <a:pPr>
              <a:lnSpc>
                <a:spcPts val="3700"/>
              </a:lnSpc>
            </a:pPr>
            <a:r>
              <a:rPr lang="en-US" sz="3600" b="0" dirty="0"/>
              <a:t>www.bls.gov/xxx</a:t>
            </a:r>
          </a:p>
          <a:p>
            <a:pPr>
              <a:lnSpc>
                <a:spcPts val="3700"/>
              </a:lnSpc>
            </a:pPr>
            <a:r>
              <a:rPr lang="en-US" sz="3600" b="0" dirty="0"/>
              <a:t>202-691-XXXX</a:t>
            </a:r>
          </a:p>
          <a:p>
            <a:pPr>
              <a:lnSpc>
                <a:spcPts val="3700"/>
              </a:lnSpc>
            </a:pPr>
            <a:r>
              <a:rPr lang="en-US" sz="3600" b="0" dirty="0"/>
              <a:t>lastname.firstname@bls.gov</a:t>
            </a:r>
          </a:p>
        </p:txBody>
      </p:sp>
    </p:spTree>
    <p:extLst>
      <p:ext uri="{BB962C8B-B14F-4D97-AF65-F5344CB8AC3E}">
        <p14:creationId xmlns:p14="http://schemas.microsoft.com/office/powerpoint/2010/main" val="1344977531"/>
      </p:ext>
    </p:extLst>
  </p:cSld>
  <p:clrMap bg1="lt1" tx1="dk1" bg2="lt2" tx2="dk2" accent1="accent1" accent2="accent2" accent3="accent3" accent4="accent4" accent5="accent5" accent6="accent6" hlink="hlink" folHlink="folHlink"/>
  <p:txStyles>
    <p:titleStyle>
      <a:lvl1pPr algn="ctr" defTabSz="914400" rtl="0" eaLnBrk="1" latinLnBrk="0" hangingPunct="1">
        <a:lnSpc>
          <a:spcPct val="90000"/>
        </a:lnSpc>
        <a:spcBef>
          <a:spcPct val="0"/>
        </a:spcBef>
        <a:buNone/>
        <a:defRPr sz="5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userDrawn="1">
            <p:ph type="title"/>
          </p:nvPr>
        </p:nvSpPr>
        <p:spPr bwMode="auto">
          <a:xfrm>
            <a:off x="495300" y="274638"/>
            <a:ext cx="11201400" cy="1096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title</a:t>
            </a:r>
          </a:p>
        </p:txBody>
      </p:sp>
      <p:sp>
        <p:nvSpPr>
          <p:cNvPr id="1027" name="Text Placeholder 2"/>
          <p:cNvSpPr>
            <a:spLocks noGrp="1"/>
          </p:cNvSpPr>
          <p:nvPr userDrawn="1">
            <p:ph type="body" idx="1"/>
          </p:nvPr>
        </p:nvSpPr>
        <p:spPr bwMode="auto">
          <a:xfrm>
            <a:off x="495300" y="1752601"/>
            <a:ext cx="11201400" cy="39605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text</a:t>
            </a:r>
          </a:p>
          <a:p>
            <a:pPr lvl="1"/>
            <a:r>
              <a:rPr lang="en-US"/>
              <a:t>Second level</a:t>
            </a:r>
          </a:p>
          <a:p>
            <a:pPr lvl="2"/>
            <a:r>
              <a:rPr lang="en-US"/>
              <a:t>Third level</a:t>
            </a:r>
          </a:p>
          <a:p>
            <a:pPr lvl="3"/>
            <a:r>
              <a:rPr lang="en-US"/>
              <a:t>Fourth level (not recommended)</a:t>
            </a:r>
          </a:p>
          <a:p>
            <a:pPr lvl="4"/>
            <a:endParaRPr lang="en-US"/>
          </a:p>
          <a:p>
            <a:pPr lvl="3"/>
            <a:endParaRPr lang="en-US"/>
          </a:p>
        </p:txBody>
      </p:sp>
      <p:sp>
        <p:nvSpPr>
          <p:cNvPr id="8" name="Footer Placeholder 4"/>
          <p:cNvSpPr txBox="1">
            <a:spLocks/>
          </p:cNvSpPr>
          <p:nvPr userDrawn="1"/>
        </p:nvSpPr>
        <p:spPr>
          <a:xfrm>
            <a:off x="488043" y="6335377"/>
            <a:ext cx="7749390" cy="365125"/>
          </a:xfrm>
          <a:prstGeom prst="rect">
            <a:avLst/>
          </a:prstGeom>
        </p:spPr>
        <p:txBody>
          <a:bodyPr vert="horz" wrap="square" lIns="68580" tIns="34290" rIns="68580" bIns="34290" numCol="1" anchor="ctr" anchorCtr="0" compatLnSpc="1">
            <a:prstTxWarp prst="textNoShape">
              <a:avLst/>
            </a:prstTxWarp>
            <a:noAutofit/>
          </a:bodyPr>
          <a:lstStyle>
            <a:defPPr>
              <a:defRPr lang="en-US"/>
            </a:defPPr>
            <a:lvl1pPr algn="l" rtl="0" fontAlgn="base">
              <a:spcBef>
                <a:spcPct val="0"/>
              </a:spcBef>
              <a:spcAft>
                <a:spcPct val="0"/>
              </a:spcAft>
              <a:defRPr sz="2000" kern="1200">
                <a:solidFill>
                  <a:srgbClr val="192168"/>
                </a:solidFill>
                <a:latin typeface="Verdana" pitchFamily="34" charset="0"/>
                <a:ea typeface="+mn-ea"/>
                <a:cs typeface="Tahoma"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111A96E3-A9FF-4894-9186-F52C729C3EF4}" type="slidenum">
              <a:rPr lang="en-US" sz="1050" b="0" kern="1200" spc="45" smtClean="0">
                <a:solidFill>
                  <a:srgbClr val="002060"/>
                </a:solidFill>
                <a:latin typeface="Century Gothic" panose="020B0502020202020204" pitchFamily="34" charset="0"/>
                <a:ea typeface="+mn-ea"/>
                <a:cs typeface="Tahoma" pitchFamily="34" charset="0"/>
              </a:rPr>
              <a:pPr>
                <a:defRPr/>
              </a:pPr>
              <a:t>‹#›</a:t>
            </a:fld>
            <a:r>
              <a:rPr lang="en-US" sz="1600" spc="45">
                <a:solidFill>
                  <a:srgbClr val="002060"/>
                </a:solidFill>
                <a:latin typeface="Century Gothic" panose="020B0502020202020204" pitchFamily="34" charset="0"/>
              </a:rPr>
              <a:t> </a:t>
            </a:r>
            <a:r>
              <a:rPr lang="en-US" sz="1500" cap="small" spc="30">
                <a:solidFill>
                  <a:srgbClr val="002060"/>
                </a:solidFill>
                <a:latin typeface="Century Gothic" panose="020B0502020202020204" pitchFamily="34" charset="0"/>
              </a:rPr>
              <a:t>—</a:t>
            </a:r>
            <a:r>
              <a:rPr lang="en-US" sz="1600" spc="45">
                <a:solidFill>
                  <a:srgbClr val="002060"/>
                </a:solidFill>
                <a:latin typeface="Century Gothic" panose="020B0502020202020204" pitchFamily="34" charset="0"/>
              </a:rPr>
              <a:t> </a:t>
            </a:r>
            <a:r>
              <a:rPr lang="en-US" sz="1500" cap="small" spc="30">
                <a:solidFill>
                  <a:srgbClr val="002060"/>
                </a:solidFill>
                <a:latin typeface="Century Gothic" panose="020B0502020202020204" pitchFamily="34" charset="0"/>
              </a:rPr>
              <a:t>U.S. Bureau of Labor Statistics</a:t>
            </a:r>
            <a:r>
              <a:rPr lang="en-US" sz="1050" spc="45">
                <a:solidFill>
                  <a:srgbClr val="002060"/>
                </a:solidFill>
                <a:latin typeface="Century Gothic" panose="020B0502020202020204" pitchFamily="34" charset="0"/>
              </a:rPr>
              <a:t> • </a:t>
            </a:r>
            <a:r>
              <a:rPr lang="en-US" sz="1050" b="1" spc="45">
                <a:solidFill>
                  <a:srgbClr val="002060"/>
                </a:solidFill>
                <a:latin typeface="Century Gothic" panose="020B0502020202020204" pitchFamily="34" charset="0"/>
              </a:rPr>
              <a:t>bls.gov</a:t>
            </a:r>
          </a:p>
        </p:txBody>
      </p:sp>
      <p:pic>
        <p:nvPicPr>
          <p:cNvPr id="9" name="Picture 8"/>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586550" y="6172200"/>
            <a:ext cx="1098497" cy="657464"/>
          </a:xfrm>
          <a:prstGeom prst="rect">
            <a:avLst/>
          </a:prstGeom>
        </p:spPr>
      </p:pic>
      <p:pic>
        <p:nvPicPr>
          <p:cNvPr id="2" name="Picture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85141" y="5829624"/>
            <a:ext cx="11212286" cy="1022876"/>
          </a:xfrm>
          <a:prstGeom prst="rect">
            <a:avLst/>
          </a:prstGeom>
        </p:spPr>
      </p:pic>
    </p:spTree>
    <p:extLst>
      <p:ext uri="{BB962C8B-B14F-4D97-AF65-F5344CB8AC3E}">
        <p14:creationId xmlns:p14="http://schemas.microsoft.com/office/powerpoint/2010/main" val="120781358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Lst>
  <p:hf hdr="0" dt="0"/>
  <p:txStyles>
    <p:titleStyle>
      <a:lvl1pPr algn="ctr" rtl="0" eaLnBrk="0" fontAlgn="base" hangingPunct="0">
        <a:spcBef>
          <a:spcPct val="0"/>
        </a:spcBef>
        <a:spcAft>
          <a:spcPct val="0"/>
        </a:spcAft>
        <a:defRPr sz="4400" b="1" kern="1200">
          <a:solidFill>
            <a:srgbClr val="192168"/>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400" b="1">
          <a:solidFill>
            <a:srgbClr val="192168"/>
          </a:solidFill>
          <a:latin typeface="Tahoma" pitchFamily="34" charset="0"/>
          <a:cs typeface="Tahoma" pitchFamily="34" charset="0"/>
        </a:defRPr>
      </a:lvl2pPr>
      <a:lvl3pPr algn="ctr" rtl="0" eaLnBrk="0" fontAlgn="base" hangingPunct="0">
        <a:spcBef>
          <a:spcPct val="0"/>
        </a:spcBef>
        <a:spcAft>
          <a:spcPct val="0"/>
        </a:spcAft>
        <a:defRPr sz="4400" b="1">
          <a:solidFill>
            <a:srgbClr val="192168"/>
          </a:solidFill>
          <a:latin typeface="Tahoma" pitchFamily="34" charset="0"/>
          <a:cs typeface="Tahoma" pitchFamily="34" charset="0"/>
        </a:defRPr>
      </a:lvl3pPr>
      <a:lvl4pPr algn="ctr" rtl="0" eaLnBrk="0" fontAlgn="base" hangingPunct="0">
        <a:spcBef>
          <a:spcPct val="0"/>
        </a:spcBef>
        <a:spcAft>
          <a:spcPct val="0"/>
        </a:spcAft>
        <a:defRPr sz="4400" b="1">
          <a:solidFill>
            <a:srgbClr val="192168"/>
          </a:solidFill>
          <a:latin typeface="Tahoma" pitchFamily="34" charset="0"/>
          <a:cs typeface="Tahoma" pitchFamily="34" charset="0"/>
        </a:defRPr>
      </a:lvl4pPr>
      <a:lvl5pPr algn="ctr" rtl="0" eaLnBrk="0" fontAlgn="base" hangingPunct="0">
        <a:spcBef>
          <a:spcPct val="0"/>
        </a:spcBef>
        <a:spcAft>
          <a:spcPct val="0"/>
        </a:spcAft>
        <a:defRPr sz="4400" b="1">
          <a:solidFill>
            <a:srgbClr val="192168"/>
          </a:solidFill>
          <a:latin typeface="Tahoma" pitchFamily="34" charset="0"/>
          <a:cs typeface="Tahoma" pitchFamily="34" charset="0"/>
        </a:defRPr>
      </a:lvl5pPr>
      <a:lvl6pPr marL="457200" algn="ctr" rtl="0" fontAlgn="base">
        <a:spcBef>
          <a:spcPct val="0"/>
        </a:spcBef>
        <a:spcAft>
          <a:spcPct val="0"/>
        </a:spcAft>
        <a:defRPr sz="4400" b="1">
          <a:solidFill>
            <a:schemeClr val="bg1"/>
          </a:solidFill>
          <a:latin typeface="Tahoma" pitchFamily="34" charset="0"/>
          <a:cs typeface="Tahoma" pitchFamily="34" charset="0"/>
        </a:defRPr>
      </a:lvl6pPr>
      <a:lvl7pPr marL="914400" algn="ctr" rtl="0" fontAlgn="base">
        <a:spcBef>
          <a:spcPct val="0"/>
        </a:spcBef>
        <a:spcAft>
          <a:spcPct val="0"/>
        </a:spcAft>
        <a:defRPr sz="4400" b="1">
          <a:solidFill>
            <a:schemeClr val="bg1"/>
          </a:solidFill>
          <a:latin typeface="Tahoma" pitchFamily="34" charset="0"/>
          <a:cs typeface="Tahoma" pitchFamily="34" charset="0"/>
        </a:defRPr>
      </a:lvl7pPr>
      <a:lvl8pPr marL="1371600" algn="ctr" rtl="0" fontAlgn="base">
        <a:spcBef>
          <a:spcPct val="0"/>
        </a:spcBef>
        <a:spcAft>
          <a:spcPct val="0"/>
        </a:spcAft>
        <a:defRPr sz="4400" b="1">
          <a:solidFill>
            <a:schemeClr val="bg1"/>
          </a:solidFill>
          <a:latin typeface="Tahoma" pitchFamily="34" charset="0"/>
          <a:cs typeface="Tahoma" pitchFamily="34" charset="0"/>
        </a:defRPr>
      </a:lvl8pPr>
      <a:lvl9pPr marL="1828800" algn="ctr" rtl="0" fontAlgn="base">
        <a:spcBef>
          <a:spcPct val="0"/>
        </a:spcBef>
        <a:spcAft>
          <a:spcPct val="0"/>
        </a:spcAft>
        <a:defRPr sz="4400" b="1">
          <a:solidFill>
            <a:schemeClr val="bg1"/>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Clr>
          <a:srgbClr val="CE1126"/>
        </a:buClr>
        <a:buSzPct val="90000"/>
        <a:buFont typeface="Wingdings" pitchFamily="2" charset="2"/>
        <a:buChar char=""/>
        <a:defRPr sz="3200" kern="1200">
          <a:solidFill>
            <a:srgbClr val="192168"/>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lr>
          <a:srgbClr val="CE1126"/>
        </a:buClr>
        <a:buSzPct val="90000"/>
        <a:buFont typeface="Wingdings 3" pitchFamily="18" charset="2"/>
        <a:buChar char=""/>
        <a:defRPr sz="2800" kern="1200">
          <a:solidFill>
            <a:srgbClr val="192168"/>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lr>
          <a:srgbClr val="CE1126"/>
        </a:buClr>
        <a:buSzPct val="90000"/>
        <a:buFont typeface="Calibri" pitchFamily="34" charset="0"/>
        <a:buChar char="–"/>
        <a:defRPr sz="2400" kern="1200">
          <a:solidFill>
            <a:srgbClr val="192168"/>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lr>
          <a:srgbClr val="CE1126"/>
        </a:buClr>
        <a:buSzPct val="90000"/>
        <a:buFont typeface="Arial" charset="0"/>
        <a:buChar char="•"/>
        <a:defRPr sz="2000" kern="1200">
          <a:solidFill>
            <a:srgbClr val="192168"/>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Font typeface="Wingdings" pitchFamily="2" charset="2"/>
        <a:buChar char="v"/>
        <a:defRPr sz="2000" kern="1200">
          <a:solidFill>
            <a:srgbClr val="000000"/>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
          <p15:clr>
            <a:srgbClr val="F26B43"/>
          </p15:clr>
        </p15:guide>
        <p15:guide id="2" pos="7368">
          <p15:clr>
            <a:srgbClr val="F26B43"/>
          </p15:clr>
        </p15:guide>
        <p15:guide id="3" orient="horz" pos="2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hyperlink" Target="https://www.bls.gov/cps/"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hyperlink" Target="https://www.bls.gov/lau/"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hyperlink" Target="https://www.bls.gov/cew/"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5" Type="http://schemas.openxmlformats.org/officeDocument/2006/relationships/hyperlink" Target="https://www.bls.gov/jlt/" TargetMode="External"/><Relationship Id="rId4" Type="http://schemas.openxmlformats.org/officeDocument/2006/relationships/hyperlink" Target="https://www.bls.gov/sae/" TargetMode="Externa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hyperlink" Target="https://www.bls.gov/oes/" TargetMode="External"/><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5.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0.xml"/><Relationship Id="rId1" Type="http://schemas.openxmlformats.org/officeDocument/2006/relationships/video" Target="https://www.youtube.com/embed/WazXrnsGbQk?feature=oembed" TargetMode="External"/><Relationship Id="rId4" Type="http://schemas.openxmlformats.org/officeDocument/2006/relationships/image" Target="../media/image17.jpeg"/></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mailto:hatch.julie@bls.gov"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chart" Target="../charts/chart7.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C183D7F6-B498-43B3-948B-1728B52AA6E4}">
                <adec:decorative xmlns:adec="http://schemas.microsoft.com/office/drawing/2017/decorative" val="0"/>
              </a:ext>
            </a:extLst>
          </p:cNvPr>
          <p:cNvSpPr>
            <a:spLocks noGrp="1"/>
          </p:cNvSpPr>
          <p:nvPr>
            <p:ph type="title"/>
          </p:nvPr>
        </p:nvSpPr>
        <p:spPr>
          <a:xfrm>
            <a:off x="575199" y="905122"/>
            <a:ext cx="11201400" cy="1382142"/>
          </a:xfrm>
        </p:spPr>
        <p:txBody>
          <a:bodyPr/>
          <a:lstStyle/>
          <a:p>
            <a:r>
              <a:rPr lang="en-US" dirty="0"/>
              <a:t>Labor Market Data for Appalachia</a:t>
            </a:r>
          </a:p>
        </p:txBody>
      </p:sp>
      <p:sp>
        <p:nvSpPr>
          <p:cNvPr id="4" name="Subtitle 2">
            <a:extLst>
              <a:ext uri="{C183D7F6-B498-43B3-948B-1728B52AA6E4}">
                <adec:decorative xmlns:adec="http://schemas.microsoft.com/office/drawing/2017/decorative" val="0"/>
              </a:ext>
            </a:extLst>
          </p:cNvPr>
          <p:cNvSpPr txBox="1">
            <a:spLocks/>
          </p:cNvSpPr>
          <p:nvPr/>
        </p:nvSpPr>
        <p:spPr>
          <a:xfrm>
            <a:off x="1981199" y="3145537"/>
            <a:ext cx="8254753" cy="1382142"/>
          </a:xfrm>
          <a:prstGeom prst="rect">
            <a:avLst/>
          </a:prstGeom>
        </p:spPr>
        <p:txBody>
          <a:bodyPr/>
          <a:lstStyle>
            <a:lvl1pPr marL="0" indent="0" algn="ctr" defTabSz="914400" rtl="0" eaLnBrk="1" latinLnBrk="0" hangingPunct="1">
              <a:lnSpc>
                <a:spcPts val="3400"/>
              </a:lnSpc>
              <a:spcBef>
                <a:spcPts val="600"/>
              </a:spcBef>
              <a:buFont typeface="Arial" panose="020B0604020202020204" pitchFamily="34" charset="0"/>
              <a:buNone/>
              <a:defRPr sz="3200" b="1"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1"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1"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1"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1"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ct val="0"/>
              </a:spcBef>
            </a:pPr>
            <a:r>
              <a:rPr lang="en-US" dirty="0"/>
              <a:t>Julie Hatch Maxfield</a:t>
            </a:r>
          </a:p>
          <a:p>
            <a:pPr>
              <a:spcBef>
                <a:spcPct val="0"/>
              </a:spcBef>
            </a:pPr>
            <a:r>
              <a:rPr lang="en-US" b="0" dirty="0"/>
              <a:t>U.S. Bureau of Labor Statistics</a:t>
            </a:r>
          </a:p>
        </p:txBody>
      </p:sp>
    </p:spTree>
    <p:extLst>
      <p:ext uri="{BB962C8B-B14F-4D97-AF65-F5344CB8AC3E}">
        <p14:creationId xmlns:p14="http://schemas.microsoft.com/office/powerpoint/2010/main" val="3996251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0F15D-FB49-2F0E-660D-4B99448936FC}"/>
              </a:ext>
            </a:extLst>
          </p:cNvPr>
          <p:cNvSpPr>
            <a:spLocks noGrp="1"/>
          </p:cNvSpPr>
          <p:nvPr>
            <p:ph type="title"/>
          </p:nvPr>
        </p:nvSpPr>
        <p:spPr/>
        <p:txBody>
          <a:bodyPr>
            <a:normAutofit/>
          </a:bodyPr>
          <a:lstStyle/>
          <a:p>
            <a:r>
              <a:rPr lang="en-US" dirty="0"/>
              <a:t>Background Household Data from BLS</a:t>
            </a:r>
          </a:p>
        </p:txBody>
      </p:sp>
    </p:spTree>
    <p:extLst>
      <p:ext uri="{BB962C8B-B14F-4D97-AF65-F5344CB8AC3E}">
        <p14:creationId xmlns:p14="http://schemas.microsoft.com/office/powerpoint/2010/main" val="2901739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F325D-A169-F6AF-F3DF-603C635E8435}"/>
              </a:ext>
            </a:extLst>
          </p:cNvPr>
          <p:cNvSpPr>
            <a:spLocks noGrp="1"/>
          </p:cNvSpPr>
          <p:nvPr>
            <p:ph type="title"/>
          </p:nvPr>
        </p:nvSpPr>
        <p:spPr/>
        <p:txBody>
          <a:bodyPr/>
          <a:lstStyle/>
          <a:p>
            <a:r>
              <a:rPr lang="en-US" dirty="0"/>
              <a:t>BLS Sources for Household Data</a:t>
            </a:r>
          </a:p>
        </p:txBody>
      </p:sp>
      <p:sp>
        <p:nvSpPr>
          <p:cNvPr id="3" name="Content Placeholder 2">
            <a:extLst>
              <a:ext uri="{FF2B5EF4-FFF2-40B4-BE49-F238E27FC236}">
                <a16:creationId xmlns:a16="http://schemas.microsoft.com/office/drawing/2014/main" id="{95BCBD2B-A2D0-FF85-5B74-71B7DDC2E6C8}"/>
              </a:ext>
            </a:extLst>
          </p:cNvPr>
          <p:cNvSpPr>
            <a:spLocks noGrp="1"/>
          </p:cNvSpPr>
          <p:nvPr>
            <p:ph idx="1"/>
          </p:nvPr>
        </p:nvSpPr>
        <p:spPr/>
        <p:txBody>
          <a:bodyPr/>
          <a:lstStyle/>
          <a:p>
            <a:r>
              <a:rPr lang="en-US" dirty="0">
                <a:hlinkClick r:id="rId3"/>
              </a:rPr>
              <a:t>Current Population Survey</a:t>
            </a:r>
            <a:r>
              <a:rPr lang="en-US" dirty="0"/>
              <a:t> (CPS)</a:t>
            </a:r>
          </a:p>
          <a:p>
            <a:pPr lvl="1"/>
            <a:r>
              <a:rPr lang="en-US" dirty="0"/>
              <a:t>Comprehensive body of data on the demographic and economic characteristics of the national labor force</a:t>
            </a:r>
          </a:p>
          <a:p>
            <a:r>
              <a:rPr lang="en-US" dirty="0">
                <a:hlinkClick r:id="rId4"/>
              </a:rPr>
              <a:t>Local Area Unemployment Statistics</a:t>
            </a:r>
            <a:r>
              <a:rPr lang="en-US" dirty="0"/>
              <a:t> (LAUS) program</a:t>
            </a:r>
          </a:p>
          <a:p>
            <a:pPr lvl="1"/>
            <a:r>
              <a:rPr lang="en-US" dirty="0"/>
              <a:t>State and local area data on total labor force and unemployment (about 7,600 unique subnational areas)</a:t>
            </a:r>
          </a:p>
          <a:p>
            <a:pPr lvl="1"/>
            <a:r>
              <a:rPr lang="en-US" dirty="0"/>
              <a:t>Consistent with and comparable to the total labor force and unemployment data from the CPS</a:t>
            </a:r>
          </a:p>
        </p:txBody>
      </p:sp>
    </p:spTree>
    <p:extLst>
      <p:ext uri="{BB962C8B-B14F-4D97-AF65-F5344CB8AC3E}">
        <p14:creationId xmlns:p14="http://schemas.microsoft.com/office/powerpoint/2010/main" val="3084653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CFFC14B-2026-5B56-E1BE-2F8DF035B5EE}"/>
              </a:ext>
            </a:extLst>
          </p:cNvPr>
          <p:cNvSpPr>
            <a:spLocks noGrp="1"/>
          </p:cNvSpPr>
          <p:nvPr>
            <p:ph type="title"/>
          </p:nvPr>
        </p:nvSpPr>
        <p:spPr>
          <a:xfrm>
            <a:off x="495300" y="314700"/>
            <a:ext cx="11201400" cy="804863"/>
          </a:xfrm>
        </p:spPr>
        <p:txBody>
          <a:bodyPr wrap="square" anchor="t">
            <a:noAutofit/>
          </a:bodyPr>
          <a:lstStyle/>
          <a:p>
            <a:r>
              <a:rPr lang="en-US" sz="3200" dirty="0"/>
              <a:t>Unemployment rates by state, October 2023, seasonally adjusted</a:t>
            </a:r>
            <a:br>
              <a:rPr lang="en-US" sz="3200" dirty="0"/>
            </a:br>
            <a:r>
              <a:rPr lang="en-US" sz="1800" dirty="0"/>
              <a:t>(U.S. rate = 3.9%)</a:t>
            </a:r>
            <a:br>
              <a:rPr kumimoji="0" lang="en-US" sz="1200" b="0" i="0" u="none" strike="noStrike" kern="1200" cap="none" spc="0" normalizeH="0" baseline="0" noProof="0" dirty="0">
                <a:ln>
                  <a:noFill/>
                </a:ln>
                <a:solidFill>
                  <a:schemeClr val="bg1"/>
                </a:solidFill>
                <a:effectLst/>
                <a:uLnTx/>
                <a:uFillTx/>
                <a:latin typeface="Tahoma" pitchFamily="34" charset="0"/>
                <a:ea typeface="+mj-ea"/>
                <a:cs typeface="Tahoma" pitchFamily="34" charset="0"/>
              </a:rPr>
            </a:br>
            <a:endParaRPr lang="en-US" sz="3200" dirty="0"/>
          </a:p>
        </p:txBody>
      </p:sp>
      <p:pic>
        <p:nvPicPr>
          <p:cNvPr id="3" name="Picture 2" descr="Map of unemployment rates by state, seasonally adjusted">
            <a:extLst>
              <a:ext uri="{FF2B5EF4-FFF2-40B4-BE49-F238E27FC236}">
                <a16:creationId xmlns:a16="http://schemas.microsoft.com/office/drawing/2014/main" id="{49979E9B-869E-612E-6DEB-8D30A2455CFC}"/>
              </a:ext>
            </a:extLst>
          </p:cNvPr>
          <p:cNvPicPr preferRelativeResize="0">
            <a:picLocks noChangeAspect="1"/>
          </p:cNvPicPr>
          <p:nvPr/>
        </p:nvPicPr>
        <p:blipFill rotWithShape="1">
          <a:blip r:embed="rId3" cstate="print">
            <a:extLst>
              <a:ext uri="{28A0092B-C50C-407E-A947-70E740481C1C}">
                <a14:useLocalDpi xmlns:a14="http://schemas.microsoft.com/office/drawing/2010/main" val="0"/>
              </a:ext>
            </a:extLst>
          </a:blip>
          <a:srcRect t="10531" b="10566"/>
          <a:stretch/>
        </p:blipFill>
        <p:spPr>
          <a:xfrm>
            <a:off x="1771629" y="1119757"/>
            <a:ext cx="8658121" cy="5288752"/>
          </a:xfrm>
          <a:prstGeom prst="rect">
            <a:avLst/>
          </a:prstGeom>
        </p:spPr>
      </p:pic>
    </p:spTree>
    <p:extLst>
      <p:ext uri="{BB962C8B-B14F-4D97-AF65-F5344CB8AC3E}">
        <p14:creationId xmlns:p14="http://schemas.microsoft.com/office/powerpoint/2010/main" val="1836208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CFFC14B-2026-5B56-E1BE-2F8DF035B5EE}"/>
              </a:ext>
            </a:extLst>
          </p:cNvPr>
          <p:cNvSpPr>
            <a:spLocks noGrp="1"/>
          </p:cNvSpPr>
          <p:nvPr>
            <p:ph type="title"/>
          </p:nvPr>
        </p:nvSpPr>
        <p:spPr>
          <a:xfrm>
            <a:off x="0" y="314700"/>
            <a:ext cx="12192000" cy="852558"/>
          </a:xfrm>
        </p:spPr>
        <p:txBody>
          <a:bodyPr wrap="square" anchor="t">
            <a:noAutofit/>
          </a:bodyPr>
          <a:lstStyle/>
          <a:p>
            <a:r>
              <a:rPr lang="en-US" sz="3000" dirty="0"/>
              <a:t>Labor force participation rates by state, October 2023, seasonally adjusted</a:t>
            </a:r>
            <a:br>
              <a:rPr lang="en-US" sz="3200" dirty="0"/>
            </a:br>
            <a:r>
              <a:rPr lang="en-US" sz="1800" dirty="0"/>
              <a:t>(U.S. rate = 62.7%)</a:t>
            </a:r>
            <a:br>
              <a:rPr kumimoji="0" lang="en-US" sz="1200" b="0" i="0" u="none" strike="noStrike" kern="1200" cap="none" spc="0" normalizeH="0" baseline="0" noProof="0" dirty="0">
                <a:ln>
                  <a:noFill/>
                </a:ln>
                <a:solidFill>
                  <a:schemeClr val="bg1"/>
                </a:solidFill>
                <a:effectLst/>
                <a:uLnTx/>
                <a:uFillTx/>
                <a:latin typeface="Tahoma" pitchFamily="34" charset="0"/>
                <a:ea typeface="+mj-ea"/>
                <a:cs typeface="Tahoma" pitchFamily="34" charset="0"/>
              </a:rPr>
            </a:br>
            <a:endParaRPr lang="en-US" sz="3200" dirty="0"/>
          </a:p>
        </p:txBody>
      </p:sp>
      <p:pic>
        <p:nvPicPr>
          <p:cNvPr id="3" name="Picture 2" descr="Map of labor force participation rates by state, seasonally adjusted">
            <a:extLst>
              <a:ext uri="{FF2B5EF4-FFF2-40B4-BE49-F238E27FC236}">
                <a16:creationId xmlns:a16="http://schemas.microsoft.com/office/drawing/2014/main" id="{30C79049-35BC-F8B3-90B8-A6B0974E5C6A}"/>
              </a:ext>
            </a:extLst>
          </p:cNvPr>
          <p:cNvPicPr preferRelativeResize="0">
            <a:picLocks noChangeAspect="1"/>
          </p:cNvPicPr>
          <p:nvPr/>
        </p:nvPicPr>
        <p:blipFill rotWithShape="1">
          <a:blip r:embed="rId3" cstate="print">
            <a:extLst>
              <a:ext uri="{28A0092B-C50C-407E-A947-70E740481C1C}">
                <a14:useLocalDpi xmlns:a14="http://schemas.microsoft.com/office/drawing/2010/main" val="0"/>
              </a:ext>
            </a:extLst>
          </a:blip>
          <a:srcRect t="10051" b="8917"/>
          <a:stretch/>
        </p:blipFill>
        <p:spPr>
          <a:xfrm>
            <a:off x="1798637" y="1075432"/>
            <a:ext cx="8602646" cy="5396686"/>
          </a:xfrm>
          <a:prstGeom prst="rect">
            <a:avLst/>
          </a:prstGeom>
        </p:spPr>
      </p:pic>
    </p:spTree>
    <p:extLst>
      <p:ext uri="{BB962C8B-B14F-4D97-AF65-F5344CB8AC3E}">
        <p14:creationId xmlns:p14="http://schemas.microsoft.com/office/powerpoint/2010/main" val="3047466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CFFC14B-2026-5B56-E1BE-2F8DF035B5EE}"/>
              </a:ext>
            </a:extLst>
          </p:cNvPr>
          <p:cNvSpPr>
            <a:spLocks noGrp="1"/>
          </p:cNvSpPr>
          <p:nvPr>
            <p:ph type="title"/>
          </p:nvPr>
        </p:nvSpPr>
        <p:spPr>
          <a:xfrm>
            <a:off x="495300" y="314695"/>
            <a:ext cx="11201400" cy="804863"/>
          </a:xfrm>
        </p:spPr>
        <p:txBody>
          <a:bodyPr wrap="square" anchor="t">
            <a:noAutofit/>
          </a:bodyPr>
          <a:lstStyle/>
          <a:p>
            <a:r>
              <a:rPr lang="en-US" sz="3200" dirty="0"/>
              <a:t>Unemployment rates by county, Nov. 2022–Oct. 2023 averages</a:t>
            </a:r>
            <a:br>
              <a:rPr lang="en-US" sz="3200" dirty="0"/>
            </a:br>
            <a:r>
              <a:rPr lang="en-US" sz="1800" dirty="0"/>
              <a:t>(ARC average = 3.4%; U.S. average = 3.6%)</a:t>
            </a:r>
            <a:br>
              <a:rPr kumimoji="0" lang="en-US" sz="1200" b="0" i="0" u="none" strike="noStrike" kern="1200" cap="none" spc="0" normalizeH="0" baseline="0" noProof="0" dirty="0">
                <a:ln>
                  <a:noFill/>
                </a:ln>
                <a:solidFill>
                  <a:schemeClr val="bg1"/>
                </a:solidFill>
                <a:effectLst/>
                <a:uLnTx/>
                <a:uFillTx/>
                <a:latin typeface="Tahoma" pitchFamily="34" charset="0"/>
                <a:ea typeface="+mj-ea"/>
                <a:cs typeface="Tahoma" pitchFamily="34" charset="0"/>
              </a:rPr>
            </a:br>
            <a:endParaRPr lang="en-US" sz="3200" dirty="0"/>
          </a:p>
        </p:txBody>
      </p:sp>
      <p:pic>
        <p:nvPicPr>
          <p:cNvPr id="2" name="Picture 1" descr="Map of unemployment rates by county, 12-month moving averages">
            <a:extLst>
              <a:ext uri="{FF2B5EF4-FFF2-40B4-BE49-F238E27FC236}">
                <a16:creationId xmlns:a16="http://schemas.microsoft.com/office/drawing/2014/main" id="{5D16427A-2326-D496-5A3C-338E2562F5E0}"/>
              </a:ext>
            </a:extLst>
          </p:cNvPr>
          <p:cNvPicPr preferRelativeResize="0">
            <a:picLocks noChangeAspect="1"/>
          </p:cNvPicPr>
          <p:nvPr/>
        </p:nvPicPr>
        <p:blipFill rotWithShape="1">
          <a:blip r:embed="rId3" cstate="print">
            <a:extLst>
              <a:ext uri="{28A0092B-C50C-407E-A947-70E740481C1C}">
                <a14:useLocalDpi xmlns:a14="http://schemas.microsoft.com/office/drawing/2010/main" val="0"/>
              </a:ext>
            </a:extLst>
          </a:blip>
          <a:srcRect t="8230" b="4648"/>
          <a:stretch/>
        </p:blipFill>
        <p:spPr>
          <a:xfrm>
            <a:off x="2163324" y="1120200"/>
            <a:ext cx="7862355" cy="5302968"/>
          </a:xfrm>
          <a:prstGeom prst="rect">
            <a:avLst/>
          </a:prstGeom>
        </p:spPr>
      </p:pic>
    </p:spTree>
    <p:extLst>
      <p:ext uri="{BB962C8B-B14F-4D97-AF65-F5344CB8AC3E}">
        <p14:creationId xmlns:p14="http://schemas.microsoft.com/office/powerpoint/2010/main" val="428985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0359F9F-772B-BD8E-EAA2-CD39943E548D}"/>
              </a:ext>
            </a:extLst>
          </p:cNvPr>
          <p:cNvSpPr>
            <a:spLocks noGrp="1"/>
          </p:cNvSpPr>
          <p:nvPr>
            <p:ph type="title"/>
          </p:nvPr>
        </p:nvSpPr>
        <p:spPr>
          <a:xfrm>
            <a:off x="495300" y="310896"/>
            <a:ext cx="11201400" cy="804672"/>
          </a:xfrm>
        </p:spPr>
        <p:txBody>
          <a:bodyPr/>
          <a:lstStyle/>
          <a:p>
            <a:r>
              <a:rPr lang="en-US" sz="3200" dirty="0"/>
              <a:t>Unemployment rates, January 1990–October 2023,</a:t>
            </a:r>
            <a:br>
              <a:rPr lang="en-US" sz="3200" dirty="0"/>
            </a:br>
            <a:r>
              <a:rPr lang="en-US" sz="3200" dirty="0"/>
              <a:t>not seasonally adjusted</a:t>
            </a:r>
          </a:p>
        </p:txBody>
      </p:sp>
      <p:graphicFrame>
        <p:nvGraphicFramePr>
          <p:cNvPr id="2" name="Chart 1" descr="Line graph showing unemployment rates, not seasonally adjusted">
            <a:extLst>
              <a:ext uri="{FF2B5EF4-FFF2-40B4-BE49-F238E27FC236}">
                <a16:creationId xmlns:a16="http://schemas.microsoft.com/office/drawing/2014/main" id="{95F6837C-7059-AE68-CFC3-77A8874F3002}"/>
              </a:ext>
            </a:extLst>
          </p:cNvPr>
          <p:cNvGraphicFramePr>
            <a:graphicFrameLocks/>
          </p:cNvGraphicFramePr>
          <p:nvPr>
            <p:extLst>
              <p:ext uri="{D42A27DB-BD31-4B8C-83A1-F6EECF244321}">
                <p14:modId xmlns:p14="http://schemas.microsoft.com/office/powerpoint/2010/main" val="1175940282"/>
              </p:ext>
            </p:extLst>
          </p:nvPr>
        </p:nvGraphicFramePr>
        <p:xfrm>
          <a:off x="1527048" y="1226466"/>
          <a:ext cx="9144000" cy="52120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06471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0F15D-FB49-2F0E-660D-4B99448936FC}"/>
              </a:ext>
            </a:extLst>
          </p:cNvPr>
          <p:cNvSpPr>
            <a:spLocks noGrp="1"/>
          </p:cNvSpPr>
          <p:nvPr>
            <p:ph type="title"/>
          </p:nvPr>
        </p:nvSpPr>
        <p:spPr/>
        <p:txBody>
          <a:bodyPr>
            <a:normAutofit/>
          </a:bodyPr>
          <a:lstStyle/>
          <a:p>
            <a:r>
              <a:rPr lang="en-US" dirty="0"/>
              <a:t>Background Establishment Data from BLS</a:t>
            </a:r>
          </a:p>
        </p:txBody>
      </p:sp>
    </p:spTree>
    <p:extLst>
      <p:ext uri="{BB962C8B-B14F-4D97-AF65-F5344CB8AC3E}">
        <p14:creationId xmlns:p14="http://schemas.microsoft.com/office/powerpoint/2010/main" val="666664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F325D-A169-F6AF-F3DF-603C635E8435}"/>
              </a:ext>
            </a:extLst>
          </p:cNvPr>
          <p:cNvSpPr>
            <a:spLocks noGrp="1"/>
          </p:cNvSpPr>
          <p:nvPr>
            <p:ph type="title"/>
          </p:nvPr>
        </p:nvSpPr>
        <p:spPr/>
        <p:txBody>
          <a:bodyPr/>
          <a:lstStyle/>
          <a:p>
            <a:r>
              <a:rPr lang="en-US" dirty="0"/>
              <a:t>BLS Sources for Establishment Data</a:t>
            </a:r>
          </a:p>
        </p:txBody>
      </p:sp>
      <p:sp>
        <p:nvSpPr>
          <p:cNvPr id="3" name="Content Placeholder 2">
            <a:extLst>
              <a:ext uri="{FF2B5EF4-FFF2-40B4-BE49-F238E27FC236}">
                <a16:creationId xmlns:a16="http://schemas.microsoft.com/office/drawing/2014/main" id="{95BCBD2B-A2D0-FF85-5B74-71B7DDC2E6C8}"/>
              </a:ext>
            </a:extLst>
          </p:cNvPr>
          <p:cNvSpPr>
            <a:spLocks noGrp="1"/>
          </p:cNvSpPr>
          <p:nvPr>
            <p:ph idx="1"/>
          </p:nvPr>
        </p:nvSpPr>
        <p:spPr/>
        <p:txBody>
          <a:bodyPr/>
          <a:lstStyle/>
          <a:p>
            <a:r>
              <a:rPr lang="en-US" dirty="0">
                <a:hlinkClick r:id="rId3"/>
              </a:rPr>
              <a:t>Quarterly Census of Employment and Wages</a:t>
            </a:r>
            <a:r>
              <a:rPr lang="en-US" dirty="0"/>
              <a:t> (QCEW)</a:t>
            </a:r>
          </a:p>
          <a:p>
            <a:pPr lvl="1"/>
            <a:r>
              <a:rPr lang="en-US" sz="2800" u="sng" dirty="0"/>
              <a:t>Census</a:t>
            </a:r>
            <a:r>
              <a:rPr lang="en-US" sz="2800" dirty="0"/>
              <a:t> of employers covered by unemployment insurance tax laws, with data published down to the county level on a 6-month lag</a:t>
            </a:r>
            <a:endParaRPr lang="en-US" dirty="0"/>
          </a:p>
          <a:p>
            <a:r>
              <a:rPr lang="en-US" dirty="0"/>
              <a:t>Current Employment Statistics (CES), </a:t>
            </a:r>
            <a:r>
              <a:rPr lang="en-US" dirty="0">
                <a:hlinkClick r:id="rId4"/>
              </a:rPr>
              <a:t>State &amp; Area</a:t>
            </a:r>
            <a:r>
              <a:rPr lang="en-US" dirty="0"/>
              <a:t> program</a:t>
            </a:r>
          </a:p>
          <a:p>
            <a:pPr lvl="1"/>
            <a:r>
              <a:rPr lang="en-US" dirty="0"/>
              <a:t>Monthly payroll survey of nonfarm establishments providing current estimates of employment, hours, and earnings by industry</a:t>
            </a:r>
          </a:p>
          <a:p>
            <a:r>
              <a:rPr lang="en-US" dirty="0">
                <a:hlinkClick r:id="rId5"/>
              </a:rPr>
              <a:t>Job Openings and Labor Turnover Survey</a:t>
            </a:r>
            <a:r>
              <a:rPr lang="en-US" dirty="0"/>
              <a:t> (JOLTS)</a:t>
            </a:r>
          </a:p>
          <a:p>
            <a:pPr lvl="1"/>
            <a:r>
              <a:rPr lang="en-US" dirty="0"/>
              <a:t>Monthly data on job openings, hires, and separations</a:t>
            </a:r>
          </a:p>
        </p:txBody>
      </p:sp>
    </p:spTree>
    <p:extLst>
      <p:ext uri="{BB962C8B-B14F-4D97-AF65-F5344CB8AC3E}">
        <p14:creationId xmlns:p14="http://schemas.microsoft.com/office/powerpoint/2010/main" val="4040601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061BB-9356-910D-E97D-571104DBF28C}"/>
              </a:ext>
            </a:extLst>
          </p:cNvPr>
          <p:cNvSpPr>
            <a:spLocks noGrp="1"/>
          </p:cNvSpPr>
          <p:nvPr>
            <p:ph type="title"/>
          </p:nvPr>
        </p:nvSpPr>
        <p:spPr>
          <a:xfrm>
            <a:off x="495300" y="310896"/>
            <a:ext cx="11201400" cy="804672"/>
          </a:xfrm>
        </p:spPr>
        <p:txBody>
          <a:bodyPr/>
          <a:lstStyle/>
          <a:p>
            <a:r>
              <a:rPr lang="en-US" sz="3200" dirty="0"/>
              <a:t>Total covered employment, January 2001–March 2023,</a:t>
            </a:r>
            <a:br>
              <a:rPr lang="en-US" sz="3200" dirty="0"/>
            </a:br>
            <a:r>
              <a:rPr lang="en-US" sz="3200" dirty="0"/>
              <a:t>not seasonally adjusted (in thousands)</a:t>
            </a:r>
          </a:p>
        </p:txBody>
      </p:sp>
      <p:graphicFrame>
        <p:nvGraphicFramePr>
          <p:cNvPr id="9" name="Chart 8" descr="Line graph showing total covered employment, not seasonally adjusted">
            <a:extLst>
              <a:ext uri="{FF2B5EF4-FFF2-40B4-BE49-F238E27FC236}">
                <a16:creationId xmlns:a16="http://schemas.microsoft.com/office/drawing/2014/main" id="{87FDF330-846E-D079-8887-DB68740D4FEE}"/>
              </a:ext>
            </a:extLst>
          </p:cNvPr>
          <p:cNvGraphicFramePr>
            <a:graphicFrameLocks/>
          </p:cNvGraphicFramePr>
          <p:nvPr>
            <p:extLst>
              <p:ext uri="{D42A27DB-BD31-4B8C-83A1-F6EECF244321}">
                <p14:modId xmlns:p14="http://schemas.microsoft.com/office/powerpoint/2010/main" val="3175570538"/>
              </p:ext>
            </p:extLst>
          </p:nvPr>
        </p:nvGraphicFramePr>
        <p:xfrm>
          <a:off x="1527560" y="1225463"/>
          <a:ext cx="9144000" cy="52120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51975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descr="Line graph showing index of total covered employment, not seasonally adjusted">
            <a:extLst>
              <a:ext uri="{FF2B5EF4-FFF2-40B4-BE49-F238E27FC236}">
                <a16:creationId xmlns:a16="http://schemas.microsoft.com/office/drawing/2014/main" id="{CAC7A937-A52E-4F86-9BDA-85FD310E87CE}"/>
              </a:ext>
            </a:extLst>
          </p:cNvPr>
          <p:cNvGraphicFramePr>
            <a:graphicFrameLocks noChangeAspect="1"/>
          </p:cNvGraphicFramePr>
          <p:nvPr>
            <p:extLst>
              <p:ext uri="{D42A27DB-BD31-4B8C-83A1-F6EECF244321}">
                <p14:modId xmlns:p14="http://schemas.microsoft.com/office/powerpoint/2010/main" val="3653658709"/>
              </p:ext>
            </p:extLst>
          </p:nvPr>
        </p:nvGraphicFramePr>
        <p:xfrm>
          <a:off x="1580143" y="710831"/>
          <a:ext cx="9036048" cy="554355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C32F8099-CCBD-DFB8-B9AE-2B8BB5B54668}"/>
              </a:ext>
            </a:extLst>
          </p:cNvPr>
          <p:cNvSpPr>
            <a:spLocks noGrp="1"/>
          </p:cNvSpPr>
          <p:nvPr>
            <p:ph type="title"/>
          </p:nvPr>
        </p:nvSpPr>
        <p:spPr>
          <a:xfrm>
            <a:off x="495300" y="310896"/>
            <a:ext cx="11201400" cy="804672"/>
          </a:xfrm>
        </p:spPr>
        <p:txBody>
          <a:bodyPr/>
          <a:lstStyle/>
          <a:p>
            <a:r>
              <a:rPr lang="en-US" sz="3200" dirty="0"/>
              <a:t>Index of total covered employment, January 2019–March 2023,</a:t>
            </a:r>
            <a:br>
              <a:rPr lang="en-US" sz="3200" dirty="0"/>
            </a:br>
            <a:r>
              <a:rPr lang="en-US" sz="3200" dirty="0"/>
              <a:t>not seasonally adjusted</a:t>
            </a:r>
          </a:p>
        </p:txBody>
      </p:sp>
    </p:spTree>
    <p:extLst>
      <p:ext uri="{BB962C8B-B14F-4D97-AF65-F5344CB8AC3E}">
        <p14:creationId xmlns:p14="http://schemas.microsoft.com/office/powerpoint/2010/main" val="1560704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0F15D-FB49-2F0E-660D-4B99448936FC}"/>
              </a:ext>
            </a:extLst>
          </p:cNvPr>
          <p:cNvSpPr>
            <a:spLocks noGrp="1"/>
          </p:cNvSpPr>
          <p:nvPr>
            <p:ph type="title"/>
          </p:nvPr>
        </p:nvSpPr>
        <p:spPr/>
        <p:txBody>
          <a:bodyPr>
            <a:normAutofit/>
          </a:bodyPr>
          <a:lstStyle/>
          <a:p>
            <a:r>
              <a:rPr lang="en-US" dirty="0"/>
              <a:t>Background Demographic Data from the Census Bureau</a:t>
            </a:r>
          </a:p>
        </p:txBody>
      </p:sp>
    </p:spTree>
    <p:extLst>
      <p:ext uri="{BB962C8B-B14F-4D97-AF65-F5344CB8AC3E}">
        <p14:creationId xmlns:p14="http://schemas.microsoft.com/office/powerpoint/2010/main" val="850332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CFFC14B-2026-5B56-E1BE-2F8DF035B5EE}"/>
              </a:ext>
            </a:extLst>
          </p:cNvPr>
          <p:cNvSpPr>
            <a:spLocks noGrp="1"/>
          </p:cNvSpPr>
          <p:nvPr>
            <p:ph type="title"/>
          </p:nvPr>
        </p:nvSpPr>
        <p:spPr>
          <a:xfrm>
            <a:off x="495300" y="314695"/>
            <a:ext cx="11201400" cy="804863"/>
          </a:xfrm>
        </p:spPr>
        <p:txBody>
          <a:bodyPr wrap="square" anchor="t">
            <a:noAutofit/>
          </a:bodyPr>
          <a:lstStyle/>
          <a:p>
            <a:r>
              <a:rPr lang="en-US" sz="3200" dirty="0"/>
              <a:t>Percent change in total covered employment by county, 2021–22</a:t>
            </a:r>
            <a:br>
              <a:rPr lang="en-US" sz="3200" dirty="0"/>
            </a:br>
            <a:r>
              <a:rPr lang="en-US" sz="1800" dirty="0"/>
              <a:t>(ARC change = +2.8%; U.S. change = +4.3%)</a:t>
            </a:r>
            <a:br>
              <a:rPr kumimoji="0" lang="en-US" sz="1200" b="0" i="0" u="none" strike="noStrike" kern="1200" cap="none" spc="0" normalizeH="0" baseline="0" noProof="0" dirty="0">
                <a:ln>
                  <a:noFill/>
                </a:ln>
                <a:solidFill>
                  <a:schemeClr val="bg1"/>
                </a:solidFill>
                <a:effectLst/>
                <a:uLnTx/>
                <a:uFillTx/>
                <a:latin typeface="Tahoma" pitchFamily="34" charset="0"/>
                <a:ea typeface="+mj-ea"/>
                <a:cs typeface="Tahoma" pitchFamily="34" charset="0"/>
              </a:rPr>
            </a:br>
            <a:endParaRPr lang="en-US" sz="3200" dirty="0"/>
          </a:p>
        </p:txBody>
      </p:sp>
      <p:pic>
        <p:nvPicPr>
          <p:cNvPr id="3" name="Picture 2" descr="Map of percent change in total covered employment by county&#10;">
            <a:extLst>
              <a:ext uri="{FF2B5EF4-FFF2-40B4-BE49-F238E27FC236}">
                <a16:creationId xmlns:a16="http://schemas.microsoft.com/office/drawing/2014/main" id="{323ABC3E-544D-F565-ECC0-8EFD0CA6F11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311" b="6304"/>
          <a:stretch/>
        </p:blipFill>
        <p:spPr>
          <a:xfrm>
            <a:off x="2024325" y="1176448"/>
            <a:ext cx="8143350" cy="5193885"/>
          </a:xfrm>
          <a:prstGeom prst="rect">
            <a:avLst/>
          </a:prstGeom>
        </p:spPr>
      </p:pic>
    </p:spTree>
    <p:extLst>
      <p:ext uri="{BB962C8B-B14F-4D97-AF65-F5344CB8AC3E}">
        <p14:creationId xmlns:p14="http://schemas.microsoft.com/office/powerpoint/2010/main" val="2653176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B4556A2-24F4-45B0-8A87-D4055B5734A9}"/>
              </a:ext>
            </a:extLst>
          </p:cNvPr>
          <p:cNvSpPr>
            <a:spLocks noGrp="1"/>
          </p:cNvSpPr>
          <p:nvPr>
            <p:ph type="title"/>
          </p:nvPr>
        </p:nvSpPr>
        <p:spPr>
          <a:xfrm>
            <a:off x="495300" y="314695"/>
            <a:ext cx="11201400" cy="804863"/>
          </a:xfrm>
        </p:spPr>
        <p:txBody>
          <a:bodyPr wrap="square" anchor="t">
            <a:noAutofit/>
          </a:bodyPr>
          <a:lstStyle/>
          <a:p>
            <a:r>
              <a:rPr lang="en-US" sz="3000" dirty="0"/>
              <a:t>Percent change in total nonfarm employment by selected MSA,</a:t>
            </a:r>
            <a:br>
              <a:rPr lang="en-US" sz="3000" dirty="0"/>
            </a:br>
            <a:r>
              <a:rPr lang="en-US" sz="3000" dirty="0"/>
              <a:t>October 2022–October 2023, seasonally adjusted</a:t>
            </a:r>
          </a:p>
        </p:txBody>
      </p:sp>
      <p:graphicFrame>
        <p:nvGraphicFramePr>
          <p:cNvPr id="2" name="Chart 1" descr="Percent change in total nonfarm employment by selected MSA, seasonally adjusted">
            <a:extLst>
              <a:ext uri="{FF2B5EF4-FFF2-40B4-BE49-F238E27FC236}">
                <a16:creationId xmlns:a16="http://schemas.microsoft.com/office/drawing/2014/main" id="{1513DF94-DBD4-4006-BC8C-6756659D5181}"/>
              </a:ext>
            </a:extLst>
          </p:cNvPr>
          <p:cNvGraphicFramePr>
            <a:graphicFrameLocks noChangeAspect="1"/>
          </p:cNvGraphicFramePr>
          <p:nvPr>
            <p:extLst>
              <p:ext uri="{D42A27DB-BD31-4B8C-83A1-F6EECF244321}">
                <p14:modId xmlns:p14="http://schemas.microsoft.com/office/powerpoint/2010/main" val="898955377"/>
              </p:ext>
            </p:extLst>
          </p:nvPr>
        </p:nvGraphicFramePr>
        <p:xfrm>
          <a:off x="1527048" y="1167701"/>
          <a:ext cx="9144000" cy="5486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8175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BF9ED22-4027-A6E8-23DA-14AF9AEA9238}"/>
              </a:ext>
            </a:extLst>
          </p:cNvPr>
          <p:cNvSpPr>
            <a:spLocks noGrp="1"/>
          </p:cNvSpPr>
          <p:nvPr>
            <p:ph type="title"/>
          </p:nvPr>
        </p:nvSpPr>
        <p:spPr>
          <a:xfrm>
            <a:off x="0" y="314700"/>
            <a:ext cx="12192000" cy="852558"/>
          </a:xfrm>
        </p:spPr>
        <p:txBody>
          <a:bodyPr wrap="square" anchor="t">
            <a:noAutofit/>
          </a:bodyPr>
          <a:lstStyle/>
          <a:p>
            <a:r>
              <a:rPr lang="en-US" sz="3000" dirty="0"/>
              <a:t>Over-the-year change in payroll employment by industry,</a:t>
            </a:r>
            <a:br>
              <a:rPr lang="en-US" sz="3000" dirty="0"/>
            </a:br>
            <a:r>
              <a:rPr lang="en-US" sz="3000" dirty="0"/>
              <a:t>October 2022–October 2023, not seasonally adjusted</a:t>
            </a:r>
            <a:br>
              <a:rPr kumimoji="0" lang="en-US" sz="1200" b="0" i="0" u="none" strike="noStrike" kern="1200" cap="none" spc="0" normalizeH="0" baseline="0" noProof="0" dirty="0">
                <a:ln>
                  <a:noFill/>
                </a:ln>
                <a:solidFill>
                  <a:schemeClr val="bg1"/>
                </a:solidFill>
                <a:effectLst/>
                <a:uLnTx/>
                <a:uFillTx/>
                <a:latin typeface="Tahoma" pitchFamily="34" charset="0"/>
                <a:ea typeface="+mj-ea"/>
                <a:cs typeface="Tahoma" pitchFamily="34" charset="0"/>
              </a:rPr>
            </a:br>
            <a:endParaRPr lang="en-US" sz="3200" dirty="0"/>
          </a:p>
        </p:txBody>
      </p:sp>
      <p:graphicFrame>
        <p:nvGraphicFramePr>
          <p:cNvPr id="6" name="Chart 5" descr="Bar chart showing over-the-year change in payroll employment by industry, not seasonally adjusted (Pittsburgh MSA and United States)">
            <a:extLst>
              <a:ext uri="{FF2B5EF4-FFF2-40B4-BE49-F238E27FC236}">
                <a16:creationId xmlns:a16="http://schemas.microsoft.com/office/drawing/2014/main" id="{5AB4F04A-A226-DFBB-54EB-1BB4F1DF11AB}"/>
              </a:ext>
            </a:extLst>
          </p:cNvPr>
          <p:cNvGraphicFramePr>
            <a:graphicFrameLocks noChangeAspect="1"/>
          </p:cNvGraphicFramePr>
          <p:nvPr>
            <p:extLst>
              <p:ext uri="{D42A27DB-BD31-4B8C-83A1-F6EECF244321}">
                <p14:modId xmlns:p14="http://schemas.microsoft.com/office/powerpoint/2010/main" val="1022673"/>
              </p:ext>
            </p:extLst>
          </p:nvPr>
        </p:nvGraphicFramePr>
        <p:xfrm>
          <a:off x="1529934" y="1178622"/>
          <a:ext cx="9144000" cy="5486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12777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BF9ED22-4027-A6E8-23DA-14AF9AEA9238}"/>
              </a:ext>
            </a:extLst>
          </p:cNvPr>
          <p:cNvSpPr>
            <a:spLocks noGrp="1"/>
          </p:cNvSpPr>
          <p:nvPr>
            <p:ph type="title"/>
          </p:nvPr>
        </p:nvSpPr>
        <p:spPr>
          <a:xfrm>
            <a:off x="0" y="314700"/>
            <a:ext cx="12192000" cy="852558"/>
          </a:xfrm>
        </p:spPr>
        <p:txBody>
          <a:bodyPr wrap="square" anchor="t">
            <a:noAutofit/>
          </a:bodyPr>
          <a:lstStyle/>
          <a:p>
            <a:r>
              <a:rPr lang="en-US" sz="3000" dirty="0"/>
              <a:t>Percentage distribution of payroll employment by industry,</a:t>
            </a:r>
            <a:br>
              <a:rPr lang="en-US" sz="3000" dirty="0"/>
            </a:br>
            <a:r>
              <a:rPr lang="en-US" sz="3000" dirty="0"/>
              <a:t>2022 annual averages</a:t>
            </a:r>
            <a:br>
              <a:rPr kumimoji="0" lang="en-US" sz="1200" b="0" i="0" u="none" strike="noStrike" kern="1200" cap="none" spc="0" normalizeH="0" baseline="0" noProof="0" dirty="0">
                <a:ln>
                  <a:noFill/>
                </a:ln>
                <a:solidFill>
                  <a:schemeClr val="bg1"/>
                </a:solidFill>
                <a:effectLst/>
                <a:uLnTx/>
                <a:uFillTx/>
                <a:latin typeface="Tahoma" pitchFamily="34" charset="0"/>
                <a:ea typeface="+mj-ea"/>
                <a:cs typeface="Tahoma" pitchFamily="34" charset="0"/>
              </a:rPr>
            </a:br>
            <a:endParaRPr lang="en-US" sz="3200" dirty="0"/>
          </a:p>
        </p:txBody>
      </p:sp>
      <p:graphicFrame>
        <p:nvGraphicFramePr>
          <p:cNvPr id="4" name="Chart 3" descr="Bar chart showing percentage distribution of payroll employment by industry (Pittsburgh MSA and United States)">
            <a:extLst>
              <a:ext uri="{FF2B5EF4-FFF2-40B4-BE49-F238E27FC236}">
                <a16:creationId xmlns:a16="http://schemas.microsoft.com/office/drawing/2014/main" id="{6437F537-2C6F-485C-817A-C5AB365BDF1E}"/>
              </a:ext>
            </a:extLst>
          </p:cNvPr>
          <p:cNvGraphicFramePr>
            <a:graphicFrameLocks noChangeAspect="1"/>
          </p:cNvGraphicFramePr>
          <p:nvPr>
            <p:extLst>
              <p:ext uri="{D42A27DB-BD31-4B8C-83A1-F6EECF244321}">
                <p14:modId xmlns:p14="http://schemas.microsoft.com/office/powerpoint/2010/main" val="523914151"/>
              </p:ext>
            </p:extLst>
          </p:nvPr>
        </p:nvGraphicFramePr>
        <p:xfrm>
          <a:off x="1527048" y="1174943"/>
          <a:ext cx="9118600" cy="5486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60643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CFFC14B-2026-5B56-E1BE-2F8DF035B5EE}"/>
              </a:ext>
            </a:extLst>
          </p:cNvPr>
          <p:cNvSpPr>
            <a:spLocks noGrp="1"/>
          </p:cNvSpPr>
          <p:nvPr>
            <p:ph type="title"/>
          </p:nvPr>
        </p:nvSpPr>
        <p:spPr>
          <a:xfrm>
            <a:off x="0" y="314700"/>
            <a:ext cx="12192000" cy="852558"/>
          </a:xfrm>
        </p:spPr>
        <p:txBody>
          <a:bodyPr wrap="square" anchor="t">
            <a:noAutofit/>
          </a:bodyPr>
          <a:lstStyle/>
          <a:p>
            <a:r>
              <a:rPr lang="en-US" sz="3000" dirty="0"/>
              <a:t>Job openings rates by state, September 2023, seasonally adjusted</a:t>
            </a:r>
            <a:br>
              <a:rPr lang="en-US" sz="3200" dirty="0"/>
            </a:br>
            <a:r>
              <a:rPr lang="en-US" sz="1800" dirty="0"/>
              <a:t>(U.S. rate = 5.6%)</a:t>
            </a:r>
            <a:br>
              <a:rPr kumimoji="0" lang="en-US" sz="1200" b="0" i="0" u="none" strike="noStrike" kern="1200" cap="none" spc="0" normalizeH="0" baseline="0" noProof="0" dirty="0">
                <a:ln>
                  <a:noFill/>
                </a:ln>
                <a:solidFill>
                  <a:schemeClr val="bg1"/>
                </a:solidFill>
                <a:effectLst/>
                <a:uLnTx/>
                <a:uFillTx/>
                <a:latin typeface="Tahoma" pitchFamily="34" charset="0"/>
                <a:ea typeface="+mj-ea"/>
                <a:cs typeface="Tahoma" pitchFamily="34" charset="0"/>
              </a:rPr>
            </a:br>
            <a:endParaRPr lang="en-US" sz="3200" dirty="0"/>
          </a:p>
        </p:txBody>
      </p:sp>
      <p:pic>
        <p:nvPicPr>
          <p:cNvPr id="7" name="Picture 6" descr="Map of job openings rates by state, seasonally adjusted">
            <a:extLst>
              <a:ext uri="{FF2B5EF4-FFF2-40B4-BE49-F238E27FC236}">
                <a16:creationId xmlns:a16="http://schemas.microsoft.com/office/drawing/2014/main" id="{5862A51E-BA77-269F-5226-BB5374344373}"/>
              </a:ext>
            </a:extLst>
          </p:cNvPr>
          <p:cNvPicPr preferRelativeResize="0">
            <a:picLocks noChangeAspect="1"/>
          </p:cNvPicPr>
          <p:nvPr/>
        </p:nvPicPr>
        <p:blipFill rotWithShape="1">
          <a:blip r:embed="rId3" cstate="print">
            <a:extLst>
              <a:ext uri="{28A0092B-C50C-407E-A947-70E740481C1C}">
                <a14:useLocalDpi xmlns:a14="http://schemas.microsoft.com/office/drawing/2010/main" val="0"/>
              </a:ext>
            </a:extLst>
          </a:blip>
          <a:srcRect t="9866" b="8982"/>
          <a:stretch/>
        </p:blipFill>
        <p:spPr>
          <a:xfrm>
            <a:off x="1801367" y="1077211"/>
            <a:ext cx="8589855" cy="5396686"/>
          </a:xfrm>
          <a:prstGeom prst="rect">
            <a:avLst/>
          </a:prstGeom>
        </p:spPr>
      </p:pic>
    </p:spTree>
    <p:extLst>
      <p:ext uri="{BB962C8B-B14F-4D97-AF65-F5344CB8AC3E}">
        <p14:creationId xmlns:p14="http://schemas.microsoft.com/office/powerpoint/2010/main" val="28710079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BF9ED22-4027-A6E8-23DA-14AF9AEA9238}"/>
              </a:ext>
            </a:extLst>
          </p:cNvPr>
          <p:cNvSpPr>
            <a:spLocks noGrp="1"/>
          </p:cNvSpPr>
          <p:nvPr>
            <p:ph type="title"/>
          </p:nvPr>
        </p:nvSpPr>
        <p:spPr>
          <a:xfrm>
            <a:off x="0" y="314700"/>
            <a:ext cx="12192000" cy="852558"/>
          </a:xfrm>
        </p:spPr>
        <p:txBody>
          <a:bodyPr wrap="square" anchor="t">
            <a:noAutofit/>
          </a:bodyPr>
          <a:lstStyle/>
          <a:p>
            <a:r>
              <a:rPr lang="en-US" sz="3000" dirty="0"/>
              <a:t>Number of unemployed people per job opening,</a:t>
            </a:r>
            <a:br>
              <a:rPr lang="en-US" sz="3000" dirty="0"/>
            </a:br>
            <a:r>
              <a:rPr lang="en-US" sz="3000" dirty="0"/>
              <a:t>December 2000 to September 2023, seasonally adjusted</a:t>
            </a:r>
            <a:br>
              <a:rPr kumimoji="0" lang="en-US" sz="1200" b="0" i="0" u="none" strike="noStrike" kern="1200" cap="none" spc="0" normalizeH="0" baseline="0" noProof="0" dirty="0">
                <a:ln>
                  <a:noFill/>
                </a:ln>
                <a:solidFill>
                  <a:schemeClr val="bg1"/>
                </a:solidFill>
                <a:effectLst/>
                <a:uLnTx/>
                <a:uFillTx/>
                <a:latin typeface="Tahoma" pitchFamily="34" charset="0"/>
                <a:ea typeface="+mj-ea"/>
                <a:cs typeface="Tahoma" pitchFamily="34" charset="0"/>
              </a:rPr>
            </a:br>
            <a:endParaRPr lang="en-US" sz="3200" dirty="0"/>
          </a:p>
        </p:txBody>
      </p:sp>
      <p:graphicFrame>
        <p:nvGraphicFramePr>
          <p:cNvPr id="2" name="Chart 1" descr="Line graph showing number of unemployed people per job opening, seasonally adjusted">
            <a:extLst>
              <a:ext uri="{FF2B5EF4-FFF2-40B4-BE49-F238E27FC236}">
                <a16:creationId xmlns:a16="http://schemas.microsoft.com/office/drawing/2014/main" id="{CDC85C1A-A644-13A4-EC3E-16704CE0082A}"/>
              </a:ext>
            </a:extLst>
          </p:cNvPr>
          <p:cNvGraphicFramePr>
            <a:graphicFrameLocks noChangeAspect="1"/>
          </p:cNvGraphicFramePr>
          <p:nvPr>
            <p:extLst>
              <p:ext uri="{D42A27DB-BD31-4B8C-83A1-F6EECF244321}">
                <p14:modId xmlns:p14="http://schemas.microsoft.com/office/powerpoint/2010/main" val="615071760"/>
              </p:ext>
            </p:extLst>
          </p:nvPr>
        </p:nvGraphicFramePr>
        <p:xfrm>
          <a:off x="1527048" y="1179576"/>
          <a:ext cx="9144000" cy="5486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755133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0D3AB-466B-5100-FDCF-4BBECD66F192}"/>
              </a:ext>
            </a:extLst>
          </p:cNvPr>
          <p:cNvSpPr>
            <a:spLocks noGrp="1"/>
          </p:cNvSpPr>
          <p:nvPr>
            <p:ph type="title"/>
          </p:nvPr>
        </p:nvSpPr>
        <p:spPr>
          <a:xfrm>
            <a:off x="325120" y="528320"/>
            <a:ext cx="11541760" cy="883920"/>
          </a:xfrm>
        </p:spPr>
        <p:txBody>
          <a:bodyPr/>
          <a:lstStyle/>
          <a:p>
            <a:r>
              <a:rPr lang="en-US" sz="3800" dirty="0"/>
              <a:t>Occupational Employment and Wage Statistics (OEWS)</a:t>
            </a:r>
          </a:p>
        </p:txBody>
      </p:sp>
      <p:sp>
        <p:nvSpPr>
          <p:cNvPr id="3" name="Content Placeholder 2">
            <a:extLst>
              <a:ext uri="{FF2B5EF4-FFF2-40B4-BE49-F238E27FC236}">
                <a16:creationId xmlns:a16="http://schemas.microsoft.com/office/drawing/2014/main" id="{6B33951A-2713-762A-F02F-F4C7C8018B96}"/>
              </a:ext>
            </a:extLst>
          </p:cNvPr>
          <p:cNvSpPr>
            <a:spLocks noGrp="1"/>
          </p:cNvSpPr>
          <p:nvPr>
            <p:ph idx="1"/>
          </p:nvPr>
        </p:nvSpPr>
        <p:spPr>
          <a:xfrm>
            <a:off x="495300" y="1450339"/>
            <a:ext cx="11201400" cy="3957321"/>
          </a:xfrm>
        </p:spPr>
        <p:txBody>
          <a:bodyPr/>
          <a:lstStyle/>
          <a:p>
            <a:r>
              <a:rPr lang="en-US" sz="2400" dirty="0"/>
              <a:t>Employment and wage estimates for over 800 occupations</a:t>
            </a:r>
          </a:p>
          <a:p>
            <a:r>
              <a:rPr lang="en-US" sz="2400" dirty="0"/>
              <a:t>Nonfarm business establishment (employer) survey</a:t>
            </a:r>
          </a:p>
          <a:p>
            <a:r>
              <a:rPr lang="en-US" sz="2400" dirty="0"/>
              <a:t>Sample drawn from Quarterly Census of Employment and Wages</a:t>
            </a:r>
          </a:p>
          <a:p>
            <a:r>
              <a:rPr lang="en-US" sz="2400" dirty="0"/>
              <a:t>Total sample of 1.1 million establishments collected over a 3-year period</a:t>
            </a:r>
          </a:p>
          <a:p>
            <a:r>
              <a:rPr lang="en-US" sz="2400" dirty="0"/>
              <a:t>Data published annually with a May reference date</a:t>
            </a:r>
          </a:p>
          <a:p>
            <a:r>
              <a:rPr lang="en-US" sz="2400" dirty="0"/>
              <a:t>National, state, and metropolitan and nonmetropolitan area data for all industries combined; national data by industry</a:t>
            </a:r>
          </a:p>
          <a:p>
            <a:r>
              <a:rPr lang="en-US" sz="2400" dirty="0"/>
              <a:t>Data elements: employment; mean wages; 10</a:t>
            </a:r>
            <a:r>
              <a:rPr lang="en-US" sz="2400" baseline="30000" dirty="0"/>
              <a:t>th</a:t>
            </a:r>
            <a:r>
              <a:rPr lang="en-US" sz="2400" dirty="0"/>
              <a:t>, 25</a:t>
            </a:r>
            <a:r>
              <a:rPr lang="en-US" sz="2400" baseline="30000" dirty="0"/>
              <a:t>th</a:t>
            </a:r>
            <a:r>
              <a:rPr lang="en-US" sz="2400" dirty="0"/>
              <a:t>, 50</a:t>
            </a:r>
            <a:r>
              <a:rPr lang="en-US" sz="2400" baseline="30000" dirty="0"/>
              <a:t>th</a:t>
            </a:r>
            <a:r>
              <a:rPr lang="en-US" sz="2400" dirty="0"/>
              <a:t> (median), 75</a:t>
            </a:r>
            <a:r>
              <a:rPr lang="en-US" sz="2400" baseline="30000" dirty="0"/>
              <a:t>th</a:t>
            </a:r>
            <a:r>
              <a:rPr lang="en-US" sz="2400" dirty="0"/>
              <a:t>, and 90</a:t>
            </a:r>
            <a:r>
              <a:rPr lang="en-US" sz="2400" baseline="30000" dirty="0"/>
              <a:t>th</a:t>
            </a:r>
            <a:r>
              <a:rPr lang="en-US" sz="2400" dirty="0"/>
              <a:t> percentile wages; measures of sampling error; jobs/1,000 and location quotients</a:t>
            </a:r>
          </a:p>
          <a:p>
            <a:r>
              <a:rPr lang="en-US" sz="2400" dirty="0"/>
              <a:t>Website: </a:t>
            </a:r>
            <a:r>
              <a:rPr lang="en-US" sz="2400" dirty="0">
                <a:hlinkClick r:id="rId3"/>
              </a:rPr>
              <a:t>www.bls.gov/oes/</a:t>
            </a:r>
            <a:r>
              <a:rPr lang="en-US" sz="2400" dirty="0"/>
              <a:t> </a:t>
            </a:r>
          </a:p>
        </p:txBody>
      </p:sp>
    </p:spTree>
    <p:extLst>
      <p:ext uri="{BB962C8B-B14F-4D97-AF65-F5344CB8AC3E}">
        <p14:creationId xmlns:p14="http://schemas.microsoft.com/office/powerpoint/2010/main" val="1050880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464A6E"/>
                </a:solidFill>
              </a:rPr>
              <a:t>Largest occupations in West Virginia, May 2022</a:t>
            </a:r>
          </a:p>
        </p:txBody>
      </p:sp>
      <p:graphicFrame>
        <p:nvGraphicFramePr>
          <p:cNvPr id="2" name="Content Placeholder 1">
            <a:extLst>
              <a:ext uri="{FF2B5EF4-FFF2-40B4-BE49-F238E27FC236}">
                <a16:creationId xmlns:a16="http://schemas.microsoft.com/office/drawing/2014/main" id="{E8D9EA51-CED6-46D9-A448-E58E91DFEB28}"/>
              </a:ext>
            </a:extLst>
          </p:cNvPr>
          <p:cNvGraphicFramePr>
            <a:graphicFrameLocks noGrp="1"/>
          </p:cNvGraphicFramePr>
          <p:nvPr>
            <p:ph idx="1"/>
          </p:nvPr>
        </p:nvGraphicFramePr>
        <p:xfrm>
          <a:off x="495300" y="1361440"/>
          <a:ext cx="11201400" cy="46202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24687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8C5D86D4-BC38-42F3-A594-ABEE03F264DC}"/>
              </a:ext>
              <a:ext uri="{C183D7F6-B498-43B3-948B-1728B52AA6E4}">
                <adec:decorative xmlns:adec="http://schemas.microsoft.com/office/drawing/2017/decorative" val="0"/>
              </a:ext>
            </a:extLst>
          </p:cNvPr>
          <p:cNvSpPr>
            <a:spLocks noGrp="1"/>
          </p:cNvSpPr>
          <p:nvPr>
            <p:ph type="title" idx="4294967295"/>
          </p:nvPr>
        </p:nvSpPr>
        <p:spPr>
          <a:xfrm>
            <a:off x="517890" y="304800"/>
            <a:ext cx="11149854" cy="1219200"/>
          </a:xfrm>
        </p:spPr>
        <p:txBody>
          <a:bodyPr anchor="ctr"/>
          <a:lstStyle/>
          <a:p>
            <a:r>
              <a:rPr lang="en-US" sz="4000" dirty="0"/>
              <a:t>Annual mean wages for the largest occupations in West Virginia, May 2022</a:t>
            </a:r>
          </a:p>
        </p:txBody>
      </p:sp>
      <p:graphicFrame>
        <p:nvGraphicFramePr>
          <p:cNvPr id="2" name="Chart 1">
            <a:extLst>
              <a:ext uri="{FF2B5EF4-FFF2-40B4-BE49-F238E27FC236}">
                <a16:creationId xmlns:a16="http://schemas.microsoft.com/office/drawing/2014/main" id="{A11A88C1-CC66-4F90-B5A5-21D94509EF9D}"/>
              </a:ext>
            </a:extLst>
          </p:cNvPr>
          <p:cNvGraphicFramePr>
            <a:graphicFrameLocks/>
          </p:cNvGraphicFramePr>
          <p:nvPr/>
        </p:nvGraphicFramePr>
        <p:xfrm>
          <a:off x="798786" y="1523999"/>
          <a:ext cx="11149854" cy="45415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73664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8C5D86D4-BC38-42F3-A594-ABEE03F264DC}"/>
              </a:ext>
              <a:ext uri="{C183D7F6-B498-43B3-948B-1728B52AA6E4}">
                <adec:decorative xmlns:adec="http://schemas.microsoft.com/office/drawing/2017/decorative" val="0"/>
              </a:ext>
            </a:extLst>
          </p:cNvPr>
          <p:cNvSpPr>
            <a:spLocks noGrp="1"/>
          </p:cNvSpPr>
          <p:nvPr>
            <p:ph type="title" idx="4294967295"/>
          </p:nvPr>
        </p:nvSpPr>
        <p:spPr>
          <a:xfrm>
            <a:off x="517890" y="304800"/>
            <a:ext cx="11149854" cy="904240"/>
          </a:xfrm>
        </p:spPr>
        <p:txBody>
          <a:bodyPr anchor="ctr"/>
          <a:lstStyle/>
          <a:p>
            <a:r>
              <a:rPr lang="en-US" sz="2800" dirty="0"/>
              <a:t>Employment distribution by typical entry-level educational requirement, United States and selected areas in Appalachia, May 2022</a:t>
            </a:r>
          </a:p>
        </p:txBody>
      </p:sp>
      <p:graphicFrame>
        <p:nvGraphicFramePr>
          <p:cNvPr id="3" name="Chart 2">
            <a:extLst>
              <a:ext uri="{FF2B5EF4-FFF2-40B4-BE49-F238E27FC236}">
                <a16:creationId xmlns:a16="http://schemas.microsoft.com/office/drawing/2014/main" id="{1C566914-3A79-4F39-A8A0-AB060FDF6603}"/>
              </a:ext>
            </a:extLst>
          </p:cNvPr>
          <p:cNvGraphicFramePr>
            <a:graphicFrameLocks/>
          </p:cNvGraphicFramePr>
          <p:nvPr/>
        </p:nvGraphicFramePr>
        <p:xfrm>
          <a:off x="300656" y="1524000"/>
          <a:ext cx="11373454" cy="45008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15952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6B34E66-9412-2BF6-28A8-97C2508A737E}"/>
              </a:ext>
            </a:extLst>
          </p:cNvPr>
          <p:cNvSpPr>
            <a:spLocks noGrp="1"/>
          </p:cNvSpPr>
          <p:nvPr>
            <p:ph type="title"/>
          </p:nvPr>
        </p:nvSpPr>
        <p:spPr>
          <a:xfrm>
            <a:off x="495300" y="310896"/>
            <a:ext cx="11201400" cy="804672"/>
          </a:xfrm>
        </p:spPr>
        <p:txBody>
          <a:bodyPr/>
          <a:lstStyle/>
          <a:p>
            <a:r>
              <a:rPr lang="en-US" sz="3200" dirty="0"/>
              <a:t>Percentage distributions of total population by sex and age,</a:t>
            </a:r>
            <a:br>
              <a:rPr lang="en-US" sz="3200" dirty="0"/>
            </a:br>
            <a:r>
              <a:rPr lang="en-US" sz="3200" dirty="0"/>
              <a:t>2020 Census</a:t>
            </a:r>
          </a:p>
        </p:txBody>
      </p:sp>
      <p:graphicFrame>
        <p:nvGraphicFramePr>
          <p:cNvPr id="9" name="Chart 8" descr="Population pyramid for the Appalachian Regional Commission">
            <a:extLst>
              <a:ext uri="{FF2B5EF4-FFF2-40B4-BE49-F238E27FC236}">
                <a16:creationId xmlns:a16="http://schemas.microsoft.com/office/drawing/2014/main" id="{E24CDEB8-3FD1-F691-2C85-025D74C00F39}"/>
              </a:ext>
            </a:extLst>
          </p:cNvPr>
          <p:cNvGraphicFramePr>
            <a:graphicFrameLocks noGrp="1" noChangeAspect="1"/>
          </p:cNvGraphicFramePr>
          <p:nvPr/>
        </p:nvGraphicFramePr>
        <p:xfrm>
          <a:off x="43110" y="1461260"/>
          <a:ext cx="6185130" cy="44918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 descr="Population pyramid for the United States">
            <a:extLst>
              <a:ext uri="{FF2B5EF4-FFF2-40B4-BE49-F238E27FC236}">
                <a16:creationId xmlns:a16="http://schemas.microsoft.com/office/drawing/2014/main" id="{E24CDEB8-3FD1-F691-2C85-025D74C00F39}"/>
              </a:ext>
            </a:extLst>
          </p:cNvPr>
          <p:cNvGraphicFramePr>
            <a:graphicFrameLocks noGrp="1" noChangeAspect="1"/>
          </p:cNvGraphicFramePr>
          <p:nvPr/>
        </p:nvGraphicFramePr>
        <p:xfrm>
          <a:off x="5976737" y="1455798"/>
          <a:ext cx="6185130" cy="449183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761430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8C5D86D4-BC38-42F3-A594-ABEE03F264DC}"/>
              </a:ext>
              <a:ext uri="{C183D7F6-B498-43B3-948B-1728B52AA6E4}">
                <adec:decorative xmlns:adec="http://schemas.microsoft.com/office/drawing/2017/decorative" val="0"/>
              </a:ext>
            </a:extLst>
          </p:cNvPr>
          <p:cNvSpPr>
            <a:spLocks noGrp="1"/>
          </p:cNvSpPr>
          <p:nvPr>
            <p:ph type="title" idx="4294967295"/>
          </p:nvPr>
        </p:nvSpPr>
        <p:spPr>
          <a:xfrm>
            <a:off x="517890" y="304800"/>
            <a:ext cx="11149854" cy="1219200"/>
          </a:xfrm>
        </p:spPr>
        <p:txBody>
          <a:bodyPr anchor="ctr"/>
          <a:lstStyle/>
          <a:p>
            <a:r>
              <a:rPr lang="en-US" sz="4000" dirty="0"/>
              <a:t>Occupations with the highest employment concentrations in Gainesville, GA, May 2022</a:t>
            </a:r>
          </a:p>
        </p:txBody>
      </p:sp>
      <p:graphicFrame>
        <p:nvGraphicFramePr>
          <p:cNvPr id="3" name="Chart 2">
            <a:extLst>
              <a:ext uri="{FF2B5EF4-FFF2-40B4-BE49-F238E27FC236}">
                <a16:creationId xmlns:a16="http://schemas.microsoft.com/office/drawing/2014/main" id="{040CF543-498E-4555-BD55-672D5E773565}"/>
              </a:ext>
            </a:extLst>
          </p:cNvPr>
          <p:cNvGraphicFramePr>
            <a:graphicFrameLocks/>
          </p:cNvGraphicFramePr>
          <p:nvPr/>
        </p:nvGraphicFramePr>
        <p:xfrm>
          <a:off x="283779" y="1676399"/>
          <a:ext cx="10951780" cy="44094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895270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8C5D86D4-BC38-42F3-A594-ABEE03F264DC}"/>
              </a:ext>
              <a:ext uri="{C183D7F6-B498-43B3-948B-1728B52AA6E4}">
                <adec:decorative xmlns:adec="http://schemas.microsoft.com/office/drawing/2017/decorative" val="0"/>
              </a:ext>
            </a:extLst>
          </p:cNvPr>
          <p:cNvSpPr>
            <a:spLocks noGrp="1"/>
          </p:cNvSpPr>
          <p:nvPr>
            <p:ph type="title" idx="4294967295"/>
          </p:nvPr>
        </p:nvSpPr>
        <p:spPr>
          <a:xfrm>
            <a:off x="521072" y="193039"/>
            <a:ext cx="11149854" cy="1219200"/>
          </a:xfrm>
        </p:spPr>
        <p:txBody>
          <a:bodyPr anchor="ctr"/>
          <a:lstStyle/>
          <a:p>
            <a:r>
              <a:rPr lang="en-US" sz="3200" dirty="0"/>
              <a:t>Occupations with the highest employment concentrations in the East Kentucky nonmetropolitan area, May 2022</a:t>
            </a:r>
          </a:p>
        </p:txBody>
      </p:sp>
      <p:graphicFrame>
        <p:nvGraphicFramePr>
          <p:cNvPr id="2" name="Chart 1">
            <a:extLst>
              <a:ext uri="{FF2B5EF4-FFF2-40B4-BE49-F238E27FC236}">
                <a16:creationId xmlns:a16="http://schemas.microsoft.com/office/drawing/2014/main" id="{2DA89A0F-3691-4AF3-AE23-FAF25BEED81F}"/>
              </a:ext>
            </a:extLst>
          </p:cNvPr>
          <p:cNvGraphicFramePr>
            <a:graphicFrameLocks/>
          </p:cNvGraphicFramePr>
          <p:nvPr/>
        </p:nvGraphicFramePr>
        <p:xfrm>
          <a:off x="443415" y="1412239"/>
          <a:ext cx="11305167" cy="46532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899362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8C5D86D4-BC38-42F3-A594-ABEE03F264DC}"/>
              </a:ext>
              <a:ext uri="{C183D7F6-B498-43B3-948B-1728B52AA6E4}">
                <adec:decorative xmlns:adec="http://schemas.microsoft.com/office/drawing/2017/decorative" val="0"/>
              </a:ext>
            </a:extLst>
          </p:cNvPr>
          <p:cNvSpPr>
            <a:spLocks noGrp="1"/>
          </p:cNvSpPr>
          <p:nvPr>
            <p:ph type="title" idx="4294967295"/>
          </p:nvPr>
        </p:nvSpPr>
        <p:spPr>
          <a:xfrm>
            <a:off x="517890" y="304800"/>
            <a:ext cx="11149854" cy="1219200"/>
          </a:xfrm>
        </p:spPr>
        <p:txBody>
          <a:bodyPr anchor="ctr"/>
          <a:lstStyle/>
          <a:p>
            <a:r>
              <a:rPr lang="en-US" sz="4000" dirty="0"/>
              <a:t>Occupations with the highest employment concentrations in Huntsville, AL, May 2022</a:t>
            </a:r>
          </a:p>
        </p:txBody>
      </p:sp>
      <p:graphicFrame>
        <p:nvGraphicFramePr>
          <p:cNvPr id="2" name="Chart 1">
            <a:extLst>
              <a:ext uri="{FF2B5EF4-FFF2-40B4-BE49-F238E27FC236}">
                <a16:creationId xmlns:a16="http://schemas.microsoft.com/office/drawing/2014/main" id="{EE903351-9030-45A9-A54B-EB97A71E9F29}"/>
              </a:ext>
            </a:extLst>
          </p:cNvPr>
          <p:cNvGraphicFramePr>
            <a:graphicFrameLocks/>
          </p:cNvGraphicFramePr>
          <p:nvPr/>
        </p:nvGraphicFramePr>
        <p:xfrm>
          <a:off x="517890" y="1676400"/>
          <a:ext cx="11003550" cy="4368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210370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0" y="186733"/>
            <a:ext cx="12192000" cy="870857"/>
          </a:xfrm>
        </p:spPr>
        <p:txBody>
          <a:bodyPr anchor="ctr"/>
          <a:lstStyle/>
          <a:p>
            <a:pPr eaLnBrk="1" hangingPunct="1"/>
            <a:r>
              <a:rPr lang="en-US" sz="4000" dirty="0"/>
              <a:t>BLS Career Information Products</a:t>
            </a:r>
          </a:p>
        </p:txBody>
      </p:sp>
      <p:sp>
        <p:nvSpPr>
          <p:cNvPr id="41988" name="Rectangle 3"/>
          <p:cNvSpPr>
            <a:spLocks noGrp="1" noChangeArrowheads="1"/>
          </p:cNvSpPr>
          <p:nvPr>
            <p:ph sz="half" idx="4294967295"/>
          </p:nvPr>
        </p:nvSpPr>
        <p:spPr>
          <a:xfrm>
            <a:off x="217714" y="1057590"/>
            <a:ext cx="5878286" cy="5587050"/>
          </a:xfrm>
          <a:prstGeom prst="rect">
            <a:avLst/>
          </a:prstGeom>
        </p:spPr>
        <p:txBody>
          <a:bodyPr>
            <a:noAutofit/>
          </a:bodyPr>
          <a:lstStyle/>
          <a:p>
            <a:pPr>
              <a:spcAft>
                <a:spcPct val="30000"/>
              </a:spcAft>
            </a:pPr>
            <a:r>
              <a:rPr lang="en-US" sz="3000" dirty="0"/>
              <a:t>Occupational Outlook Handbook (OOH), as a website and as an app</a:t>
            </a:r>
          </a:p>
          <a:p>
            <a:pPr>
              <a:spcAft>
                <a:spcPct val="30000"/>
              </a:spcAft>
            </a:pPr>
            <a:r>
              <a:rPr lang="en-US" sz="3000" dirty="0"/>
              <a:t>Career Outlook</a:t>
            </a:r>
          </a:p>
          <a:p>
            <a:pPr eaLnBrk="1" hangingPunct="1">
              <a:spcAft>
                <a:spcPct val="30000"/>
              </a:spcAft>
            </a:pPr>
            <a:r>
              <a:rPr lang="en-US" sz="3000" dirty="0"/>
              <a:t>Long-term employment projections by industry and occupation</a:t>
            </a:r>
          </a:p>
          <a:p>
            <a:pPr eaLnBrk="1" hangingPunct="1">
              <a:spcAft>
                <a:spcPct val="30000"/>
              </a:spcAft>
            </a:pPr>
            <a:r>
              <a:rPr lang="en-US" sz="3000" dirty="0"/>
              <a:t>Education and training requirements</a:t>
            </a:r>
          </a:p>
        </p:txBody>
      </p:sp>
      <p:pic>
        <p:nvPicPr>
          <p:cNvPr id="4" name="Picture 3">
            <a:extLst>
              <a:ext uri="{FF2B5EF4-FFF2-40B4-BE49-F238E27FC236}">
                <a16:creationId xmlns:a16="http://schemas.microsoft.com/office/drawing/2014/main" id="{11EC2D81-2BE1-DF77-54F6-8C50DE689BB9}"/>
              </a:ext>
            </a:extLst>
          </p:cNvPr>
          <p:cNvPicPr>
            <a:picLocks noChangeAspect="1"/>
          </p:cNvPicPr>
          <p:nvPr/>
        </p:nvPicPr>
        <p:blipFill>
          <a:blip r:embed="rId3"/>
          <a:stretch>
            <a:fillRect/>
          </a:stretch>
        </p:blipFill>
        <p:spPr>
          <a:xfrm>
            <a:off x="5976719" y="970961"/>
            <a:ext cx="4136048" cy="3595519"/>
          </a:xfrm>
          <a:prstGeom prst="rect">
            <a:avLst/>
          </a:prstGeom>
        </p:spPr>
      </p:pic>
      <p:pic>
        <p:nvPicPr>
          <p:cNvPr id="2" name="Picture 1">
            <a:extLst>
              <a:ext uri="{FF2B5EF4-FFF2-40B4-BE49-F238E27FC236}">
                <a16:creationId xmlns:a16="http://schemas.microsoft.com/office/drawing/2014/main" id="{8D861245-9239-71E5-6983-22EF715F0308}"/>
              </a:ext>
            </a:extLst>
          </p:cNvPr>
          <p:cNvPicPr>
            <a:picLocks noChangeAspect="1"/>
          </p:cNvPicPr>
          <p:nvPr/>
        </p:nvPicPr>
        <p:blipFill>
          <a:blip r:embed="rId4"/>
          <a:stretch>
            <a:fillRect/>
          </a:stretch>
        </p:blipFill>
        <p:spPr>
          <a:xfrm>
            <a:off x="8061695" y="2203703"/>
            <a:ext cx="4102143" cy="3595519"/>
          </a:xfrm>
          <a:prstGeom prst="rect">
            <a:avLst/>
          </a:prstGeom>
        </p:spPr>
      </p:pic>
    </p:spTree>
    <p:extLst>
      <p:ext uri="{BB962C8B-B14F-4D97-AF65-F5344CB8AC3E}">
        <p14:creationId xmlns:p14="http://schemas.microsoft.com/office/powerpoint/2010/main" val="163418154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a:xfrm>
            <a:off x="76200" y="97080"/>
            <a:ext cx="12115800" cy="743401"/>
          </a:xfrm>
        </p:spPr>
        <p:txBody>
          <a:bodyPr anchor="ctr" anchorCtr="0"/>
          <a:lstStyle/>
          <a:p>
            <a:pPr eaLnBrk="1" hangingPunct="1"/>
            <a:r>
              <a:rPr lang="en-US"/>
              <a:t>Occupational Outlook Handbook</a:t>
            </a:r>
          </a:p>
        </p:txBody>
      </p:sp>
      <p:sp>
        <p:nvSpPr>
          <p:cNvPr id="7" name="TextBox 6"/>
          <p:cNvSpPr txBox="1"/>
          <p:nvPr/>
        </p:nvSpPr>
        <p:spPr>
          <a:xfrm>
            <a:off x="2281990" y="1648327"/>
            <a:ext cx="7988969" cy="433137"/>
          </a:xfrm>
          <a:prstGeom prst="rect">
            <a:avLst/>
          </a:prstGeom>
        </p:spPr>
        <p:txBody>
          <a:bodyPr vert="horz" wrap="square"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Tahoma" pitchFamily="34" charset="0"/>
              <a:ea typeface="+mn-ea"/>
              <a:cs typeface="Tahoma" pitchFamily="34" charset="0"/>
            </a:endParaRPr>
          </a:p>
        </p:txBody>
      </p:sp>
      <p:sp>
        <p:nvSpPr>
          <p:cNvPr id="8" name="TextBox 7"/>
          <p:cNvSpPr txBox="1"/>
          <p:nvPr/>
        </p:nvSpPr>
        <p:spPr>
          <a:xfrm>
            <a:off x="5470358" y="1913021"/>
            <a:ext cx="914400" cy="914400"/>
          </a:xfrm>
          <a:prstGeom prst="rect">
            <a:avLst/>
          </a:prstGeom>
        </p:spPr>
        <p:txBody>
          <a:bodyPr vert="horz" wrap="none"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Tahoma" pitchFamily="34" charset="0"/>
              <a:ea typeface="+mn-ea"/>
              <a:cs typeface="Tahoma" pitchFamily="34" charset="0"/>
            </a:endParaRPr>
          </a:p>
        </p:txBody>
      </p:sp>
      <p:sp>
        <p:nvSpPr>
          <p:cNvPr id="9" name="TextBox 8"/>
          <p:cNvSpPr txBox="1"/>
          <p:nvPr/>
        </p:nvSpPr>
        <p:spPr>
          <a:xfrm>
            <a:off x="4517928" y="666041"/>
            <a:ext cx="3517092" cy="588093"/>
          </a:xfrm>
          <a:prstGeom prst="rect">
            <a:avLst/>
          </a:prstGeom>
        </p:spPr>
        <p:txBody>
          <a:bodyPr vert="horz" wrap="square"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a:ln>
                  <a:noFill/>
                </a:ln>
                <a:solidFill>
                  <a:srgbClr val="002060"/>
                </a:solidFill>
                <a:effectLst/>
                <a:uLnTx/>
                <a:uFillTx/>
                <a:latin typeface="Tahoma" pitchFamily="34" charset="0"/>
                <a:ea typeface="+mn-ea"/>
                <a:cs typeface="Tahoma" pitchFamily="34" charset="0"/>
              </a:rPr>
              <a:t>www.bls.gov/ooh</a:t>
            </a:r>
          </a:p>
        </p:txBody>
      </p:sp>
      <p:pic>
        <p:nvPicPr>
          <p:cNvPr id="3" name="Picture 2">
            <a:extLst>
              <a:ext uri="{FF2B5EF4-FFF2-40B4-BE49-F238E27FC236}">
                <a16:creationId xmlns:a16="http://schemas.microsoft.com/office/drawing/2014/main" id="{F0DF984D-A704-7085-350F-970D6E941BA2}"/>
              </a:ext>
            </a:extLst>
          </p:cNvPr>
          <p:cNvPicPr>
            <a:picLocks noChangeAspect="1"/>
          </p:cNvPicPr>
          <p:nvPr/>
        </p:nvPicPr>
        <p:blipFill>
          <a:blip r:embed="rId3"/>
          <a:stretch>
            <a:fillRect/>
          </a:stretch>
        </p:blipFill>
        <p:spPr>
          <a:xfrm>
            <a:off x="3132962" y="1254134"/>
            <a:ext cx="5926076" cy="5151613"/>
          </a:xfrm>
          <a:prstGeom prst="rect">
            <a:avLst/>
          </a:prstGeom>
        </p:spPr>
      </p:pic>
    </p:spTree>
    <p:extLst>
      <p:ext uri="{BB962C8B-B14F-4D97-AF65-F5344CB8AC3E}">
        <p14:creationId xmlns:p14="http://schemas.microsoft.com/office/powerpoint/2010/main" val="113208777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a:xfrm>
            <a:off x="1261336" y="-1"/>
            <a:ext cx="9496311" cy="1183341"/>
          </a:xfrm>
        </p:spPr>
        <p:txBody>
          <a:bodyPr anchor="ctr" anchorCtr="0"/>
          <a:lstStyle/>
          <a:p>
            <a:pPr eaLnBrk="1" hangingPunct="1"/>
            <a:r>
              <a:rPr lang="en-US"/>
              <a:t>Occupational Outlook Handbook App</a:t>
            </a:r>
          </a:p>
        </p:txBody>
      </p:sp>
      <p:sp>
        <p:nvSpPr>
          <p:cNvPr id="7" name="TextBox 6"/>
          <p:cNvSpPr txBox="1"/>
          <p:nvPr/>
        </p:nvSpPr>
        <p:spPr>
          <a:xfrm>
            <a:off x="2281990" y="1648327"/>
            <a:ext cx="7988969" cy="433137"/>
          </a:xfrm>
          <a:prstGeom prst="rect">
            <a:avLst/>
          </a:prstGeom>
        </p:spPr>
        <p:txBody>
          <a:bodyPr vert="horz" wrap="square"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Tahoma" pitchFamily="34" charset="0"/>
              <a:ea typeface="+mn-ea"/>
              <a:cs typeface="Tahoma" pitchFamily="34" charset="0"/>
            </a:endParaRPr>
          </a:p>
        </p:txBody>
      </p:sp>
      <p:sp>
        <p:nvSpPr>
          <p:cNvPr id="8" name="TextBox 7"/>
          <p:cNvSpPr txBox="1"/>
          <p:nvPr/>
        </p:nvSpPr>
        <p:spPr>
          <a:xfrm>
            <a:off x="5470358" y="1913021"/>
            <a:ext cx="914400" cy="914400"/>
          </a:xfrm>
          <a:prstGeom prst="rect">
            <a:avLst/>
          </a:prstGeom>
        </p:spPr>
        <p:txBody>
          <a:bodyPr vert="horz" wrap="none"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Tahoma" pitchFamily="34" charset="0"/>
              <a:ea typeface="+mn-ea"/>
              <a:cs typeface="Tahoma" pitchFamily="34" charset="0"/>
            </a:endParaRPr>
          </a:p>
        </p:txBody>
      </p:sp>
      <p:sp>
        <p:nvSpPr>
          <p:cNvPr id="9" name="TextBox 8"/>
          <p:cNvSpPr txBox="1"/>
          <p:nvPr/>
        </p:nvSpPr>
        <p:spPr>
          <a:xfrm>
            <a:off x="1375021" y="927887"/>
            <a:ext cx="10229791" cy="588093"/>
          </a:xfrm>
          <a:prstGeom prst="rect">
            <a:avLst/>
          </a:prstGeom>
        </p:spPr>
        <p:txBody>
          <a:bodyPr vert="horz" wrap="square"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a:ln>
                  <a:noFill/>
                </a:ln>
                <a:solidFill>
                  <a:srgbClr val="002060"/>
                </a:solidFill>
                <a:effectLst/>
                <a:uLnTx/>
                <a:uFillTx/>
                <a:latin typeface="Calibri" panose="020F0502020204030204"/>
                <a:ea typeface="+mn-ea"/>
                <a:cs typeface="Tahoma" pitchFamily="34" charset="0"/>
              </a:rPr>
              <a:t>Available for download as the </a:t>
            </a:r>
            <a:r>
              <a:rPr kumimoji="0" lang="en-US" sz="2600" b="1" i="0" u="none" strike="noStrike" kern="1200" cap="none" spc="0" normalizeH="0" baseline="0" noProof="0" dirty="0" err="1">
                <a:ln>
                  <a:noFill/>
                </a:ln>
                <a:solidFill>
                  <a:srgbClr val="002060"/>
                </a:solidFill>
                <a:effectLst/>
                <a:uLnTx/>
                <a:uFillTx/>
                <a:latin typeface="Calibri" panose="020F0502020204030204"/>
                <a:ea typeface="+mn-ea"/>
                <a:cs typeface="Tahoma" pitchFamily="34" charset="0"/>
              </a:rPr>
              <a:t>CareerInfo</a:t>
            </a:r>
            <a:r>
              <a:rPr kumimoji="0" lang="en-US" sz="2600" b="0" i="0" u="none" strike="noStrike" kern="1200" cap="none" spc="0" normalizeH="0" baseline="0" noProof="0" dirty="0">
                <a:ln>
                  <a:noFill/>
                </a:ln>
                <a:solidFill>
                  <a:srgbClr val="002060"/>
                </a:solidFill>
                <a:effectLst/>
                <a:uLnTx/>
                <a:uFillTx/>
                <a:latin typeface="Calibri" panose="020F0502020204030204"/>
                <a:ea typeface="+mn-ea"/>
                <a:cs typeface="Tahoma" pitchFamily="34" charset="0"/>
              </a:rPr>
              <a:t> app for Apple iOS and Android </a:t>
            </a:r>
          </a:p>
        </p:txBody>
      </p:sp>
      <p:pic>
        <p:nvPicPr>
          <p:cNvPr id="4" name="Picture 3">
            <a:extLst>
              <a:ext uri="{FF2B5EF4-FFF2-40B4-BE49-F238E27FC236}">
                <a16:creationId xmlns:a16="http://schemas.microsoft.com/office/drawing/2014/main" id="{FCFB3951-9B28-1807-6844-28C7AE9361AC}"/>
              </a:ext>
            </a:extLst>
          </p:cNvPr>
          <p:cNvPicPr>
            <a:picLocks noChangeAspect="1"/>
          </p:cNvPicPr>
          <p:nvPr/>
        </p:nvPicPr>
        <p:blipFill>
          <a:blip r:embed="rId3"/>
          <a:stretch>
            <a:fillRect/>
          </a:stretch>
        </p:blipFill>
        <p:spPr>
          <a:xfrm>
            <a:off x="2771442" y="1403230"/>
            <a:ext cx="6312231" cy="4818400"/>
          </a:xfrm>
          <a:prstGeom prst="rect">
            <a:avLst/>
          </a:prstGeom>
        </p:spPr>
      </p:pic>
    </p:spTree>
    <p:extLst>
      <p:ext uri="{BB962C8B-B14F-4D97-AF65-F5344CB8AC3E}">
        <p14:creationId xmlns:p14="http://schemas.microsoft.com/office/powerpoint/2010/main" val="315863831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D95FA-2D30-505F-2C6E-CDB65A4F3CDC}"/>
              </a:ext>
            </a:extLst>
          </p:cNvPr>
          <p:cNvSpPr>
            <a:spLocks noGrp="1"/>
          </p:cNvSpPr>
          <p:nvPr>
            <p:ph type="title"/>
          </p:nvPr>
        </p:nvSpPr>
        <p:spPr/>
        <p:txBody>
          <a:bodyPr/>
          <a:lstStyle/>
          <a:p>
            <a:r>
              <a:rPr lang="en-US" dirty="0"/>
              <a:t>Using the OOH for Your Career Search</a:t>
            </a:r>
          </a:p>
        </p:txBody>
      </p:sp>
      <p:pic>
        <p:nvPicPr>
          <p:cNvPr id="4" name="Online Media 3" title="Using the Occupational Outlook Handbook for Your Career Search">
            <a:hlinkClick r:id="" action="ppaction://media"/>
            <a:extLst>
              <a:ext uri="{FF2B5EF4-FFF2-40B4-BE49-F238E27FC236}">
                <a16:creationId xmlns:a16="http://schemas.microsoft.com/office/drawing/2014/main" id="{73141161-6D63-CE0B-C0F4-DAC9AEBD764A}"/>
              </a:ext>
            </a:extLst>
          </p:cNvPr>
          <p:cNvPicPr>
            <a:picLocks noRot="1" noChangeAspect="1"/>
          </p:cNvPicPr>
          <p:nvPr>
            <a:videoFile r:link="rId1"/>
          </p:nvPr>
        </p:nvPicPr>
        <p:blipFill>
          <a:blip r:embed="rId4"/>
          <a:stretch>
            <a:fillRect/>
          </a:stretch>
        </p:blipFill>
        <p:spPr>
          <a:xfrm>
            <a:off x="1778523" y="1511903"/>
            <a:ext cx="8634953" cy="4878748"/>
          </a:xfrm>
          <a:prstGeom prst="rect">
            <a:avLst/>
          </a:prstGeom>
        </p:spPr>
      </p:pic>
    </p:spTree>
    <p:extLst>
      <p:ext uri="{BB962C8B-B14F-4D97-AF65-F5344CB8AC3E}">
        <p14:creationId xmlns:p14="http://schemas.microsoft.com/office/powerpoint/2010/main" val="27736141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a:xfrm>
            <a:off x="0" y="92801"/>
            <a:ext cx="12192000" cy="625656"/>
          </a:xfrm>
        </p:spPr>
        <p:txBody>
          <a:bodyPr anchor="ctr" anchorCtr="0"/>
          <a:lstStyle/>
          <a:p>
            <a:pPr eaLnBrk="1" hangingPunct="1"/>
            <a:r>
              <a:rPr lang="en-US"/>
              <a:t>Career Outlook</a:t>
            </a:r>
          </a:p>
        </p:txBody>
      </p:sp>
      <p:sp>
        <p:nvSpPr>
          <p:cNvPr id="7" name="TextBox 6"/>
          <p:cNvSpPr txBox="1"/>
          <p:nvPr/>
        </p:nvSpPr>
        <p:spPr>
          <a:xfrm>
            <a:off x="2281990" y="1648327"/>
            <a:ext cx="7988969" cy="433137"/>
          </a:xfrm>
          <a:prstGeom prst="rect">
            <a:avLst/>
          </a:prstGeom>
        </p:spPr>
        <p:txBody>
          <a:bodyPr vert="horz" wrap="square"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Tahoma" pitchFamily="34" charset="0"/>
              <a:ea typeface="+mn-ea"/>
              <a:cs typeface="Tahoma" pitchFamily="34" charset="0"/>
            </a:endParaRPr>
          </a:p>
        </p:txBody>
      </p:sp>
      <p:sp>
        <p:nvSpPr>
          <p:cNvPr id="9" name="TextBox 8"/>
          <p:cNvSpPr txBox="1"/>
          <p:nvPr/>
        </p:nvSpPr>
        <p:spPr>
          <a:xfrm>
            <a:off x="3497641" y="605246"/>
            <a:ext cx="5024589" cy="517358"/>
          </a:xfrm>
          <a:prstGeom prst="rect">
            <a:avLst/>
          </a:prstGeom>
        </p:spPr>
        <p:txBody>
          <a:bodyPr vert="horz" wrap="square"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a:ln>
                  <a:noFill/>
                </a:ln>
                <a:solidFill>
                  <a:srgbClr val="002060"/>
                </a:solidFill>
                <a:effectLst/>
                <a:uLnTx/>
                <a:uFillTx/>
                <a:latin typeface="Tahoma" pitchFamily="34" charset="0"/>
                <a:ea typeface="+mn-ea"/>
                <a:cs typeface="Tahoma" pitchFamily="34" charset="0"/>
              </a:rPr>
              <a:t>www.bls.gov/careeroutlook</a:t>
            </a:r>
          </a:p>
        </p:txBody>
      </p:sp>
      <p:sp>
        <p:nvSpPr>
          <p:cNvPr id="6" name="Rectangle 3">
            <a:extLst>
              <a:ext uri="{FF2B5EF4-FFF2-40B4-BE49-F238E27FC236}">
                <a16:creationId xmlns:a16="http://schemas.microsoft.com/office/drawing/2014/main" id="{D260FC88-1D78-4791-957F-D2706140D9BC}"/>
              </a:ext>
            </a:extLst>
          </p:cNvPr>
          <p:cNvSpPr txBox="1">
            <a:spLocks noChangeArrowheads="1"/>
          </p:cNvSpPr>
          <p:nvPr/>
        </p:nvSpPr>
        <p:spPr bwMode="auto">
          <a:xfrm>
            <a:off x="0" y="1047426"/>
            <a:ext cx="6451599" cy="47631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E1126"/>
              </a:buClr>
              <a:buSzPct val="90000"/>
              <a:buFont typeface="Wingdings" pitchFamily="2" charset="2"/>
              <a:buChar char=""/>
              <a:defRPr sz="3200" kern="1200">
                <a:solidFill>
                  <a:srgbClr val="192168"/>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lr>
                <a:srgbClr val="CE1126"/>
              </a:buClr>
              <a:buSzPct val="90000"/>
              <a:buFont typeface="Wingdings 3" pitchFamily="18" charset="2"/>
              <a:buChar char=""/>
              <a:defRPr sz="2800" kern="1200">
                <a:solidFill>
                  <a:srgbClr val="192168"/>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lr>
                <a:srgbClr val="CE1126"/>
              </a:buClr>
              <a:buSzPct val="90000"/>
              <a:buFont typeface="Calibri" pitchFamily="34" charset="0"/>
              <a:buChar char="–"/>
              <a:defRPr sz="2400" kern="1200">
                <a:solidFill>
                  <a:srgbClr val="192168"/>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lr>
                <a:srgbClr val="CE1126"/>
              </a:buClr>
              <a:buSzPct val="90000"/>
              <a:buFont typeface="Arial" charset="0"/>
              <a:buChar char="•"/>
              <a:defRPr sz="2000" kern="1200">
                <a:solidFill>
                  <a:srgbClr val="192168"/>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Font typeface="Wingdings" pitchFamily="2" charset="2"/>
              <a:buChar char="v"/>
              <a:defRPr sz="2000" kern="1200">
                <a:solidFill>
                  <a:srgbClr val="000000"/>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ct val="20000"/>
              </a:spcBef>
              <a:spcAft>
                <a:spcPct val="0"/>
              </a:spcAft>
              <a:buClr>
                <a:srgbClr val="CE1126"/>
              </a:buClr>
              <a:buSzPct val="90000"/>
              <a:buFont typeface="Wingdings" pitchFamily="2" charset="2"/>
              <a:buNone/>
              <a:tabLst/>
              <a:defRPr/>
            </a:pPr>
            <a:endParaRPr kumimoji="0" lang="en-US" sz="2800" b="0" i="0" u="none" strike="noStrike" kern="1200" cap="none" spc="0" normalizeH="0" baseline="0" noProof="0" dirty="0">
              <a:ln>
                <a:noFill/>
              </a:ln>
              <a:solidFill>
                <a:srgbClr val="192168"/>
              </a:solidFill>
              <a:effectLst/>
              <a:uLnTx/>
              <a:uFillTx/>
              <a:latin typeface="Calibri" panose="020F0502020204030204" pitchFamily="34" charset="0"/>
              <a:ea typeface="+mn-ea"/>
              <a:cs typeface="Calibri" panose="020F0502020204030204" pitchFamily="34" charset="0"/>
            </a:endParaRPr>
          </a:p>
          <a:p>
            <a:pPr marL="742950" marR="0" lvl="1" indent="-285750" algn="l" defTabSz="914400" rtl="0" eaLnBrk="0" fontAlgn="base" latinLnBrk="0" hangingPunct="0">
              <a:lnSpc>
                <a:spcPct val="100000"/>
              </a:lnSpc>
              <a:spcBef>
                <a:spcPct val="20000"/>
              </a:spcBef>
              <a:spcAft>
                <a:spcPct val="0"/>
              </a:spcAft>
              <a:buClr>
                <a:srgbClr val="CE1126"/>
              </a:buClr>
              <a:buSzPct val="90000"/>
              <a:buFont typeface="Wingdings" panose="05000000000000000000" pitchFamily="2" charset="2"/>
              <a:buChar char="§"/>
              <a:tabLst/>
              <a:defRPr/>
            </a:pPr>
            <a:r>
              <a:rPr kumimoji="0" lang="en-US" sz="2800" b="0" i="1" u="none" strike="noStrike" kern="1200" cap="none" spc="0" normalizeH="0" baseline="0" noProof="0" dirty="0">
                <a:ln>
                  <a:noFill/>
                </a:ln>
                <a:solidFill>
                  <a:srgbClr val="192168"/>
                </a:solidFill>
                <a:effectLst/>
                <a:uLnTx/>
                <a:uFillTx/>
                <a:latin typeface="Calibri" panose="020F0502020204030204" pitchFamily="34" charset="0"/>
                <a:ea typeface="+mn-ea"/>
                <a:cs typeface="Calibri" panose="020F0502020204030204" pitchFamily="34" charset="0"/>
              </a:rPr>
              <a:t>Career Outlook</a:t>
            </a:r>
            <a:r>
              <a:rPr kumimoji="0" lang="en-US" sz="2800" b="0" i="0" u="none" strike="noStrike" kern="1200" cap="none" spc="0" normalizeH="0" baseline="0" noProof="0" dirty="0">
                <a:ln>
                  <a:noFill/>
                </a:ln>
                <a:solidFill>
                  <a:srgbClr val="192168"/>
                </a:solidFill>
                <a:effectLst/>
                <a:uLnTx/>
                <a:uFillTx/>
                <a:latin typeface="Calibri" panose="020F0502020204030204" pitchFamily="34" charset="0"/>
                <a:ea typeface="+mn-ea"/>
                <a:cs typeface="Calibri" panose="020F0502020204030204" pitchFamily="34" charset="0"/>
              </a:rPr>
              <a:t> is published throughout the year, and includes practical information on jobs and careers</a:t>
            </a:r>
          </a:p>
          <a:p>
            <a:pPr marL="742950" marR="0" lvl="1" indent="-285750" algn="l" defTabSz="914400" rtl="0" eaLnBrk="0" fontAlgn="base" latinLnBrk="0" hangingPunct="0">
              <a:lnSpc>
                <a:spcPct val="100000"/>
              </a:lnSpc>
              <a:spcBef>
                <a:spcPct val="20000"/>
              </a:spcBef>
              <a:spcAft>
                <a:spcPct val="0"/>
              </a:spcAft>
              <a:buClr>
                <a:srgbClr val="CE1126"/>
              </a:buClr>
              <a:buSzPct val="90000"/>
              <a:buFont typeface="Wingdings" panose="05000000000000000000" pitchFamily="2" charset="2"/>
              <a:buChar char="§"/>
              <a:tabLst/>
              <a:defRPr/>
            </a:pPr>
            <a:r>
              <a:rPr kumimoji="0" lang="en-US" sz="2800" b="0" i="0" u="none" strike="noStrike" kern="1200" cap="none" spc="0" normalizeH="0" baseline="0" noProof="0" dirty="0">
                <a:ln>
                  <a:noFill/>
                </a:ln>
                <a:solidFill>
                  <a:srgbClr val="192168"/>
                </a:solidFill>
                <a:effectLst/>
                <a:uLnTx/>
                <a:uFillTx/>
                <a:latin typeface="Calibri" panose="020F0502020204030204" pitchFamily="34" charset="0"/>
                <a:ea typeface="+mn-ea"/>
                <a:cs typeface="Calibri" panose="020F0502020204030204" pitchFamily="34" charset="0"/>
              </a:rPr>
              <a:t>Includes feature articles, interviews with workers, and “You’re a </a:t>
            </a:r>
            <a:r>
              <a:rPr kumimoji="0" lang="en-US" sz="2800" b="0" i="1" u="none" strike="noStrike" kern="1200" cap="none" spc="0" normalizeH="0" baseline="0" noProof="0" dirty="0">
                <a:ln>
                  <a:noFill/>
                </a:ln>
                <a:solidFill>
                  <a:srgbClr val="192168"/>
                </a:solidFill>
                <a:effectLst/>
                <a:uLnTx/>
                <a:uFillTx/>
                <a:latin typeface="Calibri" panose="020F0502020204030204" pitchFamily="34" charset="0"/>
                <a:ea typeface="+mn-ea"/>
                <a:cs typeface="Calibri" panose="020F0502020204030204" pitchFamily="34" charset="0"/>
              </a:rPr>
              <a:t>what</a:t>
            </a:r>
            <a:r>
              <a:rPr kumimoji="0" lang="en-US" sz="2800" b="0" i="0" u="none" strike="noStrike" kern="1200" cap="none" spc="0" normalizeH="0" baseline="0" noProof="0" dirty="0">
                <a:ln>
                  <a:noFill/>
                </a:ln>
                <a:solidFill>
                  <a:srgbClr val="192168"/>
                </a:solidFill>
                <a:effectLst/>
                <a:uLnTx/>
                <a:uFillTx/>
                <a:latin typeface="Calibri" panose="020F0502020204030204" pitchFamily="34" charset="0"/>
                <a:ea typeface="+mn-ea"/>
                <a:cs typeface="Calibri" panose="020F0502020204030204" pitchFamily="34" charset="0"/>
              </a:rPr>
              <a:t>?” – describes careers people may not know about</a:t>
            </a:r>
          </a:p>
          <a:p>
            <a:pPr marL="742950" marR="0" lvl="1" indent="-285750" algn="l" defTabSz="914400" rtl="0" eaLnBrk="0" fontAlgn="base" latinLnBrk="0" hangingPunct="0">
              <a:lnSpc>
                <a:spcPct val="100000"/>
              </a:lnSpc>
              <a:spcBef>
                <a:spcPct val="20000"/>
              </a:spcBef>
              <a:spcAft>
                <a:spcPct val="0"/>
              </a:spcAft>
              <a:buClr>
                <a:srgbClr val="CE1126"/>
              </a:buClr>
              <a:buSzPct val="90000"/>
              <a:buFont typeface="Arial" pitchFamily="34" charset="0"/>
              <a:buChar char="•"/>
              <a:tabLst/>
              <a:defRPr/>
            </a:pPr>
            <a:endParaRPr kumimoji="0" lang="en-US" sz="2800" b="0" i="0" u="none" strike="noStrike" kern="1200" cap="none" spc="0" normalizeH="0" baseline="0" noProof="0" dirty="0">
              <a:ln>
                <a:noFill/>
              </a:ln>
              <a:solidFill>
                <a:srgbClr val="192168"/>
              </a:solidFill>
              <a:effectLst/>
              <a:uLnTx/>
              <a:uFillTx/>
              <a:latin typeface="Calibri" panose="020F0502020204030204" pitchFamily="34" charset="0"/>
              <a:ea typeface="+mn-ea"/>
              <a:cs typeface="Calibri" panose="020F0502020204030204" pitchFamily="34" charset="0"/>
            </a:endParaRPr>
          </a:p>
        </p:txBody>
      </p:sp>
      <p:pic>
        <p:nvPicPr>
          <p:cNvPr id="4" name="Picture 3">
            <a:extLst>
              <a:ext uri="{FF2B5EF4-FFF2-40B4-BE49-F238E27FC236}">
                <a16:creationId xmlns:a16="http://schemas.microsoft.com/office/drawing/2014/main" id="{58AE8216-A8D8-4427-301B-68FEE1046716}"/>
              </a:ext>
            </a:extLst>
          </p:cNvPr>
          <p:cNvPicPr>
            <a:picLocks noChangeAspect="1"/>
          </p:cNvPicPr>
          <p:nvPr/>
        </p:nvPicPr>
        <p:blipFill>
          <a:blip r:embed="rId3"/>
          <a:stretch>
            <a:fillRect/>
          </a:stretch>
        </p:blipFill>
        <p:spPr>
          <a:xfrm>
            <a:off x="6389086" y="1103750"/>
            <a:ext cx="5370033" cy="4706822"/>
          </a:xfrm>
          <a:prstGeom prst="rect">
            <a:avLst/>
          </a:prstGeom>
        </p:spPr>
      </p:pic>
    </p:spTree>
    <p:extLst>
      <p:ext uri="{BB962C8B-B14F-4D97-AF65-F5344CB8AC3E}">
        <p14:creationId xmlns:p14="http://schemas.microsoft.com/office/powerpoint/2010/main" val="286127508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a:xfrm>
            <a:off x="0" y="0"/>
            <a:ext cx="12191999" cy="826167"/>
          </a:xfrm>
        </p:spPr>
        <p:txBody>
          <a:bodyPr anchor="ctr" anchorCtr="0"/>
          <a:lstStyle/>
          <a:p>
            <a:pPr eaLnBrk="1" hangingPunct="1"/>
            <a:r>
              <a:rPr lang="en-US" dirty="0"/>
              <a:t>Employment Projections Data</a:t>
            </a:r>
          </a:p>
        </p:txBody>
      </p:sp>
      <p:sp>
        <p:nvSpPr>
          <p:cNvPr id="7" name="TextBox 6"/>
          <p:cNvSpPr txBox="1"/>
          <p:nvPr/>
        </p:nvSpPr>
        <p:spPr>
          <a:xfrm>
            <a:off x="2281990" y="1648327"/>
            <a:ext cx="7988969" cy="433137"/>
          </a:xfrm>
          <a:prstGeom prst="rect">
            <a:avLst/>
          </a:prstGeom>
        </p:spPr>
        <p:txBody>
          <a:bodyPr vert="horz" wrap="square"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Tahoma" pitchFamily="34" charset="0"/>
              <a:ea typeface="+mn-ea"/>
              <a:cs typeface="Tahoma" pitchFamily="34" charset="0"/>
            </a:endParaRPr>
          </a:p>
        </p:txBody>
      </p:sp>
      <p:sp>
        <p:nvSpPr>
          <p:cNvPr id="8" name="TextBox 7"/>
          <p:cNvSpPr txBox="1"/>
          <p:nvPr/>
        </p:nvSpPr>
        <p:spPr>
          <a:xfrm>
            <a:off x="5470358" y="1913021"/>
            <a:ext cx="914400" cy="914400"/>
          </a:xfrm>
          <a:prstGeom prst="rect">
            <a:avLst/>
          </a:prstGeom>
        </p:spPr>
        <p:txBody>
          <a:bodyPr vert="horz" wrap="none"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Tahoma" pitchFamily="34" charset="0"/>
              <a:ea typeface="+mn-ea"/>
              <a:cs typeface="Tahoma" pitchFamily="34" charset="0"/>
            </a:endParaRPr>
          </a:p>
        </p:txBody>
      </p:sp>
      <p:sp>
        <p:nvSpPr>
          <p:cNvPr id="9" name="TextBox 8"/>
          <p:cNvSpPr txBox="1"/>
          <p:nvPr/>
        </p:nvSpPr>
        <p:spPr>
          <a:xfrm>
            <a:off x="2113546" y="643691"/>
            <a:ext cx="7964905" cy="517358"/>
          </a:xfrm>
          <a:prstGeom prst="rect">
            <a:avLst/>
          </a:prstGeom>
        </p:spPr>
        <p:txBody>
          <a:bodyPr vert="horz" wrap="square"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a:ln>
                  <a:noFill/>
                </a:ln>
                <a:solidFill>
                  <a:srgbClr val="002060"/>
                </a:solidFill>
                <a:effectLst/>
                <a:uLnTx/>
                <a:uFillTx/>
                <a:latin typeface="Tahoma" pitchFamily="34" charset="0"/>
                <a:ea typeface="+mn-ea"/>
                <a:cs typeface="Tahoma" pitchFamily="34" charset="0"/>
              </a:rPr>
              <a:t>www.bls.gov/emp</a:t>
            </a:r>
          </a:p>
        </p:txBody>
      </p:sp>
      <p:sp>
        <p:nvSpPr>
          <p:cNvPr id="11" name="Content Placeholder 3">
            <a:extLst>
              <a:ext uri="{FF2B5EF4-FFF2-40B4-BE49-F238E27FC236}">
                <a16:creationId xmlns:a16="http://schemas.microsoft.com/office/drawing/2014/main" id="{40D3D17E-DB7C-466B-88E7-7E801AAD30C3}"/>
              </a:ext>
            </a:extLst>
          </p:cNvPr>
          <p:cNvSpPr txBox="1">
            <a:spLocks/>
          </p:cNvSpPr>
          <p:nvPr/>
        </p:nvSpPr>
        <p:spPr bwMode="auto">
          <a:xfrm>
            <a:off x="6879907" y="1459339"/>
            <a:ext cx="4715176" cy="48417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E1126"/>
              </a:buClr>
              <a:buSzPct val="80000"/>
              <a:buFont typeface="Wingdings" pitchFamily="2" charset="2"/>
              <a:buChar char=""/>
              <a:defRPr sz="3200" kern="1200">
                <a:solidFill>
                  <a:srgbClr val="192168"/>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lr>
                <a:srgbClr val="CE1126"/>
              </a:buClr>
              <a:buFont typeface="Wingdings 3" pitchFamily="18" charset="2"/>
              <a:buChar char=""/>
              <a:defRPr sz="2800" kern="1200">
                <a:solidFill>
                  <a:srgbClr val="192168"/>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lr>
                <a:srgbClr val="CE1126"/>
              </a:buClr>
              <a:buFont typeface="Calibri" pitchFamily="34" charset="0"/>
              <a:buChar char="–"/>
              <a:defRPr sz="2400" kern="1200">
                <a:solidFill>
                  <a:srgbClr val="192168"/>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lr>
                <a:srgbClr val="CE1126"/>
              </a:buClr>
              <a:buSzPct val="125000"/>
              <a:buFont typeface="Arial" charset="0"/>
              <a:buChar char="•"/>
              <a:defRPr sz="2000" kern="1200">
                <a:solidFill>
                  <a:srgbClr val="192168"/>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Font typeface="Wingdings" pitchFamily="2" charset="2"/>
              <a:buChar char="v"/>
              <a:defRPr sz="2000" kern="1200">
                <a:solidFill>
                  <a:srgbClr val="000000"/>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40000"/>
              </a:spcAft>
              <a:buClr>
                <a:srgbClr val="CE1126"/>
              </a:buClr>
              <a:buSzPct val="80000"/>
              <a:buFont typeface="Wingdings" pitchFamily="2" charset="2"/>
              <a:buChar char=""/>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2022–32 projections cover 832 occupations and 292 industries at the national level only</a:t>
            </a:r>
            <a:endParaRPr kumimoji="0" lang="en-US" sz="32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0" fontAlgn="base" latinLnBrk="0" hangingPunct="0">
              <a:lnSpc>
                <a:spcPct val="100000"/>
              </a:lnSpc>
              <a:spcBef>
                <a:spcPct val="20000"/>
              </a:spcBef>
              <a:spcAft>
                <a:spcPct val="40000"/>
              </a:spcAft>
              <a:buClr>
                <a:srgbClr val="CE1126"/>
              </a:buClr>
              <a:buSzPct val="80000"/>
              <a:buFont typeface="Wingdings" pitchFamily="2" charset="2"/>
              <a:buChar char=""/>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The projections form the basis for data and outlook information in the Occupational Outlook Handbook (OOH)</a:t>
            </a:r>
          </a:p>
          <a:p>
            <a:pPr marL="342900" marR="0" lvl="0" indent="-342900" algn="l" defTabSz="914400" rtl="0" eaLnBrk="0" fontAlgn="base" latinLnBrk="0" hangingPunct="0">
              <a:lnSpc>
                <a:spcPct val="100000"/>
              </a:lnSpc>
              <a:spcBef>
                <a:spcPct val="20000"/>
              </a:spcBef>
              <a:spcAft>
                <a:spcPct val="40000"/>
              </a:spcAft>
              <a:buClr>
                <a:srgbClr val="CE1126"/>
              </a:buClr>
              <a:buSzPct val="80000"/>
              <a:buFont typeface="Wingdings" pitchFamily="2" charset="2"/>
              <a:buChar char=""/>
              <a:tabLst/>
              <a:defRPr/>
            </a:pPr>
            <a:endParaRPr kumimoji="0" lang="en-US" sz="2800" b="0" i="0" u="none" strike="noStrike" kern="1200" cap="none" spc="0" normalizeH="0" baseline="0" noProof="0" dirty="0">
              <a:ln>
                <a:noFill/>
              </a:ln>
              <a:solidFill>
                <a:srgbClr val="192168"/>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ts val="1200"/>
              </a:spcBef>
              <a:spcAft>
                <a:spcPct val="0"/>
              </a:spcAft>
              <a:buClr>
                <a:srgbClr val="CE1126"/>
              </a:buClr>
              <a:buSzPct val="80000"/>
              <a:buFont typeface="Wingdings" pitchFamily="2" charset="2"/>
              <a:buNone/>
              <a:tabLst/>
              <a:defRPr/>
            </a:pPr>
            <a:endParaRPr kumimoji="0" lang="en-US" sz="3200" b="0" i="0" u="none" strike="noStrike" kern="1200" cap="none" spc="0" normalizeH="0" baseline="0" noProof="0" dirty="0">
              <a:ln>
                <a:noFill/>
              </a:ln>
              <a:solidFill>
                <a:srgbClr val="192168"/>
              </a:solidFill>
              <a:effectLst/>
              <a:uLnTx/>
              <a:uFillTx/>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060A8109-05B5-0B89-3F58-C358193A6191}"/>
              </a:ext>
            </a:extLst>
          </p:cNvPr>
          <p:cNvPicPr>
            <a:picLocks noChangeAspect="1"/>
          </p:cNvPicPr>
          <p:nvPr/>
        </p:nvPicPr>
        <p:blipFill>
          <a:blip r:embed="rId3"/>
          <a:stretch>
            <a:fillRect/>
          </a:stretch>
        </p:blipFill>
        <p:spPr>
          <a:xfrm>
            <a:off x="789422" y="1161049"/>
            <a:ext cx="5719072" cy="5142358"/>
          </a:xfrm>
          <a:prstGeom prst="rect">
            <a:avLst/>
          </a:prstGeom>
        </p:spPr>
      </p:pic>
    </p:spTree>
    <p:extLst>
      <p:ext uri="{BB962C8B-B14F-4D97-AF65-F5344CB8AC3E}">
        <p14:creationId xmlns:p14="http://schemas.microsoft.com/office/powerpoint/2010/main" val="362095960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0473"/>
            <a:ext cx="12192000" cy="651681"/>
          </a:xfrm>
        </p:spPr>
        <p:txBody>
          <a:bodyPr/>
          <a:lstStyle/>
          <a:p>
            <a:r>
              <a:rPr lang="en-US" sz="4000"/>
              <a:t>State and Local Area Projections</a:t>
            </a:r>
          </a:p>
        </p:txBody>
      </p:sp>
      <p:sp>
        <p:nvSpPr>
          <p:cNvPr id="5" name="Content Placeholder 2"/>
          <p:cNvSpPr txBox="1">
            <a:spLocks/>
          </p:cNvSpPr>
          <p:nvPr/>
        </p:nvSpPr>
        <p:spPr>
          <a:xfrm>
            <a:off x="304800" y="892629"/>
            <a:ext cx="11691257" cy="5519057"/>
          </a:xfrm>
          <a:prstGeom prst="rect">
            <a:avLst/>
          </a:prstGeom>
        </p:spPr>
        <p:txBody>
          <a:bodyPr/>
          <a:lstStyle/>
          <a:p>
            <a:pPr marL="342900" marR="0" lvl="0" indent="-342900" algn="l" defTabSz="914400" rtl="0" eaLnBrk="1" fontAlgn="auto" latinLnBrk="0" hangingPunct="1">
              <a:lnSpc>
                <a:spcPct val="100000"/>
              </a:lnSpc>
              <a:spcBef>
                <a:spcPts val="0"/>
              </a:spcBef>
              <a:spcAft>
                <a:spcPts val="0"/>
              </a:spcAft>
              <a:buClr>
                <a:srgbClr val="CE1126"/>
              </a:buClr>
              <a:buSzPct val="80000"/>
              <a:buFont typeface="Wingdings" pitchFamily="2" charset="2"/>
              <a:buChar char=""/>
              <a:tabLst/>
              <a:defRPr/>
            </a:pPr>
            <a:r>
              <a:rPr kumimoji="0" lang="en-US" sz="3400" b="0" i="0" u="none" strike="noStrike" kern="1200" cap="none" spc="0" normalizeH="0" baseline="0" noProof="0" dirty="0">
                <a:ln>
                  <a:noFill/>
                </a:ln>
                <a:solidFill>
                  <a:srgbClr val="002060"/>
                </a:solidFill>
                <a:effectLst/>
                <a:uLnTx/>
                <a:uFillTx/>
                <a:latin typeface="Calibri" panose="020F0502020204030204"/>
                <a:ea typeface="+mn-ea"/>
                <a:cs typeface="Tahoma" pitchFamily="34" charset="0"/>
              </a:rPr>
              <a:t>BLS prepares projections only for the nation as a whole</a:t>
            </a:r>
          </a:p>
          <a:p>
            <a:pPr marL="342900" marR="0" lvl="0" indent="-342900" algn="l" defTabSz="914400" rtl="0" eaLnBrk="1" fontAlgn="auto" latinLnBrk="0" hangingPunct="1">
              <a:lnSpc>
                <a:spcPct val="100000"/>
              </a:lnSpc>
              <a:spcBef>
                <a:spcPts val="0"/>
              </a:spcBef>
              <a:spcAft>
                <a:spcPts val="0"/>
              </a:spcAft>
              <a:buClr>
                <a:srgbClr val="CE1126"/>
              </a:buClr>
              <a:buSzPct val="80000"/>
              <a:buFont typeface="Wingdings" pitchFamily="2" charset="2"/>
              <a:buChar char=""/>
              <a:tabLst/>
              <a:defRPr/>
            </a:pPr>
            <a:endParaRPr kumimoji="0" lang="en-US" sz="3400" b="0" i="0" u="none" strike="noStrike" kern="1200" cap="none" spc="0" normalizeH="0" baseline="0" noProof="0" dirty="0">
              <a:ln>
                <a:noFill/>
              </a:ln>
              <a:solidFill>
                <a:srgbClr val="002060"/>
              </a:solidFill>
              <a:effectLst/>
              <a:uLnTx/>
              <a:uFillTx/>
              <a:latin typeface="Calibri" panose="020F0502020204030204"/>
              <a:ea typeface="+mn-ea"/>
              <a:cs typeface="Tahoma" pitchFamily="34" charset="0"/>
            </a:endParaRPr>
          </a:p>
          <a:p>
            <a:pPr marL="342900" marR="0" lvl="0" indent="-342900" algn="l" defTabSz="914400" rtl="0" eaLnBrk="1" fontAlgn="auto" latinLnBrk="0" hangingPunct="1">
              <a:lnSpc>
                <a:spcPct val="100000"/>
              </a:lnSpc>
              <a:spcBef>
                <a:spcPts val="0"/>
              </a:spcBef>
              <a:spcAft>
                <a:spcPts val="0"/>
              </a:spcAft>
              <a:buClr>
                <a:srgbClr val="CE1126"/>
              </a:buClr>
              <a:buSzPct val="80000"/>
              <a:buFont typeface="Wingdings" pitchFamily="2" charset="2"/>
              <a:buChar char=""/>
              <a:tabLst/>
              <a:defRPr/>
            </a:pPr>
            <a:r>
              <a:rPr kumimoji="0" lang="en-US" sz="3400" b="0" i="0" u="none" strike="noStrike" kern="1200" cap="none" spc="0" normalizeH="0" baseline="0" noProof="0" dirty="0">
                <a:ln>
                  <a:noFill/>
                </a:ln>
                <a:solidFill>
                  <a:srgbClr val="002060"/>
                </a:solidFill>
                <a:effectLst/>
                <a:uLnTx/>
                <a:uFillTx/>
                <a:latin typeface="Calibri" panose="020F0502020204030204"/>
                <a:ea typeface="+mn-ea"/>
                <a:cs typeface="Tahoma" pitchFamily="34" charset="0"/>
              </a:rPr>
              <a:t>Projections of industry and occupational employment are prepared by each state, using input from the BLS national projections</a:t>
            </a:r>
          </a:p>
          <a:p>
            <a:pPr marL="342900" marR="0" lvl="0" indent="-342900" algn="l" defTabSz="914400" rtl="0" eaLnBrk="1" fontAlgn="auto" latinLnBrk="0" hangingPunct="1">
              <a:lnSpc>
                <a:spcPct val="100000"/>
              </a:lnSpc>
              <a:spcBef>
                <a:spcPts val="0"/>
              </a:spcBef>
              <a:spcAft>
                <a:spcPts val="0"/>
              </a:spcAft>
              <a:buClr>
                <a:srgbClr val="CE1126"/>
              </a:buClr>
              <a:buSzPct val="80000"/>
              <a:buFont typeface="Wingdings" pitchFamily="2" charset="2"/>
              <a:buChar char=""/>
              <a:tabLst/>
              <a:defRPr/>
            </a:pPr>
            <a:endParaRPr kumimoji="0" lang="en-US" sz="3400" b="0" i="0" u="none" strike="noStrike" kern="1200" cap="none" spc="0" normalizeH="0" baseline="0" noProof="0" dirty="0">
              <a:ln>
                <a:noFill/>
              </a:ln>
              <a:solidFill>
                <a:srgbClr val="002060"/>
              </a:solidFill>
              <a:effectLst/>
              <a:uLnTx/>
              <a:uFillTx/>
              <a:latin typeface="Calibri" panose="020F0502020204030204"/>
              <a:ea typeface="+mn-ea"/>
              <a:cs typeface="Tahoma" pitchFamily="34" charset="0"/>
            </a:endParaRPr>
          </a:p>
          <a:p>
            <a:pPr marL="342900" marR="0" lvl="0" indent="-342900" algn="l" defTabSz="914400" rtl="0" eaLnBrk="1" fontAlgn="auto" latinLnBrk="0" hangingPunct="1">
              <a:lnSpc>
                <a:spcPct val="100000"/>
              </a:lnSpc>
              <a:spcBef>
                <a:spcPts val="0"/>
              </a:spcBef>
              <a:spcAft>
                <a:spcPts val="0"/>
              </a:spcAft>
              <a:buClr>
                <a:srgbClr val="CE1126"/>
              </a:buClr>
              <a:buSzPct val="80000"/>
              <a:buFont typeface="Wingdings" pitchFamily="2" charset="2"/>
              <a:buChar char=""/>
              <a:tabLst/>
              <a:defRPr/>
            </a:pPr>
            <a:r>
              <a:rPr kumimoji="0" lang="en-US" sz="3400" b="0" i="0" u="none" strike="noStrike" kern="1200" cap="none" spc="0" normalizeH="0" baseline="0" noProof="0" dirty="0">
                <a:ln>
                  <a:noFill/>
                </a:ln>
                <a:solidFill>
                  <a:srgbClr val="002060"/>
                </a:solidFill>
                <a:effectLst/>
                <a:uLnTx/>
                <a:uFillTx/>
                <a:latin typeface="Calibri" panose="020F0502020204030204"/>
                <a:ea typeface="+mn-ea"/>
                <a:cs typeface="Tahoma" pitchFamily="34" charset="0"/>
              </a:rPr>
              <a:t>State projections data, and links to each state’s projections site, are available</a:t>
            </a:r>
          </a:p>
          <a:p>
            <a:pPr marL="742950" marR="0" lvl="1" indent="-285750" algn="l" defTabSz="914400" rtl="0" eaLnBrk="1" fontAlgn="auto" latinLnBrk="0" hangingPunct="1">
              <a:lnSpc>
                <a:spcPct val="100000"/>
              </a:lnSpc>
              <a:spcBef>
                <a:spcPts val="0"/>
              </a:spcBef>
              <a:spcAft>
                <a:spcPts val="0"/>
              </a:spcAft>
              <a:buClr>
                <a:srgbClr val="CE1126"/>
              </a:buClr>
              <a:buSzTx/>
              <a:buFont typeface="Wingdings 3" pitchFamily="18" charset="2"/>
              <a:buChar char=""/>
              <a:tabLst/>
              <a:defRPr/>
            </a:pPr>
            <a:r>
              <a:rPr kumimoji="0" lang="en-US" sz="3400" b="0" i="0" u="none" strike="noStrike" kern="1200" cap="none" spc="0" normalizeH="0" baseline="0" noProof="0" dirty="0">
                <a:ln>
                  <a:noFill/>
                </a:ln>
                <a:solidFill>
                  <a:srgbClr val="002060">
                    <a:lumMod val="75000"/>
                    <a:lumOff val="25000"/>
                  </a:srgbClr>
                </a:solidFill>
                <a:effectLst/>
                <a:uLnTx/>
                <a:uFillTx/>
                <a:latin typeface="Calibri" panose="020F0502020204030204"/>
                <a:ea typeface="+mn-ea"/>
                <a:cs typeface="Tahoma" pitchFamily="34" charset="0"/>
              </a:rPr>
              <a:t>https://www.projectionscentral.org/</a:t>
            </a:r>
          </a:p>
        </p:txBody>
      </p:sp>
    </p:spTree>
    <p:extLst>
      <p:ext uri="{BB962C8B-B14F-4D97-AF65-F5344CB8AC3E}">
        <p14:creationId xmlns:p14="http://schemas.microsoft.com/office/powerpoint/2010/main" val="1526259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0B860-BC1D-1694-969E-42D576FEB83A}"/>
              </a:ext>
            </a:extLst>
          </p:cNvPr>
          <p:cNvSpPr>
            <a:spLocks noGrp="1"/>
          </p:cNvSpPr>
          <p:nvPr>
            <p:ph type="title"/>
          </p:nvPr>
        </p:nvSpPr>
        <p:spPr>
          <a:xfrm>
            <a:off x="495300" y="310896"/>
            <a:ext cx="11201400" cy="804672"/>
          </a:xfrm>
        </p:spPr>
        <p:txBody>
          <a:bodyPr/>
          <a:lstStyle/>
          <a:p>
            <a:r>
              <a:rPr lang="en-US" sz="3000" dirty="0"/>
              <a:t>Percentage distributions of the population 16+ by intermediate age, April 2010, April 2020, and July 2022</a:t>
            </a:r>
          </a:p>
        </p:txBody>
      </p:sp>
      <p:graphicFrame>
        <p:nvGraphicFramePr>
          <p:cNvPr id="3" name="Chart 2" descr="Bar chart showing percentage distributions of the population 16+ by intermediate age">
            <a:extLst>
              <a:ext uri="{FF2B5EF4-FFF2-40B4-BE49-F238E27FC236}">
                <a16:creationId xmlns:a16="http://schemas.microsoft.com/office/drawing/2014/main" id="{40529090-120C-7AF7-C0CA-8A4AD839C4DF}"/>
              </a:ext>
            </a:extLst>
          </p:cNvPr>
          <p:cNvGraphicFramePr>
            <a:graphicFrameLocks noChangeAspect="1"/>
          </p:cNvGraphicFramePr>
          <p:nvPr/>
        </p:nvGraphicFramePr>
        <p:xfrm>
          <a:off x="1748991" y="1225296"/>
          <a:ext cx="8686800" cy="52120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643632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82EEDA-A994-42A4-B4FC-8939FCA10D79}"/>
              </a:ext>
            </a:extLst>
          </p:cNvPr>
          <p:cNvSpPr>
            <a:spLocks noGrp="1"/>
          </p:cNvSpPr>
          <p:nvPr>
            <p:ph type="title" idx="4294967295"/>
          </p:nvPr>
        </p:nvSpPr>
        <p:spPr/>
        <p:txBody>
          <a:bodyPr/>
          <a:lstStyle/>
          <a:p>
            <a:r>
              <a:rPr lang="en-US" dirty="0"/>
              <a:t>Contact Information</a:t>
            </a:r>
          </a:p>
        </p:txBody>
      </p:sp>
      <p:sp>
        <p:nvSpPr>
          <p:cNvPr id="3" name="Subtitle 2"/>
          <p:cNvSpPr txBox="1">
            <a:spLocks/>
          </p:cNvSpPr>
          <p:nvPr/>
        </p:nvSpPr>
        <p:spPr>
          <a:xfrm>
            <a:off x="495300" y="1828800"/>
            <a:ext cx="11201400" cy="3811386"/>
          </a:xfrm>
          <a:prstGeom prst="rect">
            <a:avLst/>
          </a:prstGeom>
        </p:spPr>
        <p:txBody>
          <a:bodyPr/>
          <a:lstStyle>
            <a:lvl1pPr marL="0" indent="0" algn="ctr" defTabSz="914400" rtl="0" eaLnBrk="1" latinLnBrk="0" hangingPunct="1">
              <a:lnSpc>
                <a:spcPts val="3400"/>
              </a:lnSpc>
              <a:spcBef>
                <a:spcPts val="600"/>
              </a:spcBef>
              <a:buFont typeface="Arial" panose="020B0604020202020204" pitchFamily="34" charset="0"/>
              <a:buNone/>
              <a:defRPr sz="3200" b="1"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1"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1"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1"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1"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ts val="3700"/>
              </a:lnSpc>
              <a:spcBef>
                <a:spcPts val="6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bg1"/>
                </a:solidFill>
                <a:effectLst/>
                <a:uLnTx/>
                <a:uFillTx/>
                <a:latin typeface="+mn-lt"/>
                <a:ea typeface="+mn-ea"/>
                <a:cs typeface="+mn-cs"/>
              </a:rPr>
              <a:t>Julie Hatch Maxfield</a:t>
            </a:r>
          </a:p>
          <a:p>
            <a:pPr marL="0" marR="0" lvl="0" indent="0" algn="ctr" defTabSz="914400" rtl="0" eaLnBrk="1" fontAlgn="auto" latinLnBrk="0" hangingPunct="1">
              <a:lnSpc>
                <a:spcPts val="3400"/>
              </a:lnSpc>
              <a:spcBef>
                <a:spcPct val="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chemeClr val="bg1"/>
                </a:solidFill>
                <a:effectLst/>
                <a:uLnTx/>
                <a:uFillTx/>
                <a:latin typeface="+mn-lt"/>
                <a:ea typeface="+mn-ea"/>
                <a:cs typeface="+mn-cs"/>
              </a:rPr>
              <a:t>U.S. Bureau of Labor Statistics</a:t>
            </a:r>
          </a:p>
          <a:p>
            <a:pPr>
              <a:spcBef>
                <a:spcPct val="0"/>
              </a:spcBef>
              <a:defRPr/>
            </a:pPr>
            <a:r>
              <a:rPr kumimoji="0" lang="en-US" sz="3600" b="0" i="0" u="none" strike="noStrike" kern="1200" cap="none" spc="0" normalizeH="0" baseline="0" noProof="0" dirty="0">
                <a:ln>
                  <a:noFill/>
                </a:ln>
                <a:solidFill>
                  <a:schemeClr val="bg1"/>
                </a:solidFill>
                <a:effectLst/>
                <a:uLnTx/>
                <a:uFillTx/>
                <a:latin typeface="+mn-lt"/>
                <a:ea typeface="+mn-ea"/>
                <a:cs typeface="+mn-cs"/>
              </a:rPr>
              <a:t>Associate Commissioner</a:t>
            </a:r>
          </a:p>
          <a:p>
            <a:pPr marL="0" marR="0" lvl="0" indent="0" algn="ctr" defTabSz="914400" rtl="0" eaLnBrk="1" fontAlgn="auto" latinLnBrk="0" hangingPunct="1">
              <a:lnSpc>
                <a:spcPts val="3400"/>
              </a:lnSpc>
              <a:spcBef>
                <a:spcPct val="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chemeClr val="bg1"/>
                </a:solidFill>
                <a:effectLst/>
                <a:uLnTx/>
                <a:uFillTx/>
                <a:latin typeface="+mn-lt"/>
                <a:ea typeface="+mn-ea"/>
                <a:cs typeface="+mn-cs"/>
              </a:rPr>
              <a:t>Office of Employment and Unemployment Statistics</a:t>
            </a:r>
          </a:p>
          <a:p>
            <a:pPr marL="0" marR="0" lvl="0" indent="0" algn="ctr" defTabSz="914400" rtl="0" eaLnBrk="1" fontAlgn="auto" latinLnBrk="0" hangingPunct="1">
              <a:lnSpc>
                <a:spcPts val="3700"/>
              </a:lnSpc>
              <a:spcBef>
                <a:spcPts val="6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chemeClr val="bg1"/>
                </a:solidFill>
                <a:effectLst/>
                <a:uLnTx/>
                <a:uFillTx/>
                <a:latin typeface="+mn-lt"/>
                <a:ea typeface="+mn-ea"/>
                <a:cs typeface="+mn-cs"/>
                <a:hlinkClick r:id="rId3"/>
              </a:rPr>
              <a:t>hatch.julie@bls.gov</a:t>
            </a:r>
            <a:endParaRPr kumimoji="0" lang="en-US" sz="36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35218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0B860-BC1D-1694-969E-42D576FEB83A}"/>
              </a:ext>
            </a:extLst>
          </p:cNvPr>
          <p:cNvSpPr>
            <a:spLocks noGrp="1"/>
          </p:cNvSpPr>
          <p:nvPr>
            <p:ph type="title"/>
          </p:nvPr>
        </p:nvSpPr>
        <p:spPr>
          <a:xfrm>
            <a:off x="495300" y="310896"/>
            <a:ext cx="11201400" cy="804672"/>
          </a:xfrm>
        </p:spPr>
        <p:txBody>
          <a:bodyPr/>
          <a:lstStyle/>
          <a:p>
            <a:r>
              <a:rPr lang="en-US" sz="3200" dirty="0"/>
              <a:t>Percent change in population by selected age,</a:t>
            </a:r>
            <a:br>
              <a:rPr lang="en-US" sz="3200" dirty="0"/>
            </a:br>
            <a:r>
              <a:rPr lang="en-US" sz="3200" dirty="0"/>
              <a:t>July 2010–July 2022</a:t>
            </a:r>
          </a:p>
        </p:txBody>
      </p:sp>
      <p:graphicFrame>
        <p:nvGraphicFramePr>
          <p:cNvPr id="5" name="Chart 4" descr="Bar chart showing percent change in population by selected age">
            <a:extLst>
              <a:ext uri="{FF2B5EF4-FFF2-40B4-BE49-F238E27FC236}">
                <a16:creationId xmlns:a16="http://schemas.microsoft.com/office/drawing/2014/main" id="{250A01A7-0569-5E88-4880-BEE352663271}"/>
              </a:ext>
            </a:extLst>
          </p:cNvPr>
          <p:cNvGraphicFramePr>
            <a:graphicFrameLocks/>
          </p:cNvGraphicFramePr>
          <p:nvPr/>
        </p:nvGraphicFramePr>
        <p:xfrm>
          <a:off x="1498787" y="1224564"/>
          <a:ext cx="9182100" cy="52120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17857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har">
            <a:extLst>
              <a:ext uri="{FF2B5EF4-FFF2-40B4-BE49-F238E27FC236}">
                <a16:creationId xmlns:a16="http://schemas.microsoft.com/office/drawing/2014/main" id="{126A194B-C44F-2E59-0483-95DEB30077DA}"/>
              </a:ext>
            </a:extLst>
          </p:cNvPr>
          <p:cNvSpPr>
            <a:spLocks noGrp="1"/>
          </p:cNvSpPr>
          <p:nvPr>
            <p:ph type="title"/>
          </p:nvPr>
        </p:nvSpPr>
        <p:spPr>
          <a:xfrm>
            <a:off x="495300" y="310896"/>
            <a:ext cx="11201400" cy="804672"/>
          </a:xfrm>
        </p:spPr>
        <p:txBody>
          <a:bodyPr/>
          <a:lstStyle/>
          <a:p>
            <a:r>
              <a:rPr lang="en-US" sz="3000" dirty="0"/>
              <a:t>Percentage distributions of total population by race and ethnicity, April 2010, April 2020, and July 2022</a:t>
            </a:r>
          </a:p>
        </p:txBody>
      </p:sp>
      <p:graphicFrame>
        <p:nvGraphicFramePr>
          <p:cNvPr id="4" name="Chart 3" descr="Bar chart showing percentage distributions of total population by race and ethnicity">
            <a:extLst>
              <a:ext uri="{FF2B5EF4-FFF2-40B4-BE49-F238E27FC236}">
                <a16:creationId xmlns:a16="http://schemas.microsoft.com/office/drawing/2014/main" id="{206C728C-DBEA-F0D6-59D5-923C1B24BE5F}"/>
              </a:ext>
            </a:extLst>
          </p:cNvPr>
          <p:cNvGraphicFramePr>
            <a:graphicFrameLocks/>
          </p:cNvGraphicFramePr>
          <p:nvPr/>
        </p:nvGraphicFramePr>
        <p:xfrm>
          <a:off x="1529930" y="1225296"/>
          <a:ext cx="9144000" cy="52120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52421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3FB2E-BE36-9824-1967-96CC764039FE}"/>
              </a:ext>
              <a:ext uri="{C183D7F6-B498-43B3-948B-1728B52AA6E4}">
                <adec:decorative xmlns:adec="http://schemas.microsoft.com/office/drawing/2017/decorative" val="0"/>
              </a:ext>
            </a:extLst>
          </p:cNvPr>
          <p:cNvSpPr>
            <a:spLocks noGrp="1"/>
          </p:cNvSpPr>
          <p:nvPr>
            <p:ph type="title"/>
          </p:nvPr>
        </p:nvSpPr>
        <p:spPr/>
        <p:txBody>
          <a:bodyPr/>
          <a:lstStyle/>
          <a:p>
            <a:r>
              <a:rPr lang="en-US" sz="3200" dirty="0"/>
              <a:t>Educational attainment of the population 25 years and older, 2017–21 American Community Survey</a:t>
            </a:r>
          </a:p>
        </p:txBody>
      </p:sp>
      <p:graphicFrame>
        <p:nvGraphicFramePr>
          <p:cNvPr id="9" name="Chart 8" descr="Pie chart showing educational attainment for the Appalachian Regional Commission">
            <a:extLst>
              <a:ext uri="{FF2B5EF4-FFF2-40B4-BE49-F238E27FC236}">
                <a16:creationId xmlns:a16="http://schemas.microsoft.com/office/drawing/2014/main" id="{ACF2DDB1-7800-4F12-A48C-B4CE6E83207A}"/>
              </a:ext>
            </a:extLst>
          </p:cNvPr>
          <p:cNvGraphicFramePr>
            <a:graphicFrameLocks noChangeAspect="1"/>
          </p:cNvGraphicFramePr>
          <p:nvPr>
            <p:extLst>
              <p:ext uri="{D42A27DB-BD31-4B8C-83A1-F6EECF244321}">
                <p14:modId xmlns:p14="http://schemas.microsoft.com/office/powerpoint/2010/main" val="3005235778"/>
              </p:ext>
            </p:extLst>
          </p:nvPr>
        </p:nvGraphicFramePr>
        <p:xfrm>
          <a:off x="1069848" y="1325070"/>
          <a:ext cx="4586288" cy="44283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descr="Pie chart showing educational attainment for the United States">
            <a:extLst>
              <a:ext uri="{FF2B5EF4-FFF2-40B4-BE49-F238E27FC236}">
                <a16:creationId xmlns:a16="http://schemas.microsoft.com/office/drawing/2014/main" id="{617C31B8-A77D-774B-1B68-AACE40AE60BE}"/>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388644712"/>
              </p:ext>
            </p:extLst>
          </p:nvPr>
        </p:nvGraphicFramePr>
        <p:xfrm>
          <a:off x="6492118" y="1325070"/>
          <a:ext cx="4586288" cy="4428317"/>
        </p:xfrm>
        <a:graphic>
          <a:graphicData uri="http://schemas.openxmlformats.org/drawingml/2006/chart">
            <c:chart xmlns:c="http://schemas.openxmlformats.org/drawingml/2006/chart" xmlns:r="http://schemas.openxmlformats.org/officeDocument/2006/relationships" r:id="rId4"/>
          </a:graphicData>
        </a:graphic>
      </p:graphicFrame>
      <p:pic>
        <p:nvPicPr>
          <p:cNvPr id="11" name="Picture 10" descr="Key for educational attainment pie charts">
            <a:extLst>
              <a:ext uri="{FF2B5EF4-FFF2-40B4-BE49-F238E27FC236}">
                <a16:creationId xmlns:a16="http://schemas.microsoft.com/office/drawing/2014/main" id="{18DAED17-064C-D160-E9B8-58878B3761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1856" y="5550539"/>
            <a:ext cx="6403987" cy="677263"/>
          </a:xfrm>
          <a:prstGeom prst="rect">
            <a:avLst/>
          </a:prstGeom>
        </p:spPr>
      </p:pic>
    </p:spTree>
    <p:extLst>
      <p:ext uri="{BB962C8B-B14F-4D97-AF65-F5344CB8AC3E}">
        <p14:creationId xmlns:p14="http://schemas.microsoft.com/office/powerpoint/2010/main" val="2243699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CFFC14B-2026-5B56-E1BE-2F8DF035B5EE}"/>
              </a:ext>
            </a:extLst>
          </p:cNvPr>
          <p:cNvSpPr>
            <a:spLocks noGrp="1"/>
          </p:cNvSpPr>
          <p:nvPr>
            <p:ph type="title"/>
          </p:nvPr>
        </p:nvSpPr>
        <p:spPr>
          <a:xfrm>
            <a:off x="495300" y="314695"/>
            <a:ext cx="11201400" cy="804863"/>
          </a:xfrm>
        </p:spPr>
        <p:txBody>
          <a:bodyPr wrap="square" anchor="t">
            <a:noAutofit/>
          </a:bodyPr>
          <a:lstStyle/>
          <a:p>
            <a:r>
              <a:rPr lang="en-US" sz="3000" dirty="0"/>
              <a:t>Shares of pop. ages 25+ with just a high school education by county </a:t>
            </a:r>
            <a:br>
              <a:rPr lang="en-US" sz="3200" dirty="0"/>
            </a:br>
            <a:r>
              <a:rPr lang="en-US" sz="1800" dirty="0"/>
              <a:t>(ARC share = 34.0%; U.S. share = 26.5%)</a:t>
            </a:r>
            <a:br>
              <a:rPr kumimoji="0" lang="en-US" sz="1200" b="0" i="0" u="none" strike="noStrike" kern="1200" cap="none" spc="0" normalizeH="0" baseline="0" noProof="0" dirty="0">
                <a:ln>
                  <a:noFill/>
                </a:ln>
                <a:solidFill>
                  <a:schemeClr val="bg1"/>
                </a:solidFill>
                <a:effectLst/>
                <a:uLnTx/>
                <a:uFillTx/>
                <a:latin typeface="Tahoma" pitchFamily="34" charset="0"/>
                <a:ea typeface="+mj-ea"/>
                <a:cs typeface="Tahoma" pitchFamily="34" charset="0"/>
              </a:rPr>
            </a:br>
            <a:endParaRPr lang="en-US" sz="3200" dirty="0"/>
          </a:p>
        </p:txBody>
      </p:sp>
      <p:pic>
        <p:nvPicPr>
          <p:cNvPr id="3" name="Picture 2" descr="Map of shares of population ages 25 and older with just a high school education by county, 2017–21 American Community Survey">
            <a:extLst>
              <a:ext uri="{FF2B5EF4-FFF2-40B4-BE49-F238E27FC236}">
                <a16:creationId xmlns:a16="http://schemas.microsoft.com/office/drawing/2014/main" id="{45F4DF6C-FCD7-47A8-BC73-82306DCA7657}"/>
              </a:ext>
            </a:extLst>
          </p:cNvPr>
          <p:cNvPicPr preferRelativeResize="0">
            <a:picLocks/>
          </p:cNvPicPr>
          <p:nvPr/>
        </p:nvPicPr>
        <p:blipFill rotWithShape="1">
          <a:blip r:embed="rId3" cstate="print">
            <a:extLst>
              <a:ext uri="{28A0092B-C50C-407E-A947-70E740481C1C}">
                <a14:useLocalDpi xmlns:a14="http://schemas.microsoft.com/office/drawing/2010/main" val="0"/>
              </a:ext>
            </a:extLst>
          </a:blip>
          <a:srcRect t="5096" b="7397"/>
          <a:stretch/>
        </p:blipFill>
        <p:spPr>
          <a:xfrm>
            <a:off x="2177890" y="1119558"/>
            <a:ext cx="7836221" cy="5308675"/>
          </a:xfrm>
          <a:prstGeom prst="rect">
            <a:avLst/>
          </a:prstGeom>
        </p:spPr>
      </p:pic>
    </p:spTree>
    <p:extLst>
      <p:ext uri="{BB962C8B-B14F-4D97-AF65-F5344CB8AC3E}">
        <p14:creationId xmlns:p14="http://schemas.microsoft.com/office/powerpoint/2010/main" val="362574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CFFC14B-2026-5B56-E1BE-2F8DF035B5EE}"/>
              </a:ext>
            </a:extLst>
          </p:cNvPr>
          <p:cNvSpPr>
            <a:spLocks noGrp="1"/>
          </p:cNvSpPr>
          <p:nvPr>
            <p:ph type="title"/>
          </p:nvPr>
        </p:nvSpPr>
        <p:spPr>
          <a:xfrm>
            <a:off x="495300" y="314695"/>
            <a:ext cx="11201400" cy="804863"/>
          </a:xfrm>
        </p:spPr>
        <p:txBody>
          <a:bodyPr wrap="square" anchor="t">
            <a:noAutofit/>
          </a:bodyPr>
          <a:lstStyle/>
          <a:p>
            <a:r>
              <a:rPr lang="en-US" sz="3000" dirty="0"/>
              <a:t>Shares of population 18–64 years old with a disability by county</a:t>
            </a:r>
            <a:br>
              <a:rPr lang="en-US" sz="3200" dirty="0"/>
            </a:br>
            <a:r>
              <a:rPr lang="en-US" sz="1800" dirty="0"/>
              <a:t>(ARC share = 13.8%; U.S. share = 10.3%)</a:t>
            </a:r>
            <a:br>
              <a:rPr kumimoji="0" lang="en-US" sz="1200" b="0" i="0" u="none" strike="noStrike" kern="1200" cap="none" spc="0" normalizeH="0" baseline="0" noProof="0" dirty="0">
                <a:ln>
                  <a:noFill/>
                </a:ln>
                <a:solidFill>
                  <a:schemeClr val="bg1"/>
                </a:solidFill>
                <a:effectLst/>
                <a:uLnTx/>
                <a:uFillTx/>
                <a:latin typeface="Tahoma" pitchFamily="34" charset="0"/>
                <a:ea typeface="+mj-ea"/>
                <a:cs typeface="Tahoma" pitchFamily="34" charset="0"/>
              </a:rPr>
            </a:br>
            <a:endParaRPr lang="en-US" sz="3200" dirty="0"/>
          </a:p>
        </p:txBody>
      </p:sp>
      <p:pic>
        <p:nvPicPr>
          <p:cNvPr id="3" name="Picture 2" descr="Map of shares of population 18–64 years old with a disability by county">
            <a:extLst>
              <a:ext uri="{FF2B5EF4-FFF2-40B4-BE49-F238E27FC236}">
                <a16:creationId xmlns:a16="http://schemas.microsoft.com/office/drawing/2014/main" id="{E67CB745-F274-BD77-DD29-2A32F09F0F4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14" b="5637"/>
          <a:stretch/>
        </p:blipFill>
        <p:spPr>
          <a:xfrm>
            <a:off x="2105022" y="1115568"/>
            <a:ext cx="7998445" cy="5421242"/>
          </a:xfrm>
          <a:prstGeom prst="rect">
            <a:avLst/>
          </a:prstGeom>
        </p:spPr>
      </p:pic>
    </p:spTree>
    <p:extLst>
      <p:ext uri="{BB962C8B-B14F-4D97-AF65-F5344CB8AC3E}">
        <p14:creationId xmlns:p14="http://schemas.microsoft.com/office/powerpoint/2010/main" val="568711639"/>
      </p:ext>
    </p:extLst>
  </p:cSld>
  <p:clrMapOvr>
    <a:masterClrMapping/>
  </p:clrMapOvr>
</p:sld>
</file>

<file path=ppt/theme/theme1.xml><?xml version="1.0" encoding="utf-8"?>
<a:theme xmlns:a="http://schemas.openxmlformats.org/drawingml/2006/main" name="Custom Design">
  <a:themeElements>
    <a:clrScheme name="Custom 2">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FFFFF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Sbranded Slide Presentation" id="{5907DB6B-D4AA-4091-9327-43FB45482D68}" vid="{BB1DD2F0-5C1F-42F2-98E4-A032B0025AEF}"/>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Sbranded Slide Presentation" id="{5907DB6B-D4AA-4091-9327-43FB45482D68}" vid="{4CAA9794-77F4-44FD-8EE7-C01032C7CFFF}"/>
    </a:ext>
  </a:extLst>
</a:theme>
</file>

<file path=ppt/theme/theme3.xml><?xml version="1.0" encoding="utf-8"?>
<a:theme xmlns:a="http://schemas.openxmlformats.org/drawingml/2006/main" name="BLS Trendline Content Slide">
  <a:themeElements>
    <a:clrScheme name="Custom 1">
      <a:dk1>
        <a:srgbClr val="002060"/>
      </a:dk1>
      <a:lt1>
        <a:sysClr val="window" lastClr="FFFFFF"/>
      </a:lt1>
      <a:dk2>
        <a:srgbClr val="002060"/>
      </a:dk2>
      <a:lt2>
        <a:srgbClr val="FFFFFF"/>
      </a:lt2>
      <a:accent1>
        <a:srgbClr val="3E3F67"/>
      </a:accent1>
      <a:accent2>
        <a:srgbClr val="FFC000"/>
      </a:accent2>
      <a:accent3>
        <a:srgbClr val="C00000"/>
      </a:accent3>
      <a:accent4>
        <a:srgbClr val="00B0F0"/>
      </a:accent4>
      <a:accent5>
        <a:srgbClr val="92D050"/>
      </a:accent5>
      <a:accent6>
        <a:srgbClr val="244448"/>
      </a:accent6>
      <a:hlink>
        <a:srgbClr val="00B0F0"/>
      </a:hlink>
      <a:folHlink>
        <a:srgbClr val="00B0F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wrap="square" lIns="91440" tIns="45720" rIns="91440" bIns="45720" rtlCol="0" anchor="t">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3600" b="0" i="0" u="none" strike="noStrike" kern="1200" cap="none" spc="0" normalizeH="0" baseline="0" noProof="0" dirty="0" smtClean="0">
            <a:ln>
              <a:noFill/>
            </a:ln>
            <a:solidFill>
              <a:srgbClr val="464A6E"/>
            </a:solidFill>
            <a:effectLst/>
            <a:uLnTx/>
            <a:uFillTx/>
            <a:ea typeface="+mj-ea"/>
            <a:cs typeface="Tahoma" pitchFamily="34" charset="0"/>
          </a:defRPr>
        </a:defPPr>
      </a:lstStyle>
    </a:txDef>
  </a:objectDefaults>
  <a:extraClrSchemeLst/>
  <a:extLst>
    <a:ext uri="{05A4C25C-085E-4340-85A3-A5531E510DB2}">
      <thm15:themeFamily xmlns:thm15="http://schemas.microsoft.com/office/thememl/2012/main" name="BLSbranded Slide Presentation" id="{5907DB6B-D4AA-4091-9327-43FB45482D68}" vid="{A4E13657-DB1C-4F3E-ABDB-370171EF1EAD}"/>
    </a:ext>
  </a:extLst>
</a:theme>
</file>

<file path=ppt/theme/theme4.xml><?xml version="1.0" encoding="utf-8"?>
<a:theme xmlns:a="http://schemas.openxmlformats.org/drawingml/2006/main" name="1_BLS Trendline Paragraph Slide">
  <a:themeElements>
    <a:clrScheme name="Custom 1">
      <a:dk1>
        <a:srgbClr val="002060"/>
      </a:dk1>
      <a:lt1>
        <a:sysClr val="window" lastClr="FFFFFF"/>
      </a:lt1>
      <a:dk2>
        <a:srgbClr val="002060"/>
      </a:dk2>
      <a:lt2>
        <a:srgbClr val="FFFFFF"/>
      </a:lt2>
      <a:accent1>
        <a:srgbClr val="3E3F67"/>
      </a:accent1>
      <a:accent2>
        <a:srgbClr val="FFC000"/>
      </a:accent2>
      <a:accent3>
        <a:srgbClr val="C00000"/>
      </a:accent3>
      <a:accent4>
        <a:srgbClr val="00B0F0"/>
      </a:accent4>
      <a:accent5>
        <a:srgbClr val="92D050"/>
      </a:accent5>
      <a:accent6>
        <a:srgbClr val="244448"/>
      </a:accent6>
      <a:hlink>
        <a:srgbClr val="00B0F0"/>
      </a:hlink>
      <a:folHlink>
        <a:srgbClr val="00B0F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ctr" defTabSz="914400" rtl="0" eaLnBrk="1" fontAlgn="auto" latinLnBrk="0" hangingPunct="1">
          <a:lnSpc>
            <a:spcPct val="100000"/>
          </a:lnSpc>
          <a:spcBef>
            <a:spcPct val="0"/>
          </a:spcBef>
          <a:spcAft>
            <a:spcPts val="0"/>
          </a:spcAft>
          <a:buClrTx/>
          <a:buSzTx/>
          <a:buFontTx/>
          <a:buNone/>
          <a:tabLst/>
          <a:defRPr kumimoji="0" sz="3600" b="0" i="0" u="none" strike="noStrike" kern="1200" cap="none" spc="0" normalizeH="0" baseline="0" noProof="0" dirty="0" smtClean="0">
            <a:ln>
              <a:noFill/>
            </a:ln>
            <a:solidFill>
              <a:schemeClr val="bg1"/>
            </a:solidFill>
            <a:effectLst/>
            <a:uLnTx/>
            <a:uFillTx/>
            <a:latin typeface="Tahoma" pitchFamily="34" charset="0"/>
            <a:ea typeface="+mj-ea"/>
            <a:cs typeface="Tahoma" pitchFamily="34" charset="0"/>
          </a:defRPr>
        </a:defPPr>
      </a:lstStyle>
    </a:txDef>
  </a:objectDefaults>
  <a:extraClrSchemeLst/>
  <a:extLst>
    <a:ext uri="{05A4C25C-085E-4340-85A3-A5531E510DB2}">
      <thm15:themeFamily xmlns:thm15="http://schemas.microsoft.com/office/thememl/2012/main" name="BLSbranded Slide Presentation" id="{5907DB6B-D4AA-4091-9327-43FB45482D68}" vid="{760DEEFC-374C-4B27-AD4A-D02241B455A2}"/>
    </a:ext>
  </a:ext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Sbranded Slide Presentation" id="{5907DB6B-D4AA-4091-9327-43FB45482D68}" vid="{17B03AE5-E6D1-4A56-9D4C-29E5EA94E6CD}"/>
    </a:ext>
  </a:extLst>
</a:theme>
</file>

<file path=ppt/theme/theme6.xml><?xml version="1.0" encoding="utf-8"?>
<a:theme xmlns:a="http://schemas.openxmlformats.org/drawingml/2006/main" name="1_BLS Trendline Content Slide">
  <a:themeElements>
    <a:clrScheme name="Custom 1">
      <a:dk1>
        <a:srgbClr val="002060"/>
      </a:dk1>
      <a:lt1>
        <a:sysClr val="window" lastClr="FFFFFF"/>
      </a:lt1>
      <a:dk2>
        <a:srgbClr val="002060"/>
      </a:dk2>
      <a:lt2>
        <a:srgbClr val="FFFFFF"/>
      </a:lt2>
      <a:accent1>
        <a:srgbClr val="3E3F67"/>
      </a:accent1>
      <a:accent2>
        <a:srgbClr val="FFC000"/>
      </a:accent2>
      <a:accent3>
        <a:srgbClr val="C00000"/>
      </a:accent3>
      <a:accent4>
        <a:srgbClr val="00B0F0"/>
      </a:accent4>
      <a:accent5>
        <a:srgbClr val="92D050"/>
      </a:accent5>
      <a:accent6>
        <a:srgbClr val="244448"/>
      </a:accent6>
      <a:hlink>
        <a:srgbClr val="00B0F0"/>
      </a:hlink>
      <a:folHlink>
        <a:srgbClr val="00B0F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ctr" defTabSz="914400" rtl="0" eaLnBrk="1" fontAlgn="auto" latinLnBrk="0" hangingPunct="1">
          <a:lnSpc>
            <a:spcPct val="100000"/>
          </a:lnSpc>
          <a:spcBef>
            <a:spcPct val="0"/>
          </a:spcBef>
          <a:spcAft>
            <a:spcPts val="0"/>
          </a:spcAft>
          <a:buClrTx/>
          <a:buSzTx/>
          <a:buFontTx/>
          <a:buNone/>
          <a:tabLst/>
          <a:defRPr kumimoji="0" sz="3600" b="0" i="0" u="none" strike="noStrike" kern="1200" cap="none" spc="0" normalizeH="0" baseline="0" noProof="0" dirty="0" smtClean="0">
            <a:ln>
              <a:noFill/>
            </a:ln>
            <a:solidFill>
              <a:schemeClr val="bg1"/>
            </a:solidFill>
            <a:effectLst/>
            <a:uLnTx/>
            <a:uFillTx/>
            <a:latin typeface="Tahoma" pitchFamily="34" charset="0"/>
            <a:ea typeface="+mj-ea"/>
            <a:cs typeface="Tahoma" pitchFamily="34" charset="0"/>
          </a:defRPr>
        </a:defPPr>
      </a:lstStyle>
    </a:txDef>
  </a:objectDefaults>
  <a:extraClrSchemeLst/>
  <a:extLst>
    <a:ext uri="{05A4C25C-085E-4340-85A3-A5531E510DB2}">
      <thm15:themeFamily xmlns:thm15="http://schemas.microsoft.com/office/thememl/2012/main" name="2014-2024 Projections Presentation Wide Screen" id="{F031266E-E06F-4660-988B-9E84CAE9A8E1}" vid="{2F480FDA-F90A-4DA5-A942-AD910277B7B4}"/>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27B014445291844896E0B9B6C21A8D6" ma:contentTypeVersion="4" ma:contentTypeDescription="Create a new document." ma:contentTypeScope="" ma:versionID="a90229ea8a17f00b8d427353503785d5">
  <xsd:schema xmlns:xsd="http://www.w3.org/2001/XMLSchema" xmlns:xs="http://www.w3.org/2001/XMLSchema" xmlns:p="http://schemas.microsoft.com/office/2006/metadata/properties" xmlns:ns2="24940416-82d0-488f-969a-80e71dea5997" targetNamespace="http://schemas.microsoft.com/office/2006/metadata/properties" ma:root="true" ma:fieldsID="1ef1b8369a7acdbe23794607470b05b8" ns2:_="">
    <xsd:import namespace="24940416-82d0-488f-969a-80e71dea5997"/>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940416-82d0-488f-969a-80e71dea599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25D57739-CFE2-489B-80E7-1402192F2647}">
  <ds:schemaRefs>
    <ds:schemaRef ds:uri="http://schemas.microsoft.com/sharepoint/v3/contenttype/forms"/>
  </ds:schemaRefs>
</ds:datastoreItem>
</file>

<file path=customXml/itemProps2.xml><?xml version="1.0" encoding="utf-8"?>
<ds:datastoreItem xmlns:ds="http://schemas.openxmlformats.org/officeDocument/2006/customXml" ds:itemID="{332C7DA6-0A4B-4E45-8777-86F4A2EC2B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940416-82d0-488f-969a-80e71dea59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7A7B0C-0821-433A-8EA6-FE22DFCAEA69}">
  <ds:schemaRefs>
    <ds:schemaRef ds:uri="http://www.w3.org/XML/1998/namespac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purl.org/dc/dcmitype/"/>
    <ds:schemaRef ds:uri="http://schemas.microsoft.com/office/2006/documentManagement/types"/>
    <ds:schemaRef ds:uri="24940416-82d0-488f-969a-80e71dea5997"/>
    <ds:schemaRef ds:uri="http://purl.org/dc/terms/"/>
  </ds:schemaRefs>
</ds:datastoreItem>
</file>

<file path=docProps/app.xml><?xml version="1.0" encoding="utf-8"?>
<Properties xmlns="http://schemas.openxmlformats.org/officeDocument/2006/extended-properties" xmlns:vt="http://schemas.openxmlformats.org/officeDocument/2006/docPropsVTypes">
  <Template>bls-branded-slide-presentation (2)</Template>
  <TotalTime>11424</TotalTime>
  <Words>6194</Words>
  <Application>Microsoft Office PowerPoint</Application>
  <PresentationFormat>Widescreen</PresentationFormat>
  <Paragraphs>319</Paragraphs>
  <Slides>40</Slides>
  <Notes>40</Notes>
  <HiddenSlides>0</HiddenSlides>
  <MMClips>1</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40</vt:i4>
      </vt:variant>
    </vt:vector>
  </HeadingPairs>
  <TitlesOfParts>
    <vt:vector size="53" baseType="lpstr">
      <vt:lpstr>Arial</vt:lpstr>
      <vt:lpstr>Calibri</vt:lpstr>
      <vt:lpstr>Calibri Light</vt:lpstr>
      <vt:lpstr>Century Gothic</vt:lpstr>
      <vt:lpstr>Tahoma</vt:lpstr>
      <vt:lpstr>Wingdings</vt:lpstr>
      <vt:lpstr>Wingdings 3</vt:lpstr>
      <vt:lpstr>Custom Design</vt:lpstr>
      <vt:lpstr>2_Custom Design</vt:lpstr>
      <vt:lpstr>BLS Trendline Content Slide</vt:lpstr>
      <vt:lpstr>1_BLS Trendline Paragraph Slide</vt:lpstr>
      <vt:lpstr>1_Custom Design</vt:lpstr>
      <vt:lpstr>1_BLS Trendline Content Slide</vt:lpstr>
      <vt:lpstr>Labor Market Data for Appalachia</vt:lpstr>
      <vt:lpstr>Background Demographic Data from the Census Bureau</vt:lpstr>
      <vt:lpstr>Percentage distributions of total population by sex and age, 2020 Census</vt:lpstr>
      <vt:lpstr>Percentage distributions of the population 16+ by intermediate age, April 2010, April 2020, and July 2022</vt:lpstr>
      <vt:lpstr>Percent change in population by selected age, July 2010–July 2022</vt:lpstr>
      <vt:lpstr>Percentage distributions of total population by race and ethnicity, April 2010, April 2020, and July 2022</vt:lpstr>
      <vt:lpstr>Educational attainment of the population 25 years and older, 2017–21 American Community Survey</vt:lpstr>
      <vt:lpstr>Shares of pop. ages 25+ with just a high school education by county  (ARC share = 34.0%; U.S. share = 26.5%) </vt:lpstr>
      <vt:lpstr>Shares of population 18–64 years old with a disability by county (ARC share = 13.8%; U.S. share = 10.3%) </vt:lpstr>
      <vt:lpstr>Background Household Data from BLS</vt:lpstr>
      <vt:lpstr>BLS Sources for Household Data</vt:lpstr>
      <vt:lpstr>Unemployment rates by state, October 2023, seasonally adjusted (U.S. rate = 3.9%) </vt:lpstr>
      <vt:lpstr>Labor force participation rates by state, October 2023, seasonally adjusted (U.S. rate = 62.7%) </vt:lpstr>
      <vt:lpstr>Unemployment rates by county, Nov. 2022–Oct. 2023 averages (ARC average = 3.4%; U.S. average = 3.6%) </vt:lpstr>
      <vt:lpstr>Unemployment rates, January 1990–October 2023, not seasonally adjusted</vt:lpstr>
      <vt:lpstr>Background Establishment Data from BLS</vt:lpstr>
      <vt:lpstr>BLS Sources for Establishment Data</vt:lpstr>
      <vt:lpstr>Total covered employment, January 2001–March 2023, not seasonally adjusted (in thousands)</vt:lpstr>
      <vt:lpstr>Index of total covered employment, January 2019–March 2023, not seasonally adjusted</vt:lpstr>
      <vt:lpstr>Percent change in total covered employment by county, 2021–22 (ARC change = +2.8%; U.S. change = +4.3%) </vt:lpstr>
      <vt:lpstr>Percent change in total nonfarm employment by selected MSA, October 2022–October 2023, seasonally adjusted</vt:lpstr>
      <vt:lpstr>Over-the-year change in payroll employment by industry, October 2022–October 2023, not seasonally adjusted </vt:lpstr>
      <vt:lpstr>Percentage distribution of payroll employment by industry, 2022 annual averages </vt:lpstr>
      <vt:lpstr>Job openings rates by state, September 2023, seasonally adjusted (U.S. rate = 5.6%) </vt:lpstr>
      <vt:lpstr>Number of unemployed people per job opening, December 2000 to September 2023, seasonally adjusted </vt:lpstr>
      <vt:lpstr>Occupational Employment and Wage Statistics (OEWS)</vt:lpstr>
      <vt:lpstr>Largest occupations in West Virginia, May 2022</vt:lpstr>
      <vt:lpstr>Annual mean wages for the largest occupations in West Virginia, May 2022</vt:lpstr>
      <vt:lpstr>Employment distribution by typical entry-level educational requirement, United States and selected areas in Appalachia, May 2022</vt:lpstr>
      <vt:lpstr>Occupations with the highest employment concentrations in Gainesville, GA, May 2022</vt:lpstr>
      <vt:lpstr>Occupations with the highest employment concentrations in the East Kentucky nonmetropolitan area, May 2022</vt:lpstr>
      <vt:lpstr>Occupations with the highest employment concentrations in Huntsville, AL, May 2022</vt:lpstr>
      <vt:lpstr>BLS Career Information Products</vt:lpstr>
      <vt:lpstr>Occupational Outlook Handbook</vt:lpstr>
      <vt:lpstr>Occupational Outlook Handbook App</vt:lpstr>
      <vt:lpstr>Using the OOH for Your Career Search</vt:lpstr>
      <vt:lpstr>Career Outlook</vt:lpstr>
      <vt:lpstr>Employment Projections Data</vt:lpstr>
      <vt:lpstr>State and Local Area Projections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Meisenheimer, Joseph - BLS</dc:creator>
  <cp:lastModifiedBy>Hatch, Julie - BLS</cp:lastModifiedBy>
  <cp:revision>94</cp:revision>
  <dcterms:created xsi:type="dcterms:W3CDTF">2023-11-09T19:27:17Z</dcterms:created>
  <dcterms:modified xsi:type="dcterms:W3CDTF">2023-12-12T14:15:24Z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0x010100C27B014445291844896E0B9B6C21A8D6</vt:lpwstr>
  </property>
</Properties>
</file>