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embeddedFontLs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8">
          <p15:clr>
            <a:srgbClr val="000000"/>
          </p15:clr>
        </p15:guide>
        <p15:guide id="2" pos="3785">
          <p15:clr>
            <a:srgbClr val="000000"/>
          </p15:clr>
        </p15:guide>
        <p15:guide id="3" pos="303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1" roundtripDataSignature="AMtx7mj55euUufOmDslRQEtocQgDlLH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3EC6EAB-1E97-432B-B242-5A0ACD065FA3}">
  <a:tblStyle styleId="{03EC6EAB-1E97-432B-B242-5A0ACD065FA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731F25D-D4D2-4034-BB49-AE6D15E0148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8" orient="horz"/>
        <p:guide pos="3785"/>
        <p:guide pos="30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Lato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Lato-italic.fntdata"/><Relationship Id="rId16" Type="http://schemas.openxmlformats.org/officeDocument/2006/relationships/slide" Target="slides/slide10.xml"/><Relationship Id="rId38" Type="http://schemas.openxmlformats.org/officeDocument/2006/relationships/font" Target="fonts/La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1" name="Google Shape;34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542be98cd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3" name="Google Shape;383;g8542be98cd_2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542be98cd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542be98c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By healthcare provider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Gross top down (Bharat model)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By six-digit NAICS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By 2-digit NAICS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By SOC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Then two smaller summaries: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By Vulnerable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By Small Business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_1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49"/>
          <p:cNvCxnSpPr/>
          <p:nvPr/>
        </p:nvCxnSpPr>
        <p:spPr>
          <a:xfrm>
            <a:off x="1134500" y="554200"/>
            <a:ext cx="10494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49"/>
          <p:cNvCxnSpPr/>
          <p:nvPr/>
        </p:nvCxnSpPr>
        <p:spPr>
          <a:xfrm>
            <a:off x="831967" y="6320000"/>
            <a:ext cx="10797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49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49"/>
          <p:cNvSpPr txBox="1"/>
          <p:nvPr>
            <p:ph type="title"/>
          </p:nvPr>
        </p:nvSpPr>
        <p:spPr>
          <a:xfrm>
            <a:off x="1134333" y="767933"/>
            <a:ext cx="10494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6" name="Google Shape;66;p49"/>
          <p:cNvSpPr txBox="1"/>
          <p:nvPr>
            <p:ph idx="1" type="body"/>
          </p:nvPr>
        </p:nvSpPr>
        <p:spPr>
          <a:xfrm>
            <a:off x="1210133" y="1722600"/>
            <a:ext cx="10431900" cy="4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7" name="Google Shape;67;p49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Wide">
  <p:cSld name="Title and body W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50"/>
          <p:cNvCxnSpPr/>
          <p:nvPr/>
        </p:nvCxnSpPr>
        <p:spPr>
          <a:xfrm>
            <a:off x="1134500" y="554200"/>
            <a:ext cx="10494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50"/>
          <p:cNvCxnSpPr/>
          <p:nvPr/>
        </p:nvCxnSpPr>
        <p:spPr>
          <a:xfrm>
            <a:off x="831967" y="6320000"/>
            <a:ext cx="10797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50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50"/>
          <p:cNvSpPr txBox="1"/>
          <p:nvPr>
            <p:ph type="title"/>
          </p:nvPr>
        </p:nvSpPr>
        <p:spPr>
          <a:xfrm>
            <a:off x="1134333" y="767933"/>
            <a:ext cx="104948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1" type="body"/>
          </p:nvPr>
        </p:nvSpPr>
        <p:spPr>
          <a:xfrm>
            <a:off x="1210133" y="1722600"/>
            <a:ext cx="10432000" cy="4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50"/>
          <p:cNvSpPr txBox="1"/>
          <p:nvPr>
            <p:ph idx="12" type="sldNum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51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51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51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51"/>
          <p:cNvSpPr txBox="1"/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51"/>
          <p:cNvSpPr txBox="1"/>
          <p:nvPr>
            <p:ph idx="1" type="body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2" type="sldNum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5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58"/>
          <p:cNvCxnSpPr/>
          <p:nvPr/>
        </p:nvCxnSpPr>
        <p:spPr>
          <a:xfrm>
            <a:off x="566933" y="554200"/>
            <a:ext cx="110625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58"/>
          <p:cNvCxnSpPr/>
          <p:nvPr/>
        </p:nvCxnSpPr>
        <p:spPr>
          <a:xfrm>
            <a:off x="566933" y="6320000"/>
            <a:ext cx="11062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58"/>
          <p:cNvSpPr txBox="1"/>
          <p:nvPr>
            <p:ph type="title"/>
          </p:nvPr>
        </p:nvSpPr>
        <p:spPr>
          <a:xfrm>
            <a:off x="541900" y="2409100"/>
            <a:ext cx="110625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5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1 x content - no sub heading">
  <p:cSld name="Title and 1 x content - no sub heading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9"/>
          <p:cNvSpPr txBox="1"/>
          <p:nvPr>
            <p:ph type="title"/>
          </p:nvPr>
        </p:nvSpPr>
        <p:spPr>
          <a:xfrm>
            <a:off x="359999" y="430718"/>
            <a:ext cx="11466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9"/>
          <p:cNvSpPr txBox="1"/>
          <p:nvPr>
            <p:ph idx="12" type="sldNum"/>
          </p:nvPr>
        </p:nvSpPr>
        <p:spPr>
          <a:xfrm>
            <a:off x="10856913" y="6390000"/>
            <a:ext cx="9699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59"/>
          <p:cNvSpPr txBox="1"/>
          <p:nvPr>
            <p:ph idx="11" type="ftr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9"/>
          <p:cNvSpPr txBox="1"/>
          <p:nvPr>
            <p:ph idx="1" type="body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_POINT">
  <p:cSld name="MAIN_POINT">
    <p:bg>
      <p:bgPr>
        <a:solidFill>
          <a:srgbClr val="353535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2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2"/>
          <p:cNvSpPr txBox="1"/>
          <p:nvPr>
            <p:ph type="title"/>
          </p:nvPr>
        </p:nvSpPr>
        <p:spPr>
          <a:xfrm>
            <a:off x="377471" y="949521"/>
            <a:ext cx="8325600" cy="51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_COLUMN_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44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44"/>
          <p:cNvSpPr txBox="1"/>
          <p:nvPr>
            <p:ph type="title"/>
          </p:nvPr>
        </p:nvSpPr>
        <p:spPr>
          <a:xfrm>
            <a:off x="426000" y="1248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7" name="Google Shape;37;p44"/>
          <p:cNvSpPr txBox="1"/>
          <p:nvPr>
            <p:ph idx="1" type="body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4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1 x content + heading - no sub heading">
  <p:cSld name="Title and 1 x content + heading - no sub heading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/>
          <p:nvPr>
            <p:ph type="title"/>
          </p:nvPr>
        </p:nvSpPr>
        <p:spPr>
          <a:xfrm>
            <a:off x="359999" y="430718"/>
            <a:ext cx="11466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5"/>
          <p:cNvSpPr txBox="1"/>
          <p:nvPr>
            <p:ph idx="12" type="sldNum"/>
          </p:nvPr>
        </p:nvSpPr>
        <p:spPr>
          <a:xfrm>
            <a:off x="10856913" y="6390000"/>
            <a:ext cx="9699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5"/>
          <p:cNvSpPr txBox="1"/>
          <p:nvPr>
            <p:ph idx="11" type="ftr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5"/>
          <p:cNvSpPr txBox="1"/>
          <p:nvPr>
            <p:ph idx="1" type="body"/>
          </p:nvPr>
        </p:nvSpPr>
        <p:spPr>
          <a:xfrm>
            <a:off x="360000" y="1710000"/>
            <a:ext cx="114648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1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5"/>
          <p:cNvSpPr txBox="1"/>
          <p:nvPr>
            <p:ph idx="2" type="body"/>
          </p:nvPr>
        </p:nvSpPr>
        <p:spPr>
          <a:xfrm>
            <a:off x="360000" y="2376000"/>
            <a:ext cx="11466000" cy="3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TITLE_AND_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46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46"/>
          <p:cNvSpPr txBox="1"/>
          <p:nvPr>
            <p:ph type="title"/>
          </p:nvPr>
        </p:nvSpPr>
        <p:spPr>
          <a:xfrm>
            <a:off x="354000" y="1863133"/>
            <a:ext cx="5393700" cy="17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46"/>
          <p:cNvSpPr txBox="1"/>
          <p:nvPr>
            <p:ph idx="1" type="subTitle"/>
          </p:nvPr>
        </p:nvSpPr>
        <p:spPr>
          <a:xfrm>
            <a:off x="354000" y="3647161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p46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4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288887" y="776455"/>
            <a:ext cx="4764076" cy="3452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AMCC Webinar</a:t>
            </a:r>
            <a:endParaRPr b="1" i="0" sz="72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185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"/>
          <p:cNvSpPr txBox="1"/>
          <p:nvPr>
            <p:ph idx="12" type="sldNum"/>
          </p:nvPr>
        </p:nvSpPr>
        <p:spPr>
          <a:xfrm>
            <a:off x="9830907" y="6356350"/>
            <a:ext cx="18831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481025" y="5200224"/>
            <a:ext cx="40233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May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Bharat Shyam, Rich Tong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1117600" y="486833"/>
            <a:ext cx="14020801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Protection levels normalized for healthcare</a:t>
            </a:r>
            <a:endParaRPr/>
          </a:p>
        </p:txBody>
      </p:sp>
      <p:graphicFrame>
        <p:nvGraphicFramePr>
          <p:cNvPr id="210" name="Google Shape;210;p32"/>
          <p:cNvGraphicFramePr/>
          <p:nvPr/>
        </p:nvGraphicFramePr>
        <p:xfrm>
          <a:off x="368933" y="1653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2069825"/>
                <a:gridCol w="1141975"/>
                <a:gridCol w="342875"/>
                <a:gridCol w="722775"/>
                <a:gridCol w="405725"/>
                <a:gridCol w="342875"/>
                <a:gridCol w="967975"/>
                <a:gridCol w="757975"/>
                <a:gridCol w="893075"/>
                <a:gridCol w="867925"/>
                <a:gridCol w="955925"/>
                <a:gridCol w="654275"/>
                <a:gridCol w="654275"/>
                <a:gridCol w="65427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Protection levels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Source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Level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 +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1-2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Non ASTM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11" name="Google Shape;211;p32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2" name="Google Shape;212;p32"/>
          <p:cNvGraphicFramePr/>
          <p:nvPr/>
        </p:nvGraphicFramePr>
        <p:xfrm>
          <a:off x="368933" y="2354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2069825"/>
                <a:gridCol w="1141975"/>
                <a:gridCol w="342875"/>
                <a:gridCol w="722775"/>
                <a:gridCol w="405725"/>
                <a:gridCol w="342875"/>
                <a:gridCol w="967975"/>
                <a:gridCol w="757975"/>
                <a:gridCol w="893075"/>
                <a:gridCol w="867925"/>
                <a:gridCol w="955925"/>
                <a:gridCol w="654275"/>
                <a:gridCol w="654275"/>
                <a:gridCol w="65427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Likely Contact (Lab, Outpatient)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WHO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Healthcare Worker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DOH, WHO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1.18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3.51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" type="subTitle"/>
          </p:nvPr>
        </p:nvSpPr>
        <p:spPr>
          <a:xfrm>
            <a:off x="354000" y="871600"/>
            <a:ext cx="5393700" cy="51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000">
                <a:solidFill>
                  <a:schemeClr val="dk1"/>
                </a:solidFill>
              </a:rPr>
              <a:t>Multicare Data.</a:t>
            </a:r>
            <a:endParaRPr b="1"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Second to Providence in size for Washington-based hospital providers.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4,000 healthcare providers, 17,000 employees of 440K in Washington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Mask usage pre-COVID-19 was 25K/day. Currently 15K/day with all electives and non-critical cancelled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Estimated return to normal 25K with extended conservation methods.</a:t>
            </a:r>
            <a:endParaRPr sz="2400"/>
          </a:p>
        </p:txBody>
      </p:sp>
      <p:pic>
        <p:nvPicPr>
          <p:cNvPr id="218" name="Google Shape;218;p33"/>
          <p:cNvPicPr preferRelativeResize="0"/>
          <p:nvPr/>
        </p:nvPicPr>
        <p:blipFill rotWithShape="1">
          <a:blip r:embed="rId3">
            <a:alphaModFix/>
          </a:blip>
          <a:srcRect b="0" l="20117" r="20117" t="0"/>
          <a:stretch/>
        </p:blipFill>
        <p:spPr>
          <a:xfrm>
            <a:off x="5984967" y="0"/>
            <a:ext cx="6207025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Multicare Data</a:t>
            </a:r>
            <a:endParaRPr b="1" sz="3959"/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WHO raw model estimates 100K at max surge</a:t>
            </a:r>
            <a:br>
              <a:rPr lang="en-US"/>
            </a:br>
            <a:r>
              <a:rPr lang="en-US"/>
              <a:t>Model estimates 45K for healthcare workers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6" name="Google Shape;226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35138" y="302841"/>
            <a:ext cx="1382408" cy="1294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8" name="Google Shape;228;p34"/>
          <p:cNvGraphicFramePr/>
          <p:nvPr/>
        </p:nvGraphicFramePr>
        <p:xfrm>
          <a:off x="497254" y="29422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1667575"/>
                <a:gridCol w="1032125"/>
                <a:gridCol w="1513275"/>
                <a:gridCol w="1210625"/>
                <a:gridCol w="1210625"/>
                <a:gridCol w="1210625"/>
                <a:gridCol w="1210625"/>
                <a:gridCol w="1210625"/>
                <a:gridCol w="121062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Pieces (000s)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 +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ASTM12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NoASTM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Patients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Office Worker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8.5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4.3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Customer Facing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6.8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6.8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Blue Collar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Lab, Outpatient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6.8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6.8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10.2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Healthcare Worker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14.9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8.5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13.1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19.1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23.4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15.3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28.5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21.2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48.5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34"/>
          <p:cNvSpPr/>
          <p:nvPr/>
        </p:nvSpPr>
        <p:spPr>
          <a:xfrm>
            <a:off x="2348733" y="6240467"/>
            <a:ext cx="4866900" cy="565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 b="0" l="25029" r="25019" t="0"/>
          <a:stretch/>
        </p:blipFill>
        <p:spPr>
          <a:xfrm>
            <a:off x="-1" y="0"/>
            <a:ext cx="60896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6443667" y="1307200"/>
            <a:ext cx="5378400" cy="4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4000">
                <a:solidFill>
                  <a:schemeClr val="dk1"/>
                </a:solidFill>
              </a:rPr>
              <a:t>WHO to WA Data.</a:t>
            </a:r>
            <a:r>
              <a:rPr lang="en-US" sz="4000">
                <a:solidFill>
                  <a:schemeClr val="dk1"/>
                </a:solidFill>
              </a:rPr>
              <a:t> 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rPr lang="en-US" sz="2400">
                <a:solidFill>
                  <a:srgbClr val="000000"/>
                </a:solidFill>
              </a:rPr>
              <a:t>Surge forecast based on prior epidemic experience.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lang="en-US" sz="2400"/>
              <a:t>Washington model just as % of US and also with specific parameters for us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lang="en-US" sz="2400"/>
              <a:t>For non-healthcare workers, e.g., use Taiwan experience 10M masks for 21M population as rough guide. </a:t>
            </a:r>
            <a:endParaRPr sz="2400"/>
          </a:p>
        </p:txBody>
      </p:sp>
      <p:sp>
        <p:nvSpPr>
          <p:cNvPr id="236" name="Google Shape;236;p35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426000" y="1248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WHO Resurgence 30-day Stockpile Requirements</a:t>
            </a:r>
            <a:endParaRPr/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5M masks/week for Tier 1 needed is high resurgence case</a:t>
            </a:r>
            <a:br>
              <a:rPr lang="en-US"/>
            </a:br>
            <a:br>
              <a:rPr lang="en-US"/>
            </a:br>
            <a:r>
              <a:rPr lang="en-US"/>
              <a:t>7M masks/week ordered is not unreasonable given uncertainty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</a:pPr>
            <a:r>
              <a:rPr lang="en-US"/>
              <a:t>Shortly we will have week by week estimates for a surge like this and this is changeable in the model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t/>
            </a:r>
            <a:endParaRPr/>
          </a:p>
        </p:txBody>
      </p:sp>
      <p:graphicFrame>
        <p:nvGraphicFramePr>
          <p:cNvPr id="243" name="Google Shape;243;p36"/>
          <p:cNvGraphicFramePr/>
          <p:nvPr/>
        </p:nvGraphicFramePr>
        <p:xfrm>
          <a:off x="4883100" y="1836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2220675"/>
                <a:gridCol w="1548625"/>
                <a:gridCol w="1431775"/>
                <a:gridCol w="1650900"/>
              </a:tblGrid>
              <a:tr h="42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One Month Stockpile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US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Washington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WA Specific</a:t>
                      </a:r>
                      <a:endParaRPr b="1" sz="13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Population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327,160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7,600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Tuned</a:t>
                      </a:r>
                      <a:endParaRPr b="1" sz="13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Gown, protective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49,777,284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1,156,337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760,020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Scrubs, tops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1,725,897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40,093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44,461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Scrubs, pants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1,725,897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40,093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44,461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Apron, disposable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30,819,098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715,935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319,304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7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Apron, heavy duty, reusable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385,022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8,944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5,110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Gum boots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385,022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8,944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5,110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Gloves, heavy duty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385,022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8,944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5,110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Gloves, examination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1,053,197,578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24,466,015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25,684,499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Gloves, surgical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27,988,955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650,190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306,361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Goggles, protective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1,471,092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34,174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40,571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28,685,905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666,380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321,191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73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Mask, particulate respirator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49,866,387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1,158,407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471,245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  <a:tr h="41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Mask, medical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790,257,575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18,357,860</a:t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17,312,893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244" name="Google Shape;244;p36"/>
          <p:cNvSpPr/>
          <p:nvPr/>
        </p:nvSpPr>
        <p:spPr>
          <a:xfrm>
            <a:off x="8916533" y="5503100"/>
            <a:ext cx="3172800" cy="1096500"/>
          </a:xfrm>
          <a:prstGeom prst="ellipse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type="title"/>
          </p:nvPr>
        </p:nvSpPr>
        <p:spPr>
          <a:xfrm>
            <a:off x="1134333" y="767933"/>
            <a:ext cx="10494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State Stockpile Using This Model</a:t>
            </a:r>
            <a:endParaRPr/>
          </a:p>
        </p:txBody>
      </p:sp>
      <p:sp>
        <p:nvSpPr>
          <p:cNvPr id="251" name="Google Shape;251;p37"/>
          <p:cNvSpPr txBox="1"/>
          <p:nvPr>
            <p:ph idx="1" type="body"/>
          </p:nvPr>
        </p:nvSpPr>
        <p:spPr>
          <a:xfrm>
            <a:off x="1210133" y="1722600"/>
            <a:ext cx="10431900" cy="4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As a check, total stockpile required 20M Masks for a month or 5M/week. Assuming resurgence at high rate and rapid spread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Big assumption is EMD stockpile handles 30% of the peak, need to validate this with actual first surge figure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252" name="Google Shape;252;p37"/>
          <p:cNvGraphicFramePr/>
          <p:nvPr/>
        </p:nvGraphicFramePr>
        <p:xfrm>
          <a:off x="205917" y="47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1112175"/>
                <a:gridCol w="1075500"/>
                <a:gridCol w="1222175"/>
                <a:gridCol w="977725"/>
                <a:gridCol w="977725"/>
                <a:gridCol w="977725"/>
                <a:gridCol w="977725"/>
                <a:gridCol w="977725"/>
                <a:gridCol w="977725"/>
                <a:gridCol w="1026600"/>
                <a:gridCol w="1393275"/>
              </a:tblGrid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30-day Need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Respirator+Mask 1860-70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Respirators 8210,8511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1-2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Non ASTM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Shoe Covers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Pieces (000s)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4,626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13,767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7,834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1,959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1,058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12,040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17,628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4,701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63,613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253" name="Google Shape;253;p37"/>
          <p:cNvSpPr/>
          <p:nvPr/>
        </p:nvSpPr>
        <p:spPr>
          <a:xfrm>
            <a:off x="1507400" y="5430008"/>
            <a:ext cx="4285500" cy="5817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259" name="Google Shape;259;p38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>
            <p:ph type="title"/>
          </p:nvPr>
        </p:nvSpPr>
        <p:spPr>
          <a:xfrm>
            <a:off x="377471" y="949521"/>
            <a:ext cx="8325600" cy="51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If this works then apply to the broader community</a:t>
            </a:r>
            <a:endParaRPr/>
          </a:p>
        </p:txBody>
      </p:sp>
      <p:sp>
        <p:nvSpPr>
          <p:cNvPr id="261" name="Google Shape;261;p3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542800" y="302850"/>
            <a:ext cx="9144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4000"/>
              <a:t>Protection levels for the entire population</a:t>
            </a:r>
            <a:endParaRPr b="1" sz="4000"/>
          </a:p>
        </p:txBody>
      </p:sp>
      <p:graphicFrame>
        <p:nvGraphicFramePr>
          <p:cNvPr id="267" name="Google Shape;267;p16"/>
          <p:cNvGraphicFramePr/>
          <p:nvPr/>
        </p:nvGraphicFramePr>
        <p:xfrm>
          <a:off x="368933" y="1653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2069825"/>
                <a:gridCol w="1141975"/>
                <a:gridCol w="342875"/>
                <a:gridCol w="722775"/>
                <a:gridCol w="405725"/>
                <a:gridCol w="342875"/>
                <a:gridCol w="967975"/>
                <a:gridCol w="757975"/>
                <a:gridCol w="893075"/>
                <a:gridCol w="867925"/>
                <a:gridCol w="955925"/>
                <a:gridCol w="654275"/>
                <a:gridCol w="654275"/>
                <a:gridCol w="65427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Protection levels (units/day/person)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Source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Level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 +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1-2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Non ASTM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 Protection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Resident or Patient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TW, MC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Office Worker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Customer Facing Worker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Blue Collar Worker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LNI, WHO</a:t>
                      </a:r>
                      <a:endParaRPr sz="13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Likely Contact (Lab, Outpatient)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DOH, WHO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Healthcare Worker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DOH, WHO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6.0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1.18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3.51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3.07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4.50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" name="Google Shape;269;p16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17"/>
          <p:cNvGraphicFramePr/>
          <p:nvPr/>
        </p:nvGraphicFramePr>
        <p:xfrm>
          <a:off x="150251" y="3482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1897500"/>
                <a:gridCol w="609325"/>
                <a:gridCol w="924000"/>
                <a:gridCol w="912100"/>
                <a:gridCol w="1296575"/>
                <a:gridCol w="1117475"/>
                <a:gridCol w="933125"/>
                <a:gridCol w="933125"/>
                <a:gridCol w="933125"/>
                <a:gridCol w="933125"/>
                <a:gridCol w="98937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Daily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People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N95+Mask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N95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1-2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Non-ASTM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Shields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9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Healthcare Workers 000s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435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514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1,530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870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118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1,338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1,959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6,546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9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Rest of State (000s)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7,180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10,769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5,385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23,765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Total Cost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$2,570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$1,530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$522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$5,494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$999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$6,213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$1,469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$18,796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%GDP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0.15%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0.00%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0.09%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0.03%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0.33%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0.06%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0.37%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0.09%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1.12%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2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$/Person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$0.34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$0.20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$0.72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$0.82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$2.47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75" name="Google Shape;275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One What-if Analysis for Washington State</a:t>
            </a:r>
            <a:endParaRPr b="1" sz="3959"/>
          </a:p>
        </p:txBody>
      </p:sp>
      <p:sp>
        <p:nvSpPr>
          <p:cNvPr id="276" name="Google Shape;276;p17"/>
          <p:cNvSpPr txBox="1"/>
          <p:nvPr>
            <p:ph idx="1" type="body"/>
          </p:nvPr>
        </p:nvSpPr>
        <p:spPr>
          <a:xfrm>
            <a:off x="838200" y="1825625"/>
            <a:ext cx="105156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Full PPE for all healthcare workers &amp; all civilians get a mask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Average of 2 masks/person/day</a:t>
            </a:r>
            <a:br>
              <a:rPr lang="en-US"/>
            </a:br>
            <a:r>
              <a:rPr lang="en-US"/>
              <a:t>Cost is $2.50/person/day or 1.2% of pre-COVID-19 GDP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7" name="Google Shape;277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2348733" y="6240467"/>
            <a:ext cx="4866900" cy="565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 b="0" l="20496" r="20502" t="0"/>
          <a:stretch/>
        </p:blipFill>
        <p:spPr>
          <a:xfrm>
            <a:off x="0" y="0"/>
            <a:ext cx="60896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8"/>
          <p:cNvSpPr txBox="1"/>
          <p:nvPr>
            <p:ph idx="1" type="body"/>
          </p:nvPr>
        </p:nvSpPr>
        <p:spPr>
          <a:xfrm>
            <a:off x="6443667" y="1307200"/>
            <a:ext cx="5378400" cy="42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4000">
                <a:solidFill>
                  <a:schemeClr val="dk1"/>
                </a:solidFill>
              </a:rPr>
              <a:t>Industry Classification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Simplest measure of employment using NAICS coding of every employer in Washington state.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Each employer class gets a protection level. Spreadsheet can assign different levels to 2-digit, 3-digit or 6-digit NAICS levels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86" name="Google Shape;286;p1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7" name="Google Shape;287;p18"/>
          <p:cNvPicPr preferRelativeResize="0"/>
          <p:nvPr/>
        </p:nvPicPr>
        <p:blipFill rotWithShape="1">
          <a:blip r:embed="rId4">
            <a:alphaModFix/>
          </a:blip>
          <a:srcRect b="3165" l="0" r="0" t="3165"/>
          <a:stretch/>
        </p:blipFill>
        <p:spPr>
          <a:xfrm>
            <a:off x="10519688" y="801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title"/>
          </p:nvPr>
        </p:nvSpPr>
        <p:spPr>
          <a:xfrm>
            <a:off x="3765600" y="914450"/>
            <a:ext cx="51126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Mission</a:t>
            </a:r>
            <a:endParaRPr b="1" sz="6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2"/>
          <p:cNvCxnSpPr/>
          <p:nvPr/>
        </p:nvCxnSpPr>
        <p:spPr>
          <a:xfrm>
            <a:off x="3718800" y="5768825"/>
            <a:ext cx="5206200" cy="0"/>
          </a:xfrm>
          <a:prstGeom prst="straightConnector1">
            <a:avLst/>
          </a:prstGeom>
          <a:noFill/>
          <a:ln cap="flat" cmpd="sng" w="19050">
            <a:solidFill>
              <a:srgbClr val="FF5A3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2"/>
          <p:cNvSpPr txBox="1"/>
          <p:nvPr>
            <p:ph idx="12" type="sldNum"/>
          </p:nvPr>
        </p:nvSpPr>
        <p:spPr>
          <a:xfrm>
            <a:off x="11005192" y="6492900"/>
            <a:ext cx="118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"/>
          <p:cNvSpPr txBox="1"/>
          <p:nvPr>
            <p:ph idx="4294967295" type="subTitle"/>
          </p:nvPr>
        </p:nvSpPr>
        <p:spPr>
          <a:xfrm>
            <a:off x="1601050" y="2805749"/>
            <a:ext cx="9867300" cy="23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Responsibly restart the economy 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save lives and livelihoods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empowering </a:t>
            </a:r>
            <a:r>
              <a:rPr b="1" lang="en-US" sz="4400"/>
              <a:t>your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community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2"/>
          <p:cNvCxnSpPr/>
          <p:nvPr/>
        </p:nvCxnSpPr>
        <p:spPr>
          <a:xfrm>
            <a:off x="3718800" y="2603000"/>
            <a:ext cx="5206200" cy="0"/>
          </a:xfrm>
          <a:prstGeom prst="straightConnector1">
            <a:avLst/>
          </a:prstGeom>
          <a:noFill/>
          <a:ln cap="flat" cmpd="sng" w="19050">
            <a:solidFill>
              <a:srgbClr val="FF5A3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>
            <p:ph type="title"/>
          </p:nvPr>
        </p:nvSpPr>
        <p:spPr>
          <a:xfrm>
            <a:off x="426000" y="14149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Sector-based Staged Restart</a:t>
            </a:r>
            <a:endParaRPr b="1"/>
          </a:p>
        </p:txBody>
      </p:sp>
      <p:sp>
        <p:nvSpPr>
          <p:cNvPr id="293" name="Google Shape;293;p19"/>
          <p:cNvSpPr txBox="1"/>
          <p:nvPr>
            <p:ph idx="1" type="body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Criteria for restart prioritization:</a:t>
            </a:r>
            <a:br>
              <a:rPr lang="en-US"/>
            </a:br>
            <a:r>
              <a:rPr lang="en-US"/>
              <a:t>1. Can’t be run from home</a:t>
            </a:r>
            <a:br>
              <a:rPr lang="en-US"/>
            </a:br>
            <a:r>
              <a:rPr lang="en-US"/>
              <a:t>2. Easy to physically distance</a:t>
            </a:r>
            <a:br>
              <a:rPr lang="en-US"/>
            </a:br>
            <a:r>
              <a:rPr lang="en-US"/>
              <a:t>3. Workers living paycheck to paycheck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4. Size of economic impact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</a:pPr>
            <a:r>
              <a:rPr lang="en-US"/>
              <a:t>Start order, every two weeks start</a:t>
            </a:r>
            <a:br>
              <a:rPr lang="en-US"/>
            </a:br>
            <a:r>
              <a:rPr lang="en-US"/>
              <a:t>1. Healthcare</a:t>
            </a:r>
            <a:br>
              <a:rPr lang="en-US"/>
            </a:br>
            <a:r>
              <a:rPr lang="en-US"/>
              <a:t>2. Manufacturing, Construction</a:t>
            </a:r>
            <a:br>
              <a:rPr lang="en-US"/>
            </a:br>
            <a:r>
              <a:rPr lang="en-US"/>
              <a:t>3. Agriculture, Fishing, Hunting</a:t>
            </a:r>
            <a:br>
              <a:rPr lang="en-US"/>
            </a:br>
            <a:r>
              <a:rPr lang="en-US"/>
              <a:t>4. Wholesale, Transportation</a:t>
            </a:r>
            <a:br>
              <a:rPr lang="en-US"/>
            </a:br>
            <a:r>
              <a:rPr lang="en-US"/>
              <a:t>5. Education, Social Assistance</a:t>
            </a:r>
            <a:endParaRPr/>
          </a:p>
        </p:txBody>
      </p:sp>
      <p:pic>
        <p:nvPicPr>
          <p:cNvPr id="294" name="Google Shape;294;p19"/>
          <p:cNvPicPr preferRelativeResize="0"/>
          <p:nvPr/>
        </p:nvPicPr>
        <p:blipFill rotWithShape="1">
          <a:blip r:embed="rId3">
            <a:alphaModFix/>
          </a:blip>
          <a:srcRect b="0" l="-5160" r="5159" t="0"/>
          <a:stretch/>
        </p:blipFill>
        <p:spPr>
          <a:xfrm>
            <a:off x="4639239" y="227517"/>
            <a:ext cx="7221199" cy="640296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95" name="Google Shape;295;p19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4">
            <a:alphaModFix/>
          </a:blip>
          <a:srcRect b="3165" l="0" r="0" t="3165"/>
          <a:stretch/>
        </p:blipFill>
        <p:spPr>
          <a:xfrm>
            <a:off x="359688" y="80166"/>
            <a:ext cx="1382408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20"/>
          <p:cNvGraphicFramePr/>
          <p:nvPr/>
        </p:nvGraphicFramePr>
        <p:xfrm>
          <a:off x="190600" y="173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3771500"/>
                <a:gridCol w="2693925"/>
                <a:gridCol w="1257175"/>
                <a:gridCol w="1257175"/>
                <a:gridCol w="1161400"/>
                <a:gridCol w="1340975"/>
              </a:tblGrid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Sector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NAICS codes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Level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People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Essential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Total Nonfarm (Private + Government)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3,507.2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Total Private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2,913.7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Goods Producing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524.2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Mining and Logging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5.5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Logging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NAICS 1133, 1151, 1152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3.4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Mining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NAICS 21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2.1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Construction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NAICS 22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227.0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Construction of Buildings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57.4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Residential Building Construction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33.2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Nonresidential Building Construction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24.2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Heavy and Civil Engineering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21.5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Specialty Trade Contractors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4.0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148.1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2" name="Google Shape;302;p20"/>
          <p:cNvSpPr txBox="1"/>
          <p:nvPr>
            <p:ph type="title"/>
          </p:nvPr>
        </p:nvSpPr>
        <p:spPr>
          <a:xfrm>
            <a:off x="379975" y="505563"/>
            <a:ext cx="102531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4100"/>
              <a:t>Sample NAICS coding with Level and Score</a:t>
            </a:r>
            <a:endParaRPr b="1" sz="4100"/>
          </a:p>
        </p:txBody>
      </p:sp>
      <p:sp>
        <p:nvSpPr>
          <p:cNvPr id="303" name="Google Shape;303;p20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Analysis by Industry for WA State</a:t>
            </a:r>
            <a:endParaRPr b="1" sz="3959"/>
          </a:p>
        </p:txBody>
      </p:sp>
      <p:sp>
        <p:nvSpPr>
          <p:cNvPr id="310" name="Google Shape;310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For each industry sector set its protection and restart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GDP hit higher due to manufacturing/construction than base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1.3% GDP and less than $3.50 per day to get back to work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12" name="Google Shape;312;p21"/>
          <p:cNvGraphicFramePr/>
          <p:nvPr/>
        </p:nvGraphicFramePr>
        <p:xfrm>
          <a:off x="297633" y="358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1283025"/>
                <a:gridCol w="1373300"/>
                <a:gridCol w="1069375"/>
                <a:gridCol w="690475"/>
                <a:gridCol w="793200"/>
                <a:gridCol w="970000"/>
                <a:gridCol w="658775"/>
                <a:gridCol w="672225"/>
                <a:gridCol w="709900"/>
                <a:gridCol w="755000"/>
                <a:gridCol w="776725"/>
                <a:gridCol w="983575"/>
                <a:gridCol w="861175"/>
              </a:tblGrid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Daily Need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Respirator+Mask 1860-70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Respirators 8210,8511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1-2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Non ASTM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Shoe Covers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Test Kits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Disinfection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Pieces (000s)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514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1,019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2,192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10,472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399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741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8,992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1,171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14,051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39,788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Cost ($000s)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$2,570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$106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$1,019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$1,315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$5,236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$1,197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$3,703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$1,798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$176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$421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$2,810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$20,351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%GDP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0.15%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0.06%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0.08%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0.31%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0.07%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0.03%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0.17%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1.22%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$/Person/Day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$0.41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$0.21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$0.83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$0.59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$0.28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$0.45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$3.23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13" name="Google Shape;313;p21"/>
          <p:cNvSpPr/>
          <p:nvPr/>
        </p:nvSpPr>
        <p:spPr>
          <a:xfrm>
            <a:off x="11101100" y="5229300"/>
            <a:ext cx="932100" cy="847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22"/>
          <p:cNvGraphicFramePr/>
          <p:nvPr/>
        </p:nvGraphicFramePr>
        <p:xfrm>
          <a:off x="297633" y="358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1474975"/>
                <a:gridCol w="1390800"/>
                <a:gridCol w="1017000"/>
                <a:gridCol w="725325"/>
                <a:gridCol w="775775"/>
                <a:gridCol w="917625"/>
                <a:gridCol w="536775"/>
                <a:gridCol w="672100"/>
                <a:gridCol w="709900"/>
                <a:gridCol w="755000"/>
                <a:gridCol w="776725"/>
                <a:gridCol w="983575"/>
                <a:gridCol w="861175"/>
              </a:tblGrid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Disinfected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Respirator+Mask 1860-70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Respirators 8210,8511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1-2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Non ASTM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Shoe Covers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Test Kits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Disinfection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Pieces (000s)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64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1,019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2,192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175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741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8,992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1,171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14,051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28,643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4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Cost ($000s)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$514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$1,019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$1,315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$89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$3,703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$1,798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$176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$421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$2,810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$11,968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%GDP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0.03%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0.00%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0.06%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0.08%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0.22%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0.03%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0.17%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0.72%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8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$/Person/Day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$0.21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$0.59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$0.28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$0.45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$1.90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20" name="Google Shape;320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By Industry with Conservation - WA State</a:t>
            </a:r>
            <a:endParaRPr b="1" sz="3959"/>
          </a:p>
        </p:txBody>
      </p:sp>
      <p:sp>
        <p:nvSpPr>
          <p:cNvPr id="321" name="Google Shape;321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50% of Civilians use a washable cloth mask</a:t>
            </a:r>
            <a:br>
              <a:rPr lang="en-US"/>
            </a:br>
            <a:r>
              <a:rPr lang="en-US"/>
              <a:t>80% of civilians using a cloth mask that is 60% effective will stop spread</a:t>
            </a:r>
            <a:br>
              <a:rPr lang="en-US"/>
            </a:br>
            <a:r>
              <a:rPr lang="en-US"/>
              <a:t>0.8% of GDP and $1.90/person/day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22" name="Google Shape;322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22"/>
          <p:cNvSpPr/>
          <p:nvPr/>
        </p:nvSpPr>
        <p:spPr>
          <a:xfrm>
            <a:off x="11101100" y="5229300"/>
            <a:ext cx="932100" cy="847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2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3"/>
          <p:cNvPicPr preferRelativeResize="0"/>
          <p:nvPr/>
        </p:nvPicPr>
        <p:blipFill rotWithShape="1">
          <a:blip r:embed="rId3">
            <a:alphaModFix/>
          </a:blip>
          <a:srcRect b="5327" l="0" r="11110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3"/>
          <p:cNvSpPr txBox="1"/>
          <p:nvPr>
            <p:ph type="title"/>
          </p:nvPr>
        </p:nvSpPr>
        <p:spPr>
          <a:xfrm>
            <a:off x="377471" y="949521"/>
            <a:ext cx="8325600" cy="51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5600">
                <a:solidFill>
                  <a:schemeClr val="accent2"/>
                </a:solidFill>
              </a:rPr>
              <a:t>Model based on Job Types</a:t>
            </a:r>
            <a:endParaRPr sz="56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6400"/>
              <a:buNone/>
            </a:pPr>
            <a:r>
              <a:rPr b="0" lang="en-US" sz="2800"/>
              <a:t>There are </a:t>
            </a:r>
            <a:r>
              <a:rPr lang="en-US" sz="2800"/>
              <a:t>8</a:t>
            </a:r>
            <a:r>
              <a:rPr b="0" lang="en-US" sz="2800"/>
              <a:t>00+ SOC codes so analyse what jobs need what level of protection to “get back on the playing field” and urgency to get them back to work</a:t>
            </a:r>
            <a:endParaRPr sz="3200" u="sng">
              <a:solidFill>
                <a:schemeClr val="accent5"/>
              </a:solidFill>
            </a:endParaRPr>
          </a:p>
        </p:txBody>
      </p:sp>
      <p:sp>
        <p:nvSpPr>
          <p:cNvPr id="331" name="Google Shape;331;p2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23"/>
          <p:cNvPicPr preferRelativeResize="0"/>
          <p:nvPr/>
        </p:nvPicPr>
        <p:blipFill rotWithShape="1">
          <a:blip r:embed="rId4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24"/>
          <p:cNvGraphicFramePr/>
          <p:nvPr/>
        </p:nvGraphicFramePr>
        <p:xfrm>
          <a:off x="367267" y="6904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4774325"/>
                <a:gridCol w="769525"/>
                <a:gridCol w="1130825"/>
                <a:gridCol w="1446300"/>
                <a:gridCol w="1306875"/>
                <a:gridCol w="1972225"/>
              </a:tblGrid>
              <a:tr h="46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Washington SOT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SOC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Type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Protection level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Employment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Essential Index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Advertising &amp; Promotions Managers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11-2011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447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Marketing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11-2021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6,076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Sales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11-2022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7,342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Public Relations &amp; Fundraising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11-2031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2,167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Administrative Services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11-3011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5,027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Computer &amp; Information Systems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11-3021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13,691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Financial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11-3031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13,006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Industrial Production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11-3051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2,745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Purchasing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11-3061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1,797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Transportation, Storage &amp; Distribution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11-3071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2,357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Compensation &amp; Benefits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11-3111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308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Human Resources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11-3121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3,318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Training &amp; Development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11-3131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Office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750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Farmers, Ranchers &amp; Other Agricultural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11-9013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Farm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152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Construction Managers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11-9021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Construction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4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8,564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 Administrators, Preschool/Childcare Center/Program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11-9031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Education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1,450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Education Administrators, Elementary &amp; Secondary School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11-9032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Education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5,329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Education Administrators, Postsecondary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11-9033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Education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2,277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Education Administrators, All Other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11-9039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Education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903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/>
                        <a:t>2</a:t>
                      </a:r>
                      <a:endParaRPr sz="1300" u="none" cap="none" strike="noStrike"/>
                    </a:p>
                  </a:txBody>
                  <a:tcPr marT="25400" marB="25400" marR="38100" marL="38100" anchor="b"/>
                </a:tc>
              </a:tr>
            </a:tbl>
          </a:graphicData>
        </a:graphic>
      </p:graphicFrame>
      <p:sp>
        <p:nvSpPr>
          <p:cNvPr id="338" name="Google Shape;338;p24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25"/>
          <p:cNvGraphicFramePr/>
          <p:nvPr/>
        </p:nvGraphicFramePr>
        <p:xfrm>
          <a:off x="297633" y="358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1283025"/>
                <a:gridCol w="1373300"/>
                <a:gridCol w="1069375"/>
                <a:gridCol w="690475"/>
                <a:gridCol w="793200"/>
                <a:gridCol w="970000"/>
                <a:gridCol w="658775"/>
                <a:gridCol w="672225"/>
                <a:gridCol w="709900"/>
                <a:gridCol w="755000"/>
                <a:gridCol w="776725"/>
                <a:gridCol w="983575"/>
                <a:gridCol w="861175"/>
              </a:tblGrid>
              <a:tr h="419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Gross Need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Respirator+Mask 1860-70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Respirators 8210,8511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3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ASTM 1-2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Non ASTM Mask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Face Shield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Gowns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Gloves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Shoe Covers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Test Kits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Disinfection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Daily Need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174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2,057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2,010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11,898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441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1,735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10,236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1,551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223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14,287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21,831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Daily Cost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$1,077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$695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$2,057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$1,206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$5,949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$1,324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$8,677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$2,047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$233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$445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$2,857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$26,567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%GDP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0.06%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0.04%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0.07%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0.36%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0.08%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0.52%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0.12%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0.01%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0.03%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0.17%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1.59%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$/Person/Day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$0.27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$0.78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$0.17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$1.14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$0.27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$0.06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$0.38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$3.49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21900" marB="121900" marR="38100" marL="381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344" name="Google Shape;344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By Industry with Conservation - WA State</a:t>
            </a:r>
            <a:endParaRPr b="1" sz="3959"/>
          </a:p>
        </p:txBody>
      </p:sp>
      <p:sp>
        <p:nvSpPr>
          <p:cNvPr id="345" name="Google Shape;345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Slightly higher than the by industry type, more detailed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1.6% GDP or $3.50 a day/person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1.1% GDP or $2.40/day/person with washing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46" name="Google Shape;346;p25"/>
          <p:cNvSpPr txBox="1"/>
          <p:nvPr>
            <p:ph idx="12" type="sldNum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11101100" y="5229300"/>
            <a:ext cx="932100" cy="847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25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6"/>
          <p:cNvSpPr/>
          <p:nvPr/>
        </p:nvSpPr>
        <p:spPr>
          <a:xfrm>
            <a:off x="554416" y="365125"/>
            <a:ext cx="11167500" cy="2089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6"/>
          <p:cNvSpPr txBox="1"/>
          <p:nvPr>
            <p:ph type="title"/>
          </p:nvPr>
        </p:nvSpPr>
        <p:spPr>
          <a:xfrm>
            <a:off x="1046750" y="586825"/>
            <a:ext cx="37212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 sz="2800"/>
              <a:t>People In Need: Non-Profit Employees, Homeless, Unemployed (WA State)</a:t>
            </a:r>
            <a:endParaRPr sz="2800"/>
          </a:p>
        </p:txBody>
      </p:sp>
      <p:sp>
        <p:nvSpPr>
          <p:cNvPr id="356" name="Google Shape;356;p26"/>
          <p:cNvSpPr/>
          <p:nvPr/>
        </p:nvSpPr>
        <p:spPr>
          <a:xfrm>
            <a:off x="490408" y="1057739"/>
            <a:ext cx="1281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6"/>
          <p:cNvSpPr/>
          <p:nvPr/>
        </p:nvSpPr>
        <p:spPr>
          <a:xfrm rot="5400000">
            <a:off x="4243505" y="1400662"/>
            <a:ext cx="14631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6"/>
          <p:cNvSpPr txBox="1"/>
          <p:nvPr>
            <p:ph idx="1" type="body"/>
          </p:nvPr>
        </p:nvSpPr>
        <p:spPr>
          <a:xfrm>
            <a:off x="5351164" y="586822"/>
            <a:ext cx="60027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 sz="1800"/>
              <a:t>118K employees of Social Assistance NAICS 624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 sz="1800"/>
              <a:t>22K homeless, 152K unemployed pre-COVID, 38K migrant farm workers, 57K in state-support home services, 16K in nursing facilities for 403K overall plus 1.5M school kids</a:t>
            </a:r>
            <a:endParaRPr/>
          </a:p>
          <a:p>
            <a:pPr indent="-33274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en-US" sz="1800"/>
              <a:t>Total Amount needed: $211K per day. 60-day need of $12M covers them for most critical period</a:t>
            </a:r>
            <a:endParaRPr/>
          </a:p>
        </p:txBody>
      </p:sp>
      <p:sp>
        <p:nvSpPr>
          <p:cNvPr id="359" name="Google Shape;359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  <p:graphicFrame>
        <p:nvGraphicFramePr>
          <p:cNvPr id="360" name="Google Shape;360;p26"/>
          <p:cNvGraphicFramePr/>
          <p:nvPr/>
        </p:nvGraphicFramePr>
        <p:xfrm>
          <a:off x="557784" y="31024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{F731F25D-D4D2-4034-BB49-AE6D15E01485}</a:tableStyleId>
              </a:tblPr>
              <a:tblGrid>
                <a:gridCol w="1260575"/>
                <a:gridCol w="1105375"/>
                <a:gridCol w="1090975"/>
                <a:gridCol w="753350"/>
                <a:gridCol w="833350"/>
                <a:gridCol w="684550"/>
                <a:gridCol w="684550"/>
                <a:gridCol w="734150"/>
                <a:gridCol w="734150"/>
                <a:gridCol w="743750"/>
                <a:gridCol w="684550"/>
                <a:gridCol w="1102175"/>
                <a:gridCol w="753350"/>
              </a:tblGrid>
              <a:tr h="94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With Washing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Respirator+</a:t>
                      </a:r>
                      <a:endParaRPr sz="1400" u="none" cap="none" strike="noStrike"/>
                    </a:p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Mask 1860-70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Respirators 1810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ASTM 3 Mask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ASTM 1-2 Mask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Non ASTM Mask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Face Shield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Gowns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Gloves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Shoe Covers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Test Kits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Disinfection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TOTAL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</a:tr>
              <a:tr h="45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Pieces (000s)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119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11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8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447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592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</a:tr>
              <a:tr h="45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Cost ($000s)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$72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$6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$4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$39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$89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$1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$211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</a:tr>
              <a:tr h="45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%GDP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0.00%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0.01%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</a:tr>
              <a:tr h="45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$/Person/Day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$0.05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$0.03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$0.06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$0.00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/>
                        <a:t>$0.14</a:t>
                      </a:r>
                      <a:endParaRPr sz="1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3725" marB="93725" marR="29300" marL="29300" anchor="b"/>
                </a:tc>
              </a:tr>
            </a:tbl>
          </a:graphicData>
        </a:graphic>
      </p:graphicFrame>
      <p:pic>
        <p:nvPicPr>
          <p:cNvPr id="361" name="Google Shape;361;p26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618508" y="5849553"/>
            <a:ext cx="890926" cy="834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 txBox="1"/>
          <p:nvPr>
            <p:ph type="title"/>
          </p:nvPr>
        </p:nvSpPr>
        <p:spPr>
          <a:xfrm>
            <a:off x="841250" y="426725"/>
            <a:ext cx="105063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1" lang="en-US" sz="6000"/>
              <a:t>Funding PPE: Some Ideas</a:t>
            </a:r>
            <a:endParaRPr/>
          </a:p>
        </p:txBody>
      </p:sp>
      <p:sp>
        <p:nvSpPr>
          <p:cNvPr id="368" name="Google Shape;368;p27"/>
          <p:cNvSpPr/>
          <p:nvPr/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/>
          <p:nvPr/>
        </p:nvSpPr>
        <p:spPr>
          <a:xfrm flipH="1" rot="10800000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7"/>
          <p:cNvSpPr txBox="1"/>
          <p:nvPr>
            <p:ph idx="1" type="body"/>
          </p:nvPr>
        </p:nvSpPr>
        <p:spPr>
          <a:xfrm>
            <a:off x="570625" y="2018074"/>
            <a:ext cx="10777200" cy="44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600"/>
              <a:t>In Washington State Insurance Commissioner Kreidler decreed that Covid19 testing had to be covered by Health Insurance Plans in WA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►"/>
            </a:pPr>
            <a:r>
              <a:rPr b="1" lang="en-US" sz="2600"/>
              <a:t>Should health insurance should pay for PPE? </a:t>
            </a:r>
            <a:r>
              <a:rPr lang="en-US" sz="2600"/>
              <a:t>For example: Insurance could pay for 2 cotton masks or a pack of disposable masks up to $XX every quarter. Every saved hospitalization will pay for a lot of masks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Should health insurance pay for PPE for </a:t>
            </a:r>
            <a:r>
              <a:rPr b="1" lang="en-US" sz="2600"/>
              <a:t>all</a:t>
            </a:r>
            <a:r>
              <a:rPr lang="en-US" sz="2600"/>
              <a:t> healthcare (dentist offices, physical therapist, physicians, imaging techs etc.)?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n-US" sz="2600"/>
              <a:t>Healthcare spending is down in a big way already but premiums are not!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Char char="►"/>
            </a:pPr>
            <a:r>
              <a:rPr lang="en-US" sz="2600"/>
              <a:t>Can the state get federal funding for Medicaid to fund masks? For homeless people? For low income elderly?</a:t>
            </a:r>
            <a:endParaRPr/>
          </a:p>
          <a:p>
            <a:pPr indent="-2006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00"/>
          </a:p>
        </p:txBody>
      </p:sp>
      <p:sp>
        <p:nvSpPr>
          <p:cNvPr id="371" name="Google Shape;371;p27"/>
          <p:cNvSpPr txBox="1"/>
          <p:nvPr>
            <p:ph idx="12" type="sldNum"/>
          </p:nvPr>
        </p:nvSpPr>
        <p:spPr>
          <a:xfrm>
            <a:off x="8873254" y="6356350"/>
            <a:ext cx="24774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  <p:pic>
        <p:nvPicPr>
          <p:cNvPr id="372" name="Google Shape;372;p27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Next Steps for the Model</a:t>
            </a:r>
            <a:endParaRPr b="1" sz="3959"/>
          </a:p>
        </p:txBody>
      </p:sp>
      <p:sp>
        <p:nvSpPr>
          <p:cNvPr id="378" name="Google Shape;378;p28"/>
          <p:cNvSpPr txBox="1"/>
          <p:nvPr>
            <p:ph idx="1" type="body"/>
          </p:nvPr>
        </p:nvSpPr>
        <p:spPr>
          <a:xfrm>
            <a:off x="612375" y="1825625"/>
            <a:ext cx="107415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Technology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Enable all States, Counties and Cities in the US (In progress, days)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Model Expansion: Connect Econometric &amp; Epidemiological Models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Validation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Data cleaning for every state, Bottoms-up check, support for everyone (In progress, state by state when approached)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79" name="Google Shape;379;p28"/>
          <p:cNvSpPr txBox="1"/>
          <p:nvPr>
            <p:ph idx="12" type="sldNum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0" name="Google Shape;380;p28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59" name="Google Shape;159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900"/>
              <a:t>In a Nutshell</a:t>
            </a:r>
            <a:endParaRPr sz="3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900"/>
              <a:t>Consumer Confidence enables Restart</a:t>
            </a:r>
            <a:endParaRPr sz="3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900"/>
              <a:t>The Solutions for the next 90-120 days</a:t>
            </a:r>
            <a:endParaRPr sz="39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500"/>
              <a:t>Model, Adoption, Resources</a:t>
            </a:r>
            <a:endParaRPr sz="35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900"/>
              <a:t>The Model</a:t>
            </a:r>
            <a:endParaRPr sz="35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42be98cd_2_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8542be98cd_2_12"/>
          <p:cNvSpPr txBox="1"/>
          <p:nvPr/>
        </p:nvSpPr>
        <p:spPr>
          <a:xfrm>
            <a:off x="288887" y="776455"/>
            <a:ext cx="47640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FF9900"/>
                </a:solidFill>
              </a:rPr>
              <a:t>Thanks!</a:t>
            </a:r>
            <a:endParaRPr b="1" i="0" sz="72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8542be98cd_2_12"/>
          <p:cNvSpPr/>
          <p:nvPr/>
        </p:nvSpPr>
        <p:spPr>
          <a:xfrm rot="5400000">
            <a:off x="759867" y="346833"/>
            <a:ext cx="1464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8542be98cd_2_12"/>
          <p:cNvSpPr/>
          <p:nvPr/>
        </p:nvSpPr>
        <p:spPr>
          <a:xfrm>
            <a:off x="481029" y="4546920"/>
            <a:ext cx="40233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g8542be98cd_2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185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8542be98cd_2_12"/>
          <p:cNvSpPr txBox="1"/>
          <p:nvPr>
            <p:ph idx="12" type="sldNum"/>
          </p:nvPr>
        </p:nvSpPr>
        <p:spPr>
          <a:xfrm>
            <a:off x="9830907" y="6356350"/>
            <a:ext cx="18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8542be98cd_2_12"/>
          <p:cNvSpPr txBox="1"/>
          <p:nvPr/>
        </p:nvSpPr>
        <p:spPr>
          <a:xfrm>
            <a:off x="481025" y="5200224"/>
            <a:ext cx="402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Info@restart.partners for more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542be98cd_2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first a Disclaimer</a:t>
            </a:r>
            <a:endParaRPr/>
          </a:p>
        </p:txBody>
      </p:sp>
      <p:sp>
        <p:nvSpPr>
          <p:cNvPr id="167" name="Google Shape;167;g8542be98cd_2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We are not medical experts, we are not policy experts, we are just concerned citizens.</a:t>
            </a:r>
            <a:endParaRPr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The models done here require complete validation and consultation with the appropriate bodies.</a:t>
            </a:r>
            <a:endParaRPr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The numbers here are representative and are not necessarily applicable to your situation.</a:t>
            </a:r>
            <a:endParaRPr sz="3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The main goal is to demonstrate just one way of thinking about an impossibly complex problem.</a:t>
            </a:r>
            <a:endParaRPr sz="3200"/>
          </a:p>
        </p:txBody>
      </p:sp>
      <p:sp>
        <p:nvSpPr>
          <p:cNvPr id="168" name="Google Shape;168;g8542be98cd_2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In a Nutshell</a:t>
            </a:r>
            <a:endParaRPr/>
          </a:p>
        </p:txBody>
      </p:sp>
      <p:sp>
        <p:nvSpPr>
          <p:cNvPr id="174" name="Google Shape;174;p4"/>
          <p:cNvSpPr txBox="1"/>
          <p:nvPr>
            <p:ph idx="12" type="sldNum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838200" y="1597776"/>
            <a:ext cx="10890000" cy="50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Possible to protect everyone and restart the economy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Guidance from WHO, CHI, DOH, IHME, AWB, Commerce, Pierce County, Chambers of Seattle and Bellevue. Handed off to OFM (Marc Baldwin – Asst Director of Forecasting)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But, make it practical with tools for your community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400"/>
              <a:t>A data-driven model that’s complete and enables anticipation of demand</a:t>
            </a:r>
            <a:endParaRPr sz="24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400"/>
              <a:t>Ensure adoption: Develop the right messages, campaign-in-a box, policy &amp; framework for the most vulnerable</a:t>
            </a:r>
            <a:endParaRPr sz="2400"/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400"/>
              <a:t>Training and resources for even the smallest organizations to restart smoothly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/>
              <a:t>Next steps, be helpful, validate needs and move forward from there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title"/>
          </p:nvPr>
        </p:nvSpPr>
        <p:spPr>
          <a:xfrm>
            <a:off x="377467" y="949533"/>
            <a:ext cx="11508900" cy="51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b="1" lang="en-US"/>
              <a:t>Consumer Confidence depends on people feeling safe.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b="1" lang="en-US"/>
              <a:t>If they don’t feel safe, the economy will not restart</a:t>
            </a:r>
            <a:br>
              <a:rPr b="1" lang="en-US"/>
            </a:br>
            <a:endParaRPr b="1">
              <a:solidFill>
                <a:schemeClr val="accent2"/>
              </a:solidFill>
            </a:endParaRPr>
          </a:p>
        </p:txBody>
      </p:sp>
      <p:sp>
        <p:nvSpPr>
          <p:cNvPr id="182" name="Google Shape;182;p5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377475" y="949525"/>
            <a:ext cx="10953300" cy="53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000"/>
              <a:t>Three parts to a solution:</a:t>
            </a:r>
            <a:endParaRPr sz="4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100"/>
              <a:t>Demand Model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100"/>
              <a:t>Adoption Tools</a:t>
            </a:r>
            <a:endParaRPr sz="4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100"/>
              <a:t>Resources &amp; Training</a:t>
            </a:r>
            <a:endParaRPr sz="6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br>
              <a:rPr lang="en-US" sz="6000"/>
            </a:br>
            <a:r>
              <a:rPr lang="en-US" sz="6000"/>
              <a:t>Today: We will focus on Model</a:t>
            </a:r>
            <a:endParaRPr sz="6000"/>
          </a:p>
        </p:txBody>
      </p:sp>
      <p:sp>
        <p:nvSpPr>
          <p:cNvPr id="189" name="Google Shape;189;p14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 b="3165" l="0" r="0" t="3165"/>
          <a:stretch/>
        </p:blipFill>
        <p:spPr>
          <a:xfrm>
            <a:off x="9935138" y="302841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>
            <a:off x="354000" y="2550200"/>
            <a:ext cx="5259400" cy="32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-US" sz="3200">
                <a:solidFill>
                  <a:schemeClr val="dk2"/>
                </a:solidFill>
              </a:rPr>
              <a:t>A spreadsheet that models COVID-19 equipment needs with </a:t>
            </a:r>
            <a:r>
              <a:rPr lang="en-US"/>
              <a:t>FIVE METHODS</a:t>
            </a:r>
            <a:r>
              <a:rPr lang="en-US" sz="3200"/>
              <a:t> </a:t>
            </a:r>
            <a:r>
              <a:rPr b="0" lang="en-US" sz="3200">
                <a:solidFill>
                  <a:schemeClr val="dk2"/>
                </a:solidFill>
              </a:rPr>
              <a:t>based on WHO, CDC, WA DOH, actual data in this state and around the world.</a:t>
            </a:r>
            <a:endParaRPr b="0" sz="3200">
              <a:solidFill>
                <a:schemeClr val="dk2"/>
              </a:solidFill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 b="0" l="0" r="39660" t="0"/>
          <a:stretch/>
        </p:blipFill>
        <p:spPr>
          <a:xfrm>
            <a:off x="5984967" y="0"/>
            <a:ext cx="62070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4">
            <a:alphaModFix/>
          </a:blip>
          <a:srcRect b="3165" l="0" r="0" t="3165"/>
          <a:stretch/>
        </p:blipFill>
        <p:spPr>
          <a:xfrm>
            <a:off x="10603188" y="177566"/>
            <a:ext cx="1382407" cy="1294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31"/>
          <p:cNvGraphicFramePr/>
          <p:nvPr/>
        </p:nvGraphicFramePr>
        <p:xfrm>
          <a:off x="398551" y="566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{03EC6EAB-1E97-432B-B242-5A0ACD065FA3}</a:tableStyleId>
              </a:tblPr>
              <a:tblGrid>
                <a:gridCol w="3964900"/>
                <a:gridCol w="1332125"/>
                <a:gridCol w="1195775"/>
                <a:gridCol w="1195775"/>
                <a:gridCol w="1611175"/>
                <a:gridCol w="2299175"/>
              </a:tblGrid>
              <a:tr h="52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Model Usage (Units/Day/Person)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A9D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HCW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Hygienist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Caretaker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Ambulancier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</a:t>
                      </a:r>
                      <a:endParaRPr b="1"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Gloves, heavy duty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Gloves, examination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Gloves, surgical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shield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Mask, particulate respirator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Mask, medical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Mask, medical patient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Scrubs, tops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Scrubs, pants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0.03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Gown, protective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Apron, disposable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Apron, heavy duty, reusable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Goggles, protective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  <a:tr h="44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Gum boots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762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5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1900" marB="121900" marR="121900" marL="1219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11480800" y="8475133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2020-05-04T21:46:49Z</dcterms:created>
  <dc:creator>gen tremblay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0x010100969F1C61D1380142BD3C042EA54770FC</vt:lpwstr>
  </property>
</Properties>
</file>