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89" r:id="rId3"/>
    <p:sldId id="290" r:id="rId4"/>
    <p:sldId id="259" r:id="rId5"/>
    <p:sldId id="308" r:id="rId6"/>
    <p:sldId id="293" r:id="rId7"/>
    <p:sldId id="312" r:id="rId8"/>
    <p:sldId id="297" r:id="rId9"/>
    <p:sldId id="296" r:id="rId10"/>
    <p:sldId id="298" r:id="rId11"/>
    <p:sldId id="300" r:id="rId12"/>
    <p:sldId id="301" r:id="rId13"/>
    <p:sldId id="305" r:id="rId14"/>
    <p:sldId id="311" r:id="rId15"/>
    <p:sldId id="310" r:id="rId16"/>
    <p:sldId id="313" r:id="rId17"/>
  </p:sldIdLst>
  <p:sldSz cx="12192000" cy="6858000"/>
  <p:notesSz cx="9296400" cy="1478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autoAdjust="0"/>
    <p:restoredTop sz="94660"/>
  </p:normalViewPr>
  <p:slideViewPr>
    <p:cSldViewPr snapToGrid="0">
      <p:cViewPr varScale="1">
        <p:scale>
          <a:sx n="68" d="100"/>
          <a:sy n="68" d="100"/>
        </p:scale>
        <p:origin x="324" y="52"/>
      </p:cViewPr>
      <p:guideLst/>
    </p:cSldViewPr>
  </p:slideViewPr>
  <p:notesTextViewPr>
    <p:cViewPr>
      <p:scale>
        <a:sx n="1" d="1"/>
        <a:sy n="1" d="1"/>
      </p:scale>
      <p:origin x="0" y="0"/>
    </p:cViewPr>
  </p:notesTextViewPr>
  <p:sorterViewPr>
    <p:cViewPr>
      <p:scale>
        <a:sx n="100" d="100"/>
        <a:sy n="100" d="100"/>
      </p:scale>
      <p:origin x="0" y="-2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444C4-B31F-46A6-92AE-4E6B67FD9709}" type="doc">
      <dgm:prSet loTypeId="urn:microsoft.com/office/officeart/2008/layout/HalfCircleOrganizationChart" loCatId="hierarchy" qsTypeId="urn:microsoft.com/office/officeart/2005/8/quickstyle/3d3" qsCatId="3D" csTypeId="urn:microsoft.com/office/officeart/2005/8/colors/accent1_2" csCatId="accent1" phldr="1"/>
      <dgm:spPr/>
      <dgm:t>
        <a:bodyPr/>
        <a:lstStyle/>
        <a:p>
          <a:endParaRPr lang="en-US"/>
        </a:p>
      </dgm:t>
    </dgm:pt>
    <dgm:pt modelId="{58457490-444A-40E5-958E-337EEF8F4D39}">
      <dgm:prSet phldrT="[Text]" custT="1"/>
      <dgm:spPr/>
      <dgm:t>
        <a:bodyPr/>
        <a:lstStyle/>
        <a:p>
          <a:r>
            <a:rPr lang="en-US" sz="1600" b="1" dirty="0" smtClean="0"/>
            <a:t>Advanced Manufacturing Collaborative</a:t>
          </a:r>
          <a:endParaRPr lang="en-US" sz="1600" b="1" dirty="0"/>
        </a:p>
      </dgm:t>
    </dgm:pt>
    <dgm:pt modelId="{682AE207-F555-4CAF-BB70-D2D9239C27D8}" type="parTrans" cxnId="{7D75D7E6-2239-4748-AECA-945359DA2C9F}">
      <dgm:prSet/>
      <dgm:spPr/>
      <dgm:t>
        <a:bodyPr/>
        <a:lstStyle/>
        <a:p>
          <a:endParaRPr lang="en-US"/>
        </a:p>
      </dgm:t>
    </dgm:pt>
    <dgm:pt modelId="{B0A22C3C-070C-424D-B769-B96C185BA73F}" type="sibTrans" cxnId="{7D75D7E6-2239-4748-AECA-945359DA2C9F}">
      <dgm:prSet/>
      <dgm:spPr/>
      <dgm:t>
        <a:bodyPr/>
        <a:lstStyle/>
        <a:p>
          <a:endParaRPr lang="en-US"/>
        </a:p>
      </dgm:t>
    </dgm:pt>
    <dgm:pt modelId="{EC5B3093-E463-403F-BE26-455F3AF4AF5A}">
      <dgm:prSet phldrT="[Text]"/>
      <dgm:spPr/>
      <dgm:t>
        <a:bodyPr/>
        <a:lstStyle/>
        <a:p>
          <a:r>
            <a:rPr lang="en-US" dirty="0" smtClean="0"/>
            <a:t>Innovation Ecosystem Working Group</a:t>
          </a:r>
          <a:endParaRPr lang="en-US" dirty="0"/>
        </a:p>
      </dgm:t>
    </dgm:pt>
    <dgm:pt modelId="{FDC7CB2A-5AA5-4928-A433-3223C45463B6}" type="parTrans" cxnId="{59081340-D4D9-4700-BB49-9055B6839882}">
      <dgm:prSet/>
      <dgm:spPr/>
      <dgm:t>
        <a:bodyPr/>
        <a:lstStyle/>
        <a:p>
          <a:endParaRPr lang="en-US"/>
        </a:p>
      </dgm:t>
    </dgm:pt>
    <dgm:pt modelId="{03604997-EF99-4E86-8372-73C03F8122F7}" type="sibTrans" cxnId="{59081340-D4D9-4700-BB49-9055B6839882}">
      <dgm:prSet/>
      <dgm:spPr/>
      <dgm:t>
        <a:bodyPr/>
        <a:lstStyle/>
        <a:p>
          <a:endParaRPr lang="en-US"/>
        </a:p>
      </dgm:t>
    </dgm:pt>
    <dgm:pt modelId="{A1ECE80B-C98E-49EB-82C8-67EE07CB8036}">
      <dgm:prSet phldrT="[Text]"/>
      <dgm:spPr/>
      <dgm:t>
        <a:bodyPr/>
        <a:lstStyle/>
        <a:p>
          <a:r>
            <a:rPr lang="en-US" dirty="0" smtClean="0"/>
            <a:t>Talent/Branding  Working Group</a:t>
          </a:r>
          <a:endParaRPr lang="en-US" dirty="0"/>
        </a:p>
      </dgm:t>
    </dgm:pt>
    <dgm:pt modelId="{3CE40627-B6D0-4B1F-A2B6-FC87FB918669}" type="parTrans" cxnId="{69E89966-44A7-4043-B180-76DAE4706ECA}">
      <dgm:prSet/>
      <dgm:spPr/>
      <dgm:t>
        <a:bodyPr/>
        <a:lstStyle/>
        <a:p>
          <a:endParaRPr lang="en-US"/>
        </a:p>
      </dgm:t>
    </dgm:pt>
    <dgm:pt modelId="{0C2FBE47-7E98-45C2-8E0F-16A6E93CA21D}" type="sibTrans" cxnId="{69E89966-44A7-4043-B180-76DAE4706ECA}">
      <dgm:prSet/>
      <dgm:spPr/>
      <dgm:t>
        <a:bodyPr/>
        <a:lstStyle/>
        <a:p>
          <a:endParaRPr lang="en-US"/>
        </a:p>
      </dgm:t>
    </dgm:pt>
    <dgm:pt modelId="{81929423-1693-4689-8C26-0DB17BE7F59C}">
      <dgm:prSet phldrT="[Text]"/>
      <dgm:spPr/>
      <dgm:t>
        <a:bodyPr/>
        <a:lstStyle/>
        <a:p>
          <a:r>
            <a:rPr lang="en-US" dirty="0" smtClean="0"/>
            <a:t>Business Environment Working Group</a:t>
          </a:r>
          <a:endParaRPr lang="en-US" dirty="0"/>
        </a:p>
      </dgm:t>
    </dgm:pt>
    <dgm:pt modelId="{AB1F9CB9-0641-4030-A6BE-A97085B55AB6}" type="parTrans" cxnId="{D6295CA2-297E-4E91-AA7C-88EA0E5CE5D6}">
      <dgm:prSet/>
      <dgm:spPr/>
      <dgm:t>
        <a:bodyPr/>
        <a:lstStyle/>
        <a:p>
          <a:endParaRPr lang="en-US"/>
        </a:p>
      </dgm:t>
    </dgm:pt>
    <dgm:pt modelId="{51428753-947C-4C74-AB34-83F36C0611AF}" type="sibTrans" cxnId="{D6295CA2-297E-4E91-AA7C-88EA0E5CE5D6}">
      <dgm:prSet/>
      <dgm:spPr/>
      <dgm:t>
        <a:bodyPr/>
        <a:lstStyle/>
        <a:p>
          <a:endParaRPr lang="en-US"/>
        </a:p>
      </dgm:t>
    </dgm:pt>
    <dgm:pt modelId="{8E3566E1-785F-4777-AFEB-7656104A9448}" type="pres">
      <dgm:prSet presAssocID="{65F444C4-B31F-46A6-92AE-4E6B67FD9709}" presName="Name0" presStyleCnt="0">
        <dgm:presLayoutVars>
          <dgm:orgChart val="1"/>
          <dgm:chPref val="1"/>
          <dgm:dir/>
          <dgm:animOne val="branch"/>
          <dgm:animLvl val="lvl"/>
          <dgm:resizeHandles/>
        </dgm:presLayoutVars>
      </dgm:prSet>
      <dgm:spPr/>
      <dgm:t>
        <a:bodyPr/>
        <a:lstStyle/>
        <a:p>
          <a:endParaRPr lang="en-US"/>
        </a:p>
      </dgm:t>
    </dgm:pt>
    <dgm:pt modelId="{43B83433-6DED-47A9-BBE5-F0DE564626DD}" type="pres">
      <dgm:prSet presAssocID="{58457490-444A-40E5-958E-337EEF8F4D39}" presName="hierRoot1" presStyleCnt="0">
        <dgm:presLayoutVars>
          <dgm:hierBranch val="init"/>
        </dgm:presLayoutVars>
      </dgm:prSet>
      <dgm:spPr/>
    </dgm:pt>
    <dgm:pt modelId="{20053BAB-CEC2-4803-AE4E-76601F0142F7}" type="pres">
      <dgm:prSet presAssocID="{58457490-444A-40E5-958E-337EEF8F4D39}" presName="rootComposite1" presStyleCnt="0"/>
      <dgm:spPr/>
    </dgm:pt>
    <dgm:pt modelId="{9150272A-0B46-441B-898A-70C0F2F1C8CF}" type="pres">
      <dgm:prSet presAssocID="{58457490-444A-40E5-958E-337EEF8F4D39}" presName="rootText1" presStyleLbl="alignAcc1" presStyleIdx="0" presStyleCnt="0" custScaleX="191361" custScaleY="151788">
        <dgm:presLayoutVars>
          <dgm:chPref val="3"/>
        </dgm:presLayoutVars>
      </dgm:prSet>
      <dgm:spPr/>
      <dgm:t>
        <a:bodyPr/>
        <a:lstStyle/>
        <a:p>
          <a:endParaRPr lang="en-US"/>
        </a:p>
      </dgm:t>
    </dgm:pt>
    <dgm:pt modelId="{607B4F1D-1FD2-4E2D-8E2F-584CE2C2C140}" type="pres">
      <dgm:prSet presAssocID="{58457490-444A-40E5-958E-337EEF8F4D39}" presName="topArc1" presStyleLbl="parChTrans1D1" presStyleIdx="0" presStyleCnt="8"/>
      <dgm:spPr/>
    </dgm:pt>
    <dgm:pt modelId="{833A4E05-97A7-42BC-8AD3-82BD92F686CB}" type="pres">
      <dgm:prSet presAssocID="{58457490-444A-40E5-958E-337EEF8F4D39}" presName="bottomArc1" presStyleLbl="parChTrans1D1" presStyleIdx="1" presStyleCnt="8"/>
      <dgm:spPr/>
    </dgm:pt>
    <dgm:pt modelId="{A714D640-C5F3-465C-82CD-51F1EED7674C}" type="pres">
      <dgm:prSet presAssocID="{58457490-444A-40E5-958E-337EEF8F4D39}" presName="topConnNode1" presStyleLbl="node1" presStyleIdx="0" presStyleCnt="0"/>
      <dgm:spPr/>
      <dgm:t>
        <a:bodyPr/>
        <a:lstStyle/>
        <a:p>
          <a:endParaRPr lang="en-US"/>
        </a:p>
      </dgm:t>
    </dgm:pt>
    <dgm:pt modelId="{8F488E7C-5992-4569-9204-7A372F6A956F}" type="pres">
      <dgm:prSet presAssocID="{58457490-444A-40E5-958E-337EEF8F4D39}" presName="hierChild2" presStyleCnt="0"/>
      <dgm:spPr/>
    </dgm:pt>
    <dgm:pt modelId="{53E5DB83-9CC1-41AE-8D9A-81E838209F4A}" type="pres">
      <dgm:prSet presAssocID="{FDC7CB2A-5AA5-4928-A433-3223C45463B6}" presName="Name28" presStyleLbl="parChTrans1D2" presStyleIdx="0" presStyleCnt="3"/>
      <dgm:spPr/>
      <dgm:t>
        <a:bodyPr/>
        <a:lstStyle/>
        <a:p>
          <a:endParaRPr lang="en-US"/>
        </a:p>
      </dgm:t>
    </dgm:pt>
    <dgm:pt modelId="{38EA7591-DC50-432D-B031-5058C5506F70}" type="pres">
      <dgm:prSet presAssocID="{EC5B3093-E463-403F-BE26-455F3AF4AF5A}" presName="hierRoot2" presStyleCnt="0">
        <dgm:presLayoutVars>
          <dgm:hierBranch val="init"/>
        </dgm:presLayoutVars>
      </dgm:prSet>
      <dgm:spPr/>
    </dgm:pt>
    <dgm:pt modelId="{622798F1-1A87-4103-884A-2F1A0EB21AC4}" type="pres">
      <dgm:prSet presAssocID="{EC5B3093-E463-403F-BE26-455F3AF4AF5A}" presName="rootComposite2" presStyleCnt="0"/>
      <dgm:spPr/>
    </dgm:pt>
    <dgm:pt modelId="{308EF0BD-4930-4170-8405-DFA1CC88D990}" type="pres">
      <dgm:prSet presAssocID="{EC5B3093-E463-403F-BE26-455F3AF4AF5A}" presName="rootText2" presStyleLbl="alignAcc1" presStyleIdx="0" presStyleCnt="0">
        <dgm:presLayoutVars>
          <dgm:chPref val="3"/>
        </dgm:presLayoutVars>
      </dgm:prSet>
      <dgm:spPr/>
      <dgm:t>
        <a:bodyPr/>
        <a:lstStyle/>
        <a:p>
          <a:endParaRPr lang="en-US"/>
        </a:p>
      </dgm:t>
    </dgm:pt>
    <dgm:pt modelId="{1563D8AC-B816-45A7-A8DD-DCE22A992A69}" type="pres">
      <dgm:prSet presAssocID="{EC5B3093-E463-403F-BE26-455F3AF4AF5A}" presName="topArc2" presStyleLbl="parChTrans1D1" presStyleIdx="2" presStyleCnt="8"/>
      <dgm:spPr/>
    </dgm:pt>
    <dgm:pt modelId="{94174850-750D-4734-B1B2-5157E7EDBBBF}" type="pres">
      <dgm:prSet presAssocID="{EC5B3093-E463-403F-BE26-455F3AF4AF5A}" presName="bottomArc2" presStyleLbl="parChTrans1D1" presStyleIdx="3" presStyleCnt="8"/>
      <dgm:spPr/>
    </dgm:pt>
    <dgm:pt modelId="{5232107E-4DF2-4D00-9C4A-99668F40C729}" type="pres">
      <dgm:prSet presAssocID="{EC5B3093-E463-403F-BE26-455F3AF4AF5A}" presName="topConnNode2" presStyleLbl="node2" presStyleIdx="0" presStyleCnt="0"/>
      <dgm:spPr/>
      <dgm:t>
        <a:bodyPr/>
        <a:lstStyle/>
        <a:p>
          <a:endParaRPr lang="en-US"/>
        </a:p>
      </dgm:t>
    </dgm:pt>
    <dgm:pt modelId="{D79B3685-950E-49BC-B40C-1BDBDF5603A1}" type="pres">
      <dgm:prSet presAssocID="{EC5B3093-E463-403F-BE26-455F3AF4AF5A}" presName="hierChild4" presStyleCnt="0"/>
      <dgm:spPr/>
    </dgm:pt>
    <dgm:pt modelId="{82B7CC30-FF0F-49DE-8F48-D0984EDDED49}" type="pres">
      <dgm:prSet presAssocID="{EC5B3093-E463-403F-BE26-455F3AF4AF5A}" presName="hierChild5" presStyleCnt="0"/>
      <dgm:spPr/>
    </dgm:pt>
    <dgm:pt modelId="{1F01911C-5784-4D04-9BF1-2A956E5CB4EB}" type="pres">
      <dgm:prSet presAssocID="{AB1F9CB9-0641-4030-A6BE-A97085B55AB6}" presName="Name28" presStyleLbl="parChTrans1D2" presStyleIdx="1" presStyleCnt="3"/>
      <dgm:spPr/>
      <dgm:t>
        <a:bodyPr/>
        <a:lstStyle/>
        <a:p>
          <a:endParaRPr lang="en-US"/>
        </a:p>
      </dgm:t>
    </dgm:pt>
    <dgm:pt modelId="{17AB4972-5597-45A1-A34A-EACADA5BEBDC}" type="pres">
      <dgm:prSet presAssocID="{81929423-1693-4689-8C26-0DB17BE7F59C}" presName="hierRoot2" presStyleCnt="0">
        <dgm:presLayoutVars>
          <dgm:hierBranch val="init"/>
        </dgm:presLayoutVars>
      </dgm:prSet>
      <dgm:spPr/>
    </dgm:pt>
    <dgm:pt modelId="{BECC40B0-7B12-4431-B826-1357A07DF607}" type="pres">
      <dgm:prSet presAssocID="{81929423-1693-4689-8C26-0DB17BE7F59C}" presName="rootComposite2" presStyleCnt="0"/>
      <dgm:spPr/>
    </dgm:pt>
    <dgm:pt modelId="{083E6D66-A46A-49F9-9223-FAE8684F225A}" type="pres">
      <dgm:prSet presAssocID="{81929423-1693-4689-8C26-0DB17BE7F59C}" presName="rootText2" presStyleLbl="alignAcc1" presStyleIdx="0" presStyleCnt="0">
        <dgm:presLayoutVars>
          <dgm:chPref val="3"/>
        </dgm:presLayoutVars>
      </dgm:prSet>
      <dgm:spPr/>
      <dgm:t>
        <a:bodyPr/>
        <a:lstStyle/>
        <a:p>
          <a:endParaRPr lang="en-US"/>
        </a:p>
      </dgm:t>
    </dgm:pt>
    <dgm:pt modelId="{48B7D7C2-C28E-4244-A92C-E96BF580EC2A}" type="pres">
      <dgm:prSet presAssocID="{81929423-1693-4689-8C26-0DB17BE7F59C}" presName="topArc2" presStyleLbl="parChTrans1D1" presStyleIdx="4" presStyleCnt="8"/>
      <dgm:spPr/>
    </dgm:pt>
    <dgm:pt modelId="{5AE60465-AC1D-46E4-BB01-204D1208A1EE}" type="pres">
      <dgm:prSet presAssocID="{81929423-1693-4689-8C26-0DB17BE7F59C}" presName="bottomArc2" presStyleLbl="parChTrans1D1" presStyleIdx="5" presStyleCnt="8"/>
      <dgm:spPr/>
    </dgm:pt>
    <dgm:pt modelId="{54D7CC11-9C42-45D4-84E2-14187980015B}" type="pres">
      <dgm:prSet presAssocID="{81929423-1693-4689-8C26-0DB17BE7F59C}" presName="topConnNode2" presStyleLbl="node2" presStyleIdx="0" presStyleCnt="0"/>
      <dgm:spPr/>
      <dgm:t>
        <a:bodyPr/>
        <a:lstStyle/>
        <a:p>
          <a:endParaRPr lang="en-US"/>
        </a:p>
      </dgm:t>
    </dgm:pt>
    <dgm:pt modelId="{1CFC82B5-56B9-4F17-B8DB-7E7248560090}" type="pres">
      <dgm:prSet presAssocID="{81929423-1693-4689-8C26-0DB17BE7F59C}" presName="hierChild4" presStyleCnt="0"/>
      <dgm:spPr/>
    </dgm:pt>
    <dgm:pt modelId="{0E7F11AC-1B67-4D3B-8798-412CE539C86F}" type="pres">
      <dgm:prSet presAssocID="{81929423-1693-4689-8C26-0DB17BE7F59C}" presName="hierChild5" presStyleCnt="0"/>
      <dgm:spPr/>
    </dgm:pt>
    <dgm:pt modelId="{7FADC180-3BAC-46C9-806B-BD93246CDA3A}" type="pres">
      <dgm:prSet presAssocID="{3CE40627-B6D0-4B1F-A2B6-FC87FB918669}" presName="Name28" presStyleLbl="parChTrans1D2" presStyleIdx="2" presStyleCnt="3"/>
      <dgm:spPr/>
      <dgm:t>
        <a:bodyPr/>
        <a:lstStyle/>
        <a:p>
          <a:endParaRPr lang="en-US"/>
        </a:p>
      </dgm:t>
    </dgm:pt>
    <dgm:pt modelId="{0782CF61-5BE2-4361-99E4-85BDE287AEBA}" type="pres">
      <dgm:prSet presAssocID="{A1ECE80B-C98E-49EB-82C8-67EE07CB8036}" presName="hierRoot2" presStyleCnt="0">
        <dgm:presLayoutVars>
          <dgm:hierBranch val="init"/>
        </dgm:presLayoutVars>
      </dgm:prSet>
      <dgm:spPr/>
    </dgm:pt>
    <dgm:pt modelId="{59939953-260F-4C69-B442-5B902E9E7B0E}" type="pres">
      <dgm:prSet presAssocID="{A1ECE80B-C98E-49EB-82C8-67EE07CB8036}" presName="rootComposite2" presStyleCnt="0"/>
      <dgm:spPr/>
    </dgm:pt>
    <dgm:pt modelId="{8B2C29CC-96A3-4A48-8C31-4E1B582B8830}" type="pres">
      <dgm:prSet presAssocID="{A1ECE80B-C98E-49EB-82C8-67EE07CB8036}" presName="rootText2" presStyleLbl="alignAcc1" presStyleIdx="0" presStyleCnt="0">
        <dgm:presLayoutVars>
          <dgm:chPref val="3"/>
        </dgm:presLayoutVars>
      </dgm:prSet>
      <dgm:spPr/>
      <dgm:t>
        <a:bodyPr/>
        <a:lstStyle/>
        <a:p>
          <a:endParaRPr lang="en-US"/>
        </a:p>
      </dgm:t>
    </dgm:pt>
    <dgm:pt modelId="{FC1EAFD4-5345-4DDA-8BF6-3CB0E2BB8EC4}" type="pres">
      <dgm:prSet presAssocID="{A1ECE80B-C98E-49EB-82C8-67EE07CB8036}" presName="topArc2" presStyleLbl="parChTrans1D1" presStyleIdx="6" presStyleCnt="8"/>
      <dgm:spPr/>
    </dgm:pt>
    <dgm:pt modelId="{BC605564-51D2-47B2-B4FC-893277E82646}" type="pres">
      <dgm:prSet presAssocID="{A1ECE80B-C98E-49EB-82C8-67EE07CB8036}" presName="bottomArc2" presStyleLbl="parChTrans1D1" presStyleIdx="7" presStyleCnt="8"/>
      <dgm:spPr/>
    </dgm:pt>
    <dgm:pt modelId="{74D8D98F-AD1B-4F6D-B013-3FEBF71F1923}" type="pres">
      <dgm:prSet presAssocID="{A1ECE80B-C98E-49EB-82C8-67EE07CB8036}" presName="topConnNode2" presStyleLbl="node2" presStyleIdx="0" presStyleCnt="0"/>
      <dgm:spPr/>
      <dgm:t>
        <a:bodyPr/>
        <a:lstStyle/>
        <a:p>
          <a:endParaRPr lang="en-US"/>
        </a:p>
      </dgm:t>
    </dgm:pt>
    <dgm:pt modelId="{E35687C9-6C27-4ABF-B72D-512BDEFC5ABB}" type="pres">
      <dgm:prSet presAssocID="{A1ECE80B-C98E-49EB-82C8-67EE07CB8036}" presName="hierChild4" presStyleCnt="0"/>
      <dgm:spPr/>
    </dgm:pt>
    <dgm:pt modelId="{FF9A57D5-D79D-443B-A338-C7A5E390811B}" type="pres">
      <dgm:prSet presAssocID="{A1ECE80B-C98E-49EB-82C8-67EE07CB8036}" presName="hierChild5" presStyleCnt="0"/>
      <dgm:spPr/>
    </dgm:pt>
    <dgm:pt modelId="{3AB93015-4D06-43BC-BA0A-57C941C757A4}" type="pres">
      <dgm:prSet presAssocID="{58457490-444A-40E5-958E-337EEF8F4D39}" presName="hierChild3" presStyleCnt="0"/>
      <dgm:spPr/>
    </dgm:pt>
  </dgm:ptLst>
  <dgm:cxnLst>
    <dgm:cxn modelId="{63DDE128-DE5F-4811-BAD1-19738D214D22}" type="presOf" srcId="{EC5B3093-E463-403F-BE26-455F3AF4AF5A}" destId="{5232107E-4DF2-4D00-9C4A-99668F40C729}" srcOrd="1" destOrd="0" presId="urn:microsoft.com/office/officeart/2008/layout/HalfCircleOrganizationChart"/>
    <dgm:cxn modelId="{2C40CD14-7E12-4BC4-BB28-17A3A5701CB9}" type="presOf" srcId="{AB1F9CB9-0641-4030-A6BE-A97085B55AB6}" destId="{1F01911C-5784-4D04-9BF1-2A956E5CB4EB}" srcOrd="0" destOrd="0" presId="urn:microsoft.com/office/officeart/2008/layout/HalfCircleOrganizationChart"/>
    <dgm:cxn modelId="{A77B6FF2-CA1B-4F0D-90A4-CD9CB866B354}" type="presOf" srcId="{A1ECE80B-C98E-49EB-82C8-67EE07CB8036}" destId="{8B2C29CC-96A3-4A48-8C31-4E1B582B8830}" srcOrd="0" destOrd="0" presId="urn:microsoft.com/office/officeart/2008/layout/HalfCircleOrganizationChart"/>
    <dgm:cxn modelId="{D872A314-5D71-4CC3-B628-F38FB7E5D304}" type="presOf" srcId="{3CE40627-B6D0-4B1F-A2B6-FC87FB918669}" destId="{7FADC180-3BAC-46C9-806B-BD93246CDA3A}" srcOrd="0" destOrd="0" presId="urn:microsoft.com/office/officeart/2008/layout/HalfCircleOrganizationChart"/>
    <dgm:cxn modelId="{3C56403E-9A9F-49D6-903B-F4A044B89B63}" type="presOf" srcId="{A1ECE80B-C98E-49EB-82C8-67EE07CB8036}" destId="{74D8D98F-AD1B-4F6D-B013-3FEBF71F1923}" srcOrd="1" destOrd="0" presId="urn:microsoft.com/office/officeart/2008/layout/HalfCircleOrganizationChart"/>
    <dgm:cxn modelId="{BD6564DC-701C-4168-B7D3-4772C787749B}" type="presOf" srcId="{58457490-444A-40E5-958E-337EEF8F4D39}" destId="{A714D640-C5F3-465C-82CD-51F1EED7674C}" srcOrd="1" destOrd="0" presId="urn:microsoft.com/office/officeart/2008/layout/HalfCircleOrganizationChart"/>
    <dgm:cxn modelId="{251082C1-87ED-4410-B986-1B42084C6334}" type="presOf" srcId="{81929423-1693-4689-8C26-0DB17BE7F59C}" destId="{54D7CC11-9C42-45D4-84E2-14187980015B}" srcOrd="1" destOrd="0" presId="urn:microsoft.com/office/officeart/2008/layout/HalfCircleOrganizationChart"/>
    <dgm:cxn modelId="{59081340-D4D9-4700-BB49-9055B6839882}" srcId="{58457490-444A-40E5-958E-337EEF8F4D39}" destId="{EC5B3093-E463-403F-BE26-455F3AF4AF5A}" srcOrd="0" destOrd="0" parTransId="{FDC7CB2A-5AA5-4928-A433-3223C45463B6}" sibTransId="{03604997-EF99-4E86-8372-73C03F8122F7}"/>
    <dgm:cxn modelId="{F2B3A324-9A65-4B91-873B-CB466627998B}" type="presOf" srcId="{81929423-1693-4689-8C26-0DB17BE7F59C}" destId="{083E6D66-A46A-49F9-9223-FAE8684F225A}" srcOrd="0" destOrd="0" presId="urn:microsoft.com/office/officeart/2008/layout/HalfCircleOrganizationChart"/>
    <dgm:cxn modelId="{7D75D7E6-2239-4748-AECA-945359DA2C9F}" srcId="{65F444C4-B31F-46A6-92AE-4E6B67FD9709}" destId="{58457490-444A-40E5-958E-337EEF8F4D39}" srcOrd="0" destOrd="0" parTransId="{682AE207-F555-4CAF-BB70-D2D9239C27D8}" sibTransId="{B0A22C3C-070C-424D-B769-B96C185BA73F}"/>
    <dgm:cxn modelId="{D6295CA2-297E-4E91-AA7C-88EA0E5CE5D6}" srcId="{58457490-444A-40E5-958E-337EEF8F4D39}" destId="{81929423-1693-4689-8C26-0DB17BE7F59C}" srcOrd="1" destOrd="0" parTransId="{AB1F9CB9-0641-4030-A6BE-A97085B55AB6}" sibTransId="{51428753-947C-4C74-AB34-83F36C0611AF}"/>
    <dgm:cxn modelId="{96FC96B7-C026-469F-8E5F-88488AD3B5D1}" type="presOf" srcId="{FDC7CB2A-5AA5-4928-A433-3223C45463B6}" destId="{53E5DB83-9CC1-41AE-8D9A-81E838209F4A}" srcOrd="0" destOrd="0" presId="urn:microsoft.com/office/officeart/2008/layout/HalfCircleOrganizationChart"/>
    <dgm:cxn modelId="{69E89966-44A7-4043-B180-76DAE4706ECA}" srcId="{58457490-444A-40E5-958E-337EEF8F4D39}" destId="{A1ECE80B-C98E-49EB-82C8-67EE07CB8036}" srcOrd="2" destOrd="0" parTransId="{3CE40627-B6D0-4B1F-A2B6-FC87FB918669}" sibTransId="{0C2FBE47-7E98-45C2-8E0F-16A6E93CA21D}"/>
    <dgm:cxn modelId="{B3F4E952-D2F2-4CE3-AB8D-F25F07245F45}" type="presOf" srcId="{65F444C4-B31F-46A6-92AE-4E6B67FD9709}" destId="{8E3566E1-785F-4777-AFEB-7656104A9448}" srcOrd="0" destOrd="0" presId="urn:microsoft.com/office/officeart/2008/layout/HalfCircleOrganizationChart"/>
    <dgm:cxn modelId="{95B9D93C-48D5-4351-B2C9-C7140EF6FCE9}" type="presOf" srcId="{58457490-444A-40E5-958E-337EEF8F4D39}" destId="{9150272A-0B46-441B-898A-70C0F2F1C8CF}" srcOrd="0" destOrd="0" presId="urn:microsoft.com/office/officeart/2008/layout/HalfCircleOrganizationChart"/>
    <dgm:cxn modelId="{09FBC71F-99C2-43DA-8D14-284ECF8DFEB1}" type="presOf" srcId="{EC5B3093-E463-403F-BE26-455F3AF4AF5A}" destId="{308EF0BD-4930-4170-8405-DFA1CC88D990}" srcOrd="0" destOrd="0" presId="urn:microsoft.com/office/officeart/2008/layout/HalfCircleOrganizationChart"/>
    <dgm:cxn modelId="{F2857D76-AFAF-4660-8998-85842F2B6995}" type="presParOf" srcId="{8E3566E1-785F-4777-AFEB-7656104A9448}" destId="{43B83433-6DED-47A9-BBE5-F0DE564626DD}" srcOrd="0" destOrd="0" presId="urn:microsoft.com/office/officeart/2008/layout/HalfCircleOrganizationChart"/>
    <dgm:cxn modelId="{16F55899-1C94-4A2B-AAE4-81A531ABEC0E}" type="presParOf" srcId="{43B83433-6DED-47A9-BBE5-F0DE564626DD}" destId="{20053BAB-CEC2-4803-AE4E-76601F0142F7}" srcOrd="0" destOrd="0" presId="urn:microsoft.com/office/officeart/2008/layout/HalfCircleOrganizationChart"/>
    <dgm:cxn modelId="{0296D906-DD4E-4E91-A685-6698858C948A}" type="presParOf" srcId="{20053BAB-CEC2-4803-AE4E-76601F0142F7}" destId="{9150272A-0B46-441B-898A-70C0F2F1C8CF}" srcOrd="0" destOrd="0" presId="urn:microsoft.com/office/officeart/2008/layout/HalfCircleOrganizationChart"/>
    <dgm:cxn modelId="{A6D4F9E1-B647-40FB-8490-830FEEC80ADC}" type="presParOf" srcId="{20053BAB-CEC2-4803-AE4E-76601F0142F7}" destId="{607B4F1D-1FD2-4E2D-8E2F-584CE2C2C140}" srcOrd="1" destOrd="0" presId="urn:microsoft.com/office/officeart/2008/layout/HalfCircleOrganizationChart"/>
    <dgm:cxn modelId="{B95F5078-6128-4F4F-8A31-11B0D6E11998}" type="presParOf" srcId="{20053BAB-CEC2-4803-AE4E-76601F0142F7}" destId="{833A4E05-97A7-42BC-8AD3-82BD92F686CB}" srcOrd="2" destOrd="0" presId="urn:microsoft.com/office/officeart/2008/layout/HalfCircleOrganizationChart"/>
    <dgm:cxn modelId="{2DBAC4D4-44CB-4F60-8B24-CA8F4DB0DED7}" type="presParOf" srcId="{20053BAB-CEC2-4803-AE4E-76601F0142F7}" destId="{A714D640-C5F3-465C-82CD-51F1EED7674C}" srcOrd="3" destOrd="0" presId="urn:microsoft.com/office/officeart/2008/layout/HalfCircleOrganizationChart"/>
    <dgm:cxn modelId="{248F50FE-6EA7-4B79-8737-459C47CEF0E7}" type="presParOf" srcId="{43B83433-6DED-47A9-BBE5-F0DE564626DD}" destId="{8F488E7C-5992-4569-9204-7A372F6A956F}" srcOrd="1" destOrd="0" presId="urn:microsoft.com/office/officeart/2008/layout/HalfCircleOrganizationChart"/>
    <dgm:cxn modelId="{41A71AD1-DA48-4DAA-B807-C03BCB34C2FB}" type="presParOf" srcId="{8F488E7C-5992-4569-9204-7A372F6A956F}" destId="{53E5DB83-9CC1-41AE-8D9A-81E838209F4A}" srcOrd="0" destOrd="0" presId="urn:microsoft.com/office/officeart/2008/layout/HalfCircleOrganizationChart"/>
    <dgm:cxn modelId="{1B08D065-7052-4B9D-9268-A6A0705AC91D}" type="presParOf" srcId="{8F488E7C-5992-4569-9204-7A372F6A956F}" destId="{38EA7591-DC50-432D-B031-5058C5506F70}" srcOrd="1" destOrd="0" presId="urn:microsoft.com/office/officeart/2008/layout/HalfCircleOrganizationChart"/>
    <dgm:cxn modelId="{0D088641-EEA0-454B-8614-E3AD5162C48A}" type="presParOf" srcId="{38EA7591-DC50-432D-B031-5058C5506F70}" destId="{622798F1-1A87-4103-884A-2F1A0EB21AC4}" srcOrd="0" destOrd="0" presId="urn:microsoft.com/office/officeart/2008/layout/HalfCircleOrganizationChart"/>
    <dgm:cxn modelId="{48DF7FEF-3A2C-47BA-BC0F-F0E1B827F5AA}" type="presParOf" srcId="{622798F1-1A87-4103-884A-2F1A0EB21AC4}" destId="{308EF0BD-4930-4170-8405-DFA1CC88D990}" srcOrd="0" destOrd="0" presId="urn:microsoft.com/office/officeart/2008/layout/HalfCircleOrganizationChart"/>
    <dgm:cxn modelId="{93E3E144-8D12-411B-A60E-FC10D8C9F702}" type="presParOf" srcId="{622798F1-1A87-4103-884A-2F1A0EB21AC4}" destId="{1563D8AC-B816-45A7-A8DD-DCE22A992A69}" srcOrd="1" destOrd="0" presId="urn:microsoft.com/office/officeart/2008/layout/HalfCircleOrganizationChart"/>
    <dgm:cxn modelId="{73EFDC15-770F-4129-B9B0-FCA246E2352E}" type="presParOf" srcId="{622798F1-1A87-4103-884A-2F1A0EB21AC4}" destId="{94174850-750D-4734-B1B2-5157E7EDBBBF}" srcOrd="2" destOrd="0" presId="urn:microsoft.com/office/officeart/2008/layout/HalfCircleOrganizationChart"/>
    <dgm:cxn modelId="{2B8494D5-28CC-417D-9218-D3272E94D947}" type="presParOf" srcId="{622798F1-1A87-4103-884A-2F1A0EB21AC4}" destId="{5232107E-4DF2-4D00-9C4A-99668F40C729}" srcOrd="3" destOrd="0" presId="urn:microsoft.com/office/officeart/2008/layout/HalfCircleOrganizationChart"/>
    <dgm:cxn modelId="{828D1722-9BC8-48FB-8787-A0F99C7904B9}" type="presParOf" srcId="{38EA7591-DC50-432D-B031-5058C5506F70}" destId="{D79B3685-950E-49BC-B40C-1BDBDF5603A1}" srcOrd="1" destOrd="0" presId="urn:microsoft.com/office/officeart/2008/layout/HalfCircleOrganizationChart"/>
    <dgm:cxn modelId="{32AB5485-6A4C-4BE4-B38E-36BF1C38B4C5}" type="presParOf" srcId="{38EA7591-DC50-432D-B031-5058C5506F70}" destId="{82B7CC30-FF0F-49DE-8F48-D0984EDDED49}" srcOrd="2" destOrd="0" presId="urn:microsoft.com/office/officeart/2008/layout/HalfCircleOrganizationChart"/>
    <dgm:cxn modelId="{CD4B59BE-839F-4CF2-BB15-119C642368C3}" type="presParOf" srcId="{8F488E7C-5992-4569-9204-7A372F6A956F}" destId="{1F01911C-5784-4D04-9BF1-2A956E5CB4EB}" srcOrd="2" destOrd="0" presId="urn:microsoft.com/office/officeart/2008/layout/HalfCircleOrganizationChart"/>
    <dgm:cxn modelId="{1F3FF646-FBC8-4298-BB52-89EF2543BC70}" type="presParOf" srcId="{8F488E7C-5992-4569-9204-7A372F6A956F}" destId="{17AB4972-5597-45A1-A34A-EACADA5BEBDC}" srcOrd="3" destOrd="0" presId="urn:microsoft.com/office/officeart/2008/layout/HalfCircleOrganizationChart"/>
    <dgm:cxn modelId="{3733984E-72B2-4B0E-B126-20FDD15616A1}" type="presParOf" srcId="{17AB4972-5597-45A1-A34A-EACADA5BEBDC}" destId="{BECC40B0-7B12-4431-B826-1357A07DF607}" srcOrd="0" destOrd="0" presId="urn:microsoft.com/office/officeart/2008/layout/HalfCircleOrganizationChart"/>
    <dgm:cxn modelId="{F4B68889-54CF-4D0F-A09F-037F3B2CCE16}" type="presParOf" srcId="{BECC40B0-7B12-4431-B826-1357A07DF607}" destId="{083E6D66-A46A-49F9-9223-FAE8684F225A}" srcOrd="0" destOrd="0" presId="urn:microsoft.com/office/officeart/2008/layout/HalfCircleOrganizationChart"/>
    <dgm:cxn modelId="{5706D128-8535-4D1D-9C54-A71BC3EC6508}" type="presParOf" srcId="{BECC40B0-7B12-4431-B826-1357A07DF607}" destId="{48B7D7C2-C28E-4244-A92C-E96BF580EC2A}" srcOrd="1" destOrd="0" presId="urn:microsoft.com/office/officeart/2008/layout/HalfCircleOrganizationChart"/>
    <dgm:cxn modelId="{3B38210C-AB0C-4623-BF15-E2CBE66472AA}" type="presParOf" srcId="{BECC40B0-7B12-4431-B826-1357A07DF607}" destId="{5AE60465-AC1D-46E4-BB01-204D1208A1EE}" srcOrd="2" destOrd="0" presId="urn:microsoft.com/office/officeart/2008/layout/HalfCircleOrganizationChart"/>
    <dgm:cxn modelId="{9DB9AD6D-6B75-4CE2-9C44-75404EDB0834}" type="presParOf" srcId="{BECC40B0-7B12-4431-B826-1357A07DF607}" destId="{54D7CC11-9C42-45D4-84E2-14187980015B}" srcOrd="3" destOrd="0" presId="urn:microsoft.com/office/officeart/2008/layout/HalfCircleOrganizationChart"/>
    <dgm:cxn modelId="{58B96F69-EB46-49CF-8E92-CF14FBFC9AB4}" type="presParOf" srcId="{17AB4972-5597-45A1-A34A-EACADA5BEBDC}" destId="{1CFC82B5-56B9-4F17-B8DB-7E7248560090}" srcOrd="1" destOrd="0" presId="urn:microsoft.com/office/officeart/2008/layout/HalfCircleOrganizationChart"/>
    <dgm:cxn modelId="{3B35A241-BDE2-4B25-8462-D28424CCDDBD}" type="presParOf" srcId="{17AB4972-5597-45A1-A34A-EACADA5BEBDC}" destId="{0E7F11AC-1B67-4D3B-8798-412CE539C86F}" srcOrd="2" destOrd="0" presId="urn:microsoft.com/office/officeart/2008/layout/HalfCircleOrganizationChart"/>
    <dgm:cxn modelId="{0E981646-1E5E-4B43-81CE-53CD21D6E0F6}" type="presParOf" srcId="{8F488E7C-5992-4569-9204-7A372F6A956F}" destId="{7FADC180-3BAC-46C9-806B-BD93246CDA3A}" srcOrd="4" destOrd="0" presId="urn:microsoft.com/office/officeart/2008/layout/HalfCircleOrganizationChart"/>
    <dgm:cxn modelId="{25EFF8A2-E3C5-46C2-BCAF-D7386980EDAA}" type="presParOf" srcId="{8F488E7C-5992-4569-9204-7A372F6A956F}" destId="{0782CF61-5BE2-4361-99E4-85BDE287AEBA}" srcOrd="5" destOrd="0" presId="urn:microsoft.com/office/officeart/2008/layout/HalfCircleOrganizationChart"/>
    <dgm:cxn modelId="{674EC4FE-7477-45C2-B3E9-51F2CD4474C1}" type="presParOf" srcId="{0782CF61-5BE2-4361-99E4-85BDE287AEBA}" destId="{59939953-260F-4C69-B442-5B902E9E7B0E}" srcOrd="0" destOrd="0" presId="urn:microsoft.com/office/officeart/2008/layout/HalfCircleOrganizationChart"/>
    <dgm:cxn modelId="{EED508DF-321F-477E-893C-177290D4C03A}" type="presParOf" srcId="{59939953-260F-4C69-B442-5B902E9E7B0E}" destId="{8B2C29CC-96A3-4A48-8C31-4E1B582B8830}" srcOrd="0" destOrd="0" presId="urn:microsoft.com/office/officeart/2008/layout/HalfCircleOrganizationChart"/>
    <dgm:cxn modelId="{2586D51C-9366-41B7-928B-3D18898349A8}" type="presParOf" srcId="{59939953-260F-4C69-B442-5B902E9E7B0E}" destId="{FC1EAFD4-5345-4DDA-8BF6-3CB0E2BB8EC4}" srcOrd="1" destOrd="0" presId="urn:microsoft.com/office/officeart/2008/layout/HalfCircleOrganizationChart"/>
    <dgm:cxn modelId="{CBE4DA48-D33F-4BE1-B080-B2C7D723BCF6}" type="presParOf" srcId="{59939953-260F-4C69-B442-5B902E9E7B0E}" destId="{BC605564-51D2-47B2-B4FC-893277E82646}" srcOrd="2" destOrd="0" presId="urn:microsoft.com/office/officeart/2008/layout/HalfCircleOrganizationChart"/>
    <dgm:cxn modelId="{660C4516-6134-4495-BFDA-BC6BB107546D}" type="presParOf" srcId="{59939953-260F-4C69-B442-5B902E9E7B0E}" destId="{74D8D98F-AD1B-4F6D-B013-3FEBF71F1923}" srcOrd="3" destOrd="0" presId="urn:microsoft.com/office/officeart/2008/layout/HalfCircleOrganizationChart"/>
    <dgm:cxn modelId="{EFB14C40-727C-4094-8D16-F36A7D4B738C}" type="presParOf" srcId="{0782CF61-5BE2-4361-99E4-85BDE287AEBA}" destId="{E35687C9-6C27-4ABF-B72D-512BDEFC5ABB}" srcOrd="1" destOrd="0" presId="urn:microsoft.com/office/officeart/2008/layout/HalfCircleOrganizationChart"/>
    <dgm:cxn modelId="{4FD8C8A8-18CB-42F5-A1BF-4FB9E9449611}" type="presParOf" srcId="{0782CF61-5BE2-4361-99E4-85BDE287AEBA}" destId="{FF9A57D5-D79D-443B-A338-C7A5E390811B}" srcOrd="2" destOrd="0" presId="urn:microsoft.com/office/officeart/2008/layout/HalfCircleOrganizationChart"/>
    <dgm:cxn modelId="{0FD4BECE-F457-416F-8C5D-4AB09F086E98}" type="presParOf" srcId="{43B83433-6DED-47A9-BBE5-F0DE564626DD}" destId="{3AB93015-4D06-43BC-BA0A-57C941C757A4}"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C180-3BAC-46C9-806B-BD93246CDA3A}">
      <dsp:nvSpPr>
        <dsp:cNvPr id="0" name=""/>
        <dsp:cNvSpPr/>
      </dsp:nvSpPr>
      <dsp:spPr>
        <a:xfrm>
          <a:off x="2787715" y="1830979"/>
          <a:ext cx="1972328" cy="342304"/>
        </a:xfrm>
        <a:custGeom>
          <a:avLst/>
          <a:gdLst/>
          <a:ahLst/>
          <a:cxnLst/>
          <a:rect l="0" t="0" r="0" b="0"/>
          <a:pathLst>
            <a:path>
              <a:moveTo>
                <a:pt x="0" y="0"/>
              </a:moveTo>
              <a:lnTo>
                <a:pt x="0" y="171152"/>
              </a:lnTo>
              <a:lnTo>
                <a:pt x="1972328" y="171152"/>
              </a:lnTo>
              <a:lnTo>
                <a:pt x="1972328" y="342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01911C-5784-4D04-9BF1-2A956E5CB4EB}">
      <dsp:nvSpPr>
        <dsp:cNvPr id="0" name=""/>
        <dsp:cNvSpPr/>
      </dsp:nvSpPr>
      <dsp:spPr>
        <a:xfrm>
          <a:off x="2741995" y="1830979"/>
          <a:ext cx="91440" cy="342304"/>
        </a:xfrm>
        <a:custGeom>
          <a:avLst/>
          <a:gdLst/>
          <a:ahLst/>
          <a:cxnLst/>
          <a:rect l="0" t="0" r="0" b="0"/>
          <a:pathLst>
            <a:path>
              <a:moveTo>
                <a:pt x="45720" y="0"/>
              </a:moveTo>
              <a:lnTo>
                <a:pt x="45720" y="342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E5DB83-9CC1-41AE-8D9A-81E838209F4A}">
      <dsp:nvSpPr>
        <dsp:cNvPr id="0" name=""/>
        <dsp:cNvSpPr/>
      </dsp:nvSpPr>
      <dsp:spPr>
        <a:xfrm>
          <a:off x="815386" y="1830979"/>
          <a:ext cx="1972328" cy="342304"/>
        </a:xfrm>
        <a:custGeom>
          <a:avLst/>
          <a:gdLst/>
          <a:ahLst/>
          <a:cxnLst/>
          <a:rect l="0" t="0" r="0" b="0"/>
          <a:pathLst>
            <a:path>
              <a:moveTo>
                <a:pt x="1972328" y="0"/>
              </a:moveTo>
              <a:lnTo>
                <a:pt x="1972328" y="171152"/>
              </a:lnTo>
              <a:lnTo>
                <a:pt x="0" y="171152"/>
              </a:lnTo>
              <a:lnTo>
                <a:pt x="0" y="342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7B4F1D-1FD2-4E2D-8E2F-584CE2C2C140}">
      <dsp:nvSpPr>
        <dsp:cNvPr id="0" name=""/>
        <dsp:cNvSpPr/>
      </dsp:nvSpPr>
      <dsp:spPr>
        <a:xfrm>
          <a:off x="2007907" y="593889"/>
          <a:ext cx="1559614" cy="123709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3A4E05-97A7-42BC-8AD3-82BD92F686CB}">
      <dsp:nvSpPr>
        <dsp:cNvPr id="0" name=""/>
        <dsp:cNvSpPr/>
      </dsp:nvSpPr>
      <dsp:spPr>
        <a:xfrm>
          <a:off x="2007907" y="593889"/>
          <a:ext cx="1559614" cy="123709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50272A-0B46-441B-898A-70C0F2F1C8CF}">
      <dsp:nvSpPr>
        <dsp:cNvPr id="0" name=""/>
        <dsp:cNvSpPr/>
      </dsp:nvSpPr>
      <dsp:spPr>
        <a:xfrm>
          <a:off x="1228100" y="816565"/>
          <a:ext cx="3119229" cy="79173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Advanced Manufacturing Collaborative</a:t>
          </a:r>
          <a:endParaRPr lang="en-US" sz="1600" b="1" kern="1200" dirty="0"/>
        </a:p>
      </dsp:txBody>
      <dsp:txXfrm>
        <a:off x="1228100" y="816565"/>
        <a:ext cx="3119229" cy="791737"/>
      </dsp:txXfrm>
    </dsp:sp>
    <dsp:sp modelId="{1563D8AC-B816-45A7-A8DD-DCE22A992A69}">
      <dsp:nvSpPr>
        <dsp:cNvPr id="0" name=""/>
        <dsp:cNvSpPr/>
      </dsp:nvSpPr>
      <dsp:spPr>
        <a:xfrm>
          <a:off x="407880" y="2173284"/>
          <a:ext cx="815011" cy="8150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174850-750D-4734-B1B2-5157E7EDBBBF}">
      <dsp:nvSpPr>
        <dsp:cNvPr id="0" name=""/>
        <dsp:cNvSpPr/>
      </dsp:nvSpPr>
      <dsp:spPr>
        <a:xfrm>
          <a:off x="407880" y="2173284"/>
          <a:ext cx="815011" cy="8150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08EF0BD-4930-4170-8405-DFA1CC88D990}">
      <dsp:nvSpPr>
        <dsp:cNvPr id="0" name=""/>
        <dsp:cNvSpPr/>
      </dsp:nvSpPr>
      <dsp:spPr>
        <a:xfrm>
          <a:off x="374" y="2319986"/>
          <a:ext cx="1630023" cy="52160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Innovation Ecosystem Working Group</a:t>
          </a:r>
          <a:endParaRPr lang="en-US" sz="1400" kern="1200" dirty="0"/>
        </a:p>
      </dsp:txBody>
      <dsp:txXfrm>
        <a:off x="374" y="2319986"/>
        <a:ext cx="1630023" cy="521607"/>
      </dsp:txXfrm>
    </dsp:sp>
    <dsp:sp modelId="{48B7D7C2-C28E-4244-A92C-E96BF580EC2A}">
      <dsp:nvSpPr>
        <dsp:cNvPr id="0" name=""/>
        <dsp:cNvSpPr/>
      </dsp:nvSpPr>
      <dsp:spPr>
        <a:xfrm>
          <a:off x="2380209" y="2173284"/>
          <a:ext cx="815011" cy="8150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E60465-AC1D-46E4-BB01-204D1208A1EE}">
      <dsp:nvSpPr>
        <dsp:cNvPr id="0" name=""/>
        <dsp:cNvSpPr/>
      </dsp:nvSpPr>
      <dsp:spPr>
        <a:xfrm>
          <a:off x="2380209" y="2173284"/>
          <a:ext cx="815011" cy="8150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3E6D66-A46A-49F9-9223-FAE8684F225A}">
      <dsp:nvSpPr>
        <dsp:cNvPr id="0" name=""/>
        <dsp:cNvSpPr/>
      </dsp:nvSpPr>
      <dsp:spPr>
        <a:xfrm>
          <a:off x="1972703" y="2319986"/>
          <a:ext cx="1630023" cy="52160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Business Environment Working Group</a:t>
          </a:r>
          <a:endParaRPr lang="en-US" sz="1400" kern="1200" dirty="0"/>
        </a:p>
      </dsp:txBody>
      <dsp:txXfrm>
        <a:off x="1972703" y="2319986"/>
        <a:ext cx="1630023" cy="521607"/>
      </dsp:txXfrm>
    </dsp:sp>
    <dsp:sp modelId="{FC1EAFD4-5345-4DDA-8BF6-3CB0E2BB8EC4}">
      <dsp:nvSpPr>
        <dsp:cNvPr id="0" name=""/>
        <dsp:cNvSpPr/>
      </dsp:nvSpPr>
      <dsp:spPr>
        <a:xfrm>
          <a:off x="4352537" y="2173284"/>
          <a:ext cx="815011" cy="8150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605564-51D2-47B2-B4FC-893277E82646}">
      <dsp:nvSpPr>
        <dsp:cNvPr id="0" name=""/>
        <dsp:cNvSpPr/>
      </dsp:nvSpPr>
      <dsp:spPr>
        <a:xfrm>
          <a:off x="4352537" y="2173284"/>
          <a:ext cx="815011" cy="8150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2C29CC-96A3-4A48-8C31-4E1B582B8830}">
      <dsp:nvSpPr>
        <dsp:cNvPr id="0" name=""/>
        <dsp:cNvSpPr/>
      </dsp:nvSpPr>
      <dsp:spPr>
        <a:xfrm>
          <a:off x="3945031" y="2319986"/>
          <a:ext cx="1630023" cy="52160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Talent/Branding  Working Group</a:t>
          </a:r>
          <a:endParaRPr lang="en-US" sz="1400" kern="1200" dirty="0"/>
        </a:p>
      </dsp:txBody>
      <dsp:txXfrm>
        <a:off x="3945031" y="2319986"/>
        <a:ext cx="1630023" cy="52160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741707"/>
          </a:xfrm>
          <a:prstGeom prst="rect">
            <a:avLst/>
          </a:prstGeom>
        </p:spPr>
        <p:txBody>
          <a:bodyPr vert="horz" lIns="137585" tIns="68793" rIns="137585" bIns="68793" rtlCol="0"/>
          <a:lstStyle>
            <a:lvl1pPr algn="l">
              <a:defRPr sz="1800"/>
            </a:lvl1pPr>
          </a:lstStyle>
          <a:p>
            <a:endParaRPr lang="en-US"/>
          </a:p>
        </p:txBody>
      </p:sp>
      <p:sp>
        <p:nvSpPr>
          <p:cNvPr id="3" name="Date Placeholder 2"/>
          <p:cNvSpPr>
            <a:spLocks noGrp="1"/>
          </p:cNvSpPr>
          <p:nvPr>
            <p:ph type="dt" idx="1"/>
          </p:nvPr>
        </p:nvSpPr>
        <p:spPr>
          <a:xfrm>
            <a:off x="5265809" y="0"/>
            <a:ext cx="4028440" cy="741707"/>
          </a:xfrm>
          <a:prstGeom prst="rect">
            <a:avLst/>
          </a:prstGeom>
        </p:spPr>
        <p:txBody>
          <a:bodyPr vert="horz" lIns="137585" tIns="68793" rIns="137585" bIns="68793" rtlCol="0"/>
          <a:lstStyle>
            <a:lvl1pPr algn="r">
              <a:defRPr sz="1800"/>
            </a:lvl1pPr>
          </a:lstStyle>
          <a:p>
            <a:fld id="{D69263B4-784C-4FAC-81CA-72C753CEBFAF}" type="datetimeFigureOut">
              <a:rPr lang="en-US" smtClean="0"/>
              <a:t>11/27/2020</a:t>
            </a:fld>
            <a:endParaRPr lang="en-US"/>
          </a:p>
        </p:txBody>
      </p:sp>
      <p:sp>
        <p:nvSpPr>
          <p:cNvPr id="4" name="Slide Image Placeholder 3"/>
          <p:cNvSpPr>
            <a:spLocks noGrp="1" noRot="1" noChangeAspect="1"/>
          </p:cNvSpPr>
          <p:nvPr>
            <p:ph type="sldImg" idx="2"/>
          </p:nvPr>
        </p:nvSpPr>
        <p:spPr>
          <a:xfrm>
            <a:off x="215900" y="1847850"/>
            <a:ext cx="8864600" cy="4987925"/>
          </a:xfrm>
          <a:prstGeom prst="rect">
            <a:avLst/>
          </a:prstGeom>
          <a:noFill/>
          <a:ln w="12700">
            <a:solidFill>
              <a:prstClr val="black"/>
            </a:solidFill>
          </a:ln>
        </p:spPr>
        <p:txBody>
          <a:bodyPr vert="horz" lIns="137585" tIns="68793" rIns="137585" bIns="68793" rtlCol="0" anchor="ctr"/>
          <a:lstStyle/>
          <a:p>
            <a:endParaRPr lang="en-US"/>
          </a:p>
        </p:txBody>
      </p:sp>
      <p:sp>
        <p:nvSpPr>
          <p:cNvPr id="5" name="Notes Placeholder 4"/>
          <p:cNvSpPr>
            <a:spLocks noGrp="1"/>
          </p:cNvSpPr>
          <p:nvPr>
            <p:ph type="body" sz="quarter" idx="3"/>
          </p:nvPr>
        </p:nvSpPr>
        <p:spPr>
          <a:xfrm>
            <a:off x="929640" y="7114222"/>
            <a:ext cx="7437120" cy="5820728"/>
          </a:xfrm>
          <a:prstGeom prst="rect">
            <a:avLst/>
          </a:prstGeom>
        </p:spPr>
        <p:txBody>
          <a:bodyPr vert="horz" lIns="137585" tIns="68793" rIns="137585" bIns="687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041096"/>
            <a:ext cx="4028440" cy="741705"/>
          </a:xfrm>
          <a:prstGeom prst="rect">
            <a:avLst/>
          </a:prstGeom>
        </p:spPr>
        <p:txBody>
          <a:bodyPr vert="horz" lIns="137585" tIns="68793" rIns="137585" bIns="68793" rtlCol="0" anchor="b"/>
          <a:lstStyle>
            <a:lvl1pPr algn="l">
              <a:defRPr sz="1800"/>
            </a:lvl1pPr>
          </a:lstStyle>
          <a:p>
            <a:endParaRPr lang="en-US"/>
          </a:p>
        </p:txBody>
      </p:sp>
      <p:sp>
        <p:nvSpPr>
          <p:cNvPr id="7" name="Slide Number Placeholder 6"/>
          <p:cNvSpPr>
            <a:spLocks noGrp="1"/>
          </p:cNvSpPr>
          <p:nvPr>
            <p:ph type="sldNum" sz="quarter" idx="5"/>
          </p:nvPr>
        </p:nvSpPr>
        <p:spPr>
          <a:xfrm>
            <a:off x="5265809" y="14041096"/>
            <a:ext cx="4028440" cy="741705"/>
          </a:xfrm>
          <a:prstGeom prst="rect">
            <a:avLst/>
          </a:prstGeom>
        </p:spPr>
        <p:txBody>
          <a:bodyPr vert="horz" lIns="137585" tIns="68793" rIns="137585" bIns="68793" rtlCol="0" anchor="b"/>
          <a:lstStyle>
            <a:lvl1pPr algn="r">
              <a:defRPr sz="1800"/>
            </a:lvl1pPr>
          </a:lstStyle>
          <a:p>
            <a:fld id="{CFD719D2-F164-498A-9C00-DF097A7897A4}" type="slidenum">
              <a:rPr lang="en-US" smtClean="0"/>
              <a:t>‹#›</a:t>
            </a:fld>
            <a:endParaRPr lang="en-US"/>
          </a:p>
        </p:txBody>
      </p:sp>
    </p:spTree>
    <p:extLst>
      <p:ext uri="{BB962C8B-B14F-4D97-AF65-F5344CB8AC3E}">
        <p14:creationId xmlns:p14="http://schemas.microsoft.com/office/powerpoint/2010/main" val="222234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B421-FF02-CE43-ADA7-94ADB6F22845}" type="slidenum">
              <a:rPr lang="en-US" smtClean="0"/>
              <a:t>2</a:t>
            </a:fld>
            <a:endParaRPr lang="en-US"/>
          </a:p>
        </p:txBody>
      </p:sp>
    </p:spTree>
    <p:extLst>
      <p:ext uri="{BB962C8B-B14F-4D97-AF65-F5344CB8AC3E}">
        <p14:creationId xmlns:p14="http://schemas.microsoft.com/office/powerpoint/2010/main" val="78027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B421-FF02-CE43-ADA7-94ADB6F22845}" type="slidenum">
              <a:rPr lang="en-US" smtClean="0"/>
              <a:t>3</a:t>
            </a:fld>
            <a:endParaRPr lang="en-US"/>
          </a:p>
        </p:txBody>
      </p:sp>
    </p:spTree>
    <p:extLst>
      <p:ext uri="{BB962C8B-B14F-4D97-AF65-F5344CB8AC3E}">
        <p14:creationId xmlns:p14="http://schemas.microsoft.com/office/powerpoint/2010/main" val="129514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B421-FF02-CE43-ADA7-94ADB6F22845}" type="slidenum">
              <a:rPr lang="en-US" smtClean="0"/>
              <a:t>4</a:t>
            </a:fld>
            <a:endParaRPr lang="en-US"/>
          </a:p>
        </p:txBody>
      </p:sp>
    </p:spTree>
    <p:extLst>
      <p:ext uri="{BB962C8B-B14F-4D97-AF65-F5344CB8AC3E}">
        <p14:creationId xmlns:p14="http://schemas.microsoft.com/office/powerpoint/2010/main" val="91830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B421-FF02-CE43-ADA7-94ADB6F22845}" type="slidenum">
              <a:rPr lang="en-US" smtClean="0"/>
              <a:t>6</a:t>
            </a:fld>
            <a:endParaRPr lang="en-US"/>
          </a:p>
        </p:txBody>
      </p:sp>
    </p:spTree>
    <p:extLst>
      <p:ext uri="{BB962C8B-B14F-4D97-AF65-F5344CB8AC3E}">
        <p14:creationId xmlns:p14="http://schemas.microsoft.com/office/powerpoint/2010/main" val="355907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B421-FF02-CE43-ADA7-94ADB6F22845}" type="slidenum">
              <a:rPr lang="en-US" smtClean="0"/>
              <a:t>7</a:t>
            </a:fld>
            <a:endParaRPr lang="en-US"/>
          </a:p>
        </p:txBody>
      </p:sp>
    </p:spTree>
    <p:extLst>
      <p:ext uri="{BB962C8B-B14F-4D97-AF65-F5344CB8AC3E}">
        <p14:creationId xmlns:p14="http://schemas.microsoft.com/office/powerpoint/2010/main" val="212668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8E88EF-867B-4C76-8BA4-15A89076FE7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37894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E88EF-867B-4C76-8BA4-15A89076FE7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133785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E88EF-867B-4C76-8BA4-15A89076FE7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446454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3603" y="6256166"/>
            <a:ext cx="2144293" cy="536073"/>
          </a:xfrm>
          <a:prstGeom prst="rect">
            <a:avLst/>
          </a:prstGeom>
        </p:spPr>
      </p:pic>
      <p:sp>
        <p:nvSpPr>
          <p:cNvPr id="25" name="Rectangle 24"/>
          <p:cNvSpPr/>
          <p:nvPr userDrawn="1"/>
        </p:nvSpPr>
        <p:spPr>
          <a:xfrm>
            <a:off x="603343" y="6503584"/>
            <a:ext cx="325730" cy="230832"/>
          </a:xfrm>
          <a:prstGeom prst="rect">
            <a:avLst/>
          </a:prstGeom>
        </p:spPr>
        <p:txBody>
          <a:bodyPr wrap="none">
            <a:spAutoFit/>
          </a:bodyPr>
          <a:lstStyle/>
          <a:p>
            <a:fld id="{48F63A3B-78C7-47BE-AE5E-E10140E04643}" type="slidenum">
              <a:rPr lang="en-US" sz="900" b="0" i="0" smtClean="0">
                <a:solidFill>
                  <a:schemeClr val="bg1">
                    <a:lumMod val="50000"/>
                  </a:schemeClr>
                </a:solidFill>
                <a:latin typeface="Arial" charset="0"/>
                <a:ea typeface="Arial" charset="0"/>
                <a:cs typeface="Arial" charset="0"/>
              </a:rPr>
              <a:pPr/>
              <a:t>‹#›</a:t>
            </a:fld>
            <a:endParaRPr lang="en-US" sz="900" b="0" i="0" dirty="0">
              <a:solidFill>
                <a:schemeClr val="bg1">
                  <a:lumMod val="50000"/>
                </a:schemeClr>
              </a:solidFill>
              <a:latin typeface="Arial" charset="0"/>
              <a:ea typeface="Arial" charset="0"/>
              <a:cs typeface="Arial" charset="0"/>
            </a:endParaRPr>
          </a:p>
        </p:txBody>
      </p:sp>
      <p:sp>
        <p:nvSpPr>
          <p:cNvPr id="33" name="Rectangle 32"/>
          <p:cNvSpPr/>
          <p:nvPr userDrawn="1"/>
        </p:nvSpPr>
        <p:spPr bwMode="auto">
          <a:xfrm>
            <a:off x="0" y="942086"/>
            <a:ext cx="12205088" cy="45719"/>
          </a:xfrm>
          <a:prstGeom prst="rect">
            <a:avLst/>
          </a:prstGeom>
          <a:solidFill>
            <a:srgbClr val="21336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96069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00">
          <p15:clr>
            <a:srgbClr val="FBAE40"/>
          </p15:clr>
        </p15:guide>
        <p15:guide id="2" pos="54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21" y="110250"/>
            <a:ext cx="4743388" cy="1185847"/>
          </a:xfrm>
          <a:prstGeom prst="rect">
            <a:avLst/>
          </a:prstGeom>
        </p:spPr>
      </p:pic>
      <p:sp>
        <p:nvSpPr>
          <p:cNvPr id="13" name="TextBox 12"/>
          <p:cNvSpPr txBox="1"/>
          <p:nvPr userDrawn="1"/>
        </p:nvSpPr>
        <p:spPr>
          <a:xfrm>
            <a:off x="12311530" y="4383741"/>
            <a:ext cx="184731" cy="369332"/>
          </a:xfrm>
          <a:prstGeom prst="rect">
            <a:avLst/>
          </a:prstGeom>
          <a:noFill/>
        </p:spPr>
        <p:txBody>
          <a:bodyPr wrap="none" rtlCol="0">
            <a:spAutoFit/>
          </a:bodyPr>
          <a:lstStyle/>
          <a:p>
            <a:endParaRPr lang="en-US" sz="1800" dirty="0"/>
          </a:p>
        </p:txBody>
      </p:sp>
      <p:sp>
        <p:nvSpPr>
          <p:cNvPr id="6" name="Rectangle 5"/>
          <p:cNvSpPr/>
          <p:nvPr userDrawn="1"/>
        </p:nvSpPr>
        <p:spPr bwMode="auto">
          <a:xfrm>
            <a:off x="0" y="1272035"/>
            <a:ext cx="12205088" cy="45719"/>
          </a:xfrm>
          <a:prstGeom prst="rect">
            <a:avLst/>
          </a:prstGeom>
          <a:solidFill>
            <a:srgbClr val="21336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63301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478400" y="6442063"/>
            <a:ext cx="731600" cy="375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680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E88EF-867B-4C76-8BA4-15A89076FE7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163393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E88EF-867B-4C76-8BA4-15A89076FE73}"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242549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8E88EF-867B-4C76-8BA4-15A89076FE7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89018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8E88EF-867B-4C76-8BA4-15A89076FE73}"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336440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8E88EF-867B-4C76-8BA4-15A89076FE73}"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368428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E88EF-867B-4C76-8BA4-15A89076FE73}"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172150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E88EF-867B-4C76-8BA4-15A89076FE7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21694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E88EF-867B-4C76-8BA4-15A89076FE73}"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53B62-EEC4-4C2D-88E4-4A28E95A554C}" type="slidenum">
              <a:rPr lang="en-US" smtClean="0"/>
              <a:t>‹#›</a:t>
            </a:fld>
            <a:endParaRPr lang="en-US"/>
          </a:p>
        </p:txBody>
      </p:sp>
    </p:spTree>
    <p:extLst>
      <p:ext uri="{BB962C8B-B14F-4D97-AF65-F5344CB8AC3E}">
        <p14:creationId xmlns:p14="http://schemas.microsoft.com/office/powerpoint/2010/main" val="176059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E88EF-867B-4C76-8BA4-15A89076FE73}" type="datetimeFigureOut">
              <a:rPr lang="en-US" smtClean="0"/>
              <a:t>11/27/2020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53B62-EEC4-4C2D-88E4-4A28E95A554C}" type="slidenum">
              <a:rPr lang="en-US" smtClean="0"/>
              <a:t>‹#›</a:t>
            </a:fld>
            <a:endParaRPr lang="en-US"/>
          </a:p>
        </p:txBody>
      </p:sp>
    </p:spTree>
    <p:extLst>
      <p:ext uri="{BB962C8B-B14F-4D97-AF65-F5344CB8AC3E}">
        <p14:creationId xmlns:p14="http://schemas.microsoft.com/office/powerpoint/2010/main" val="857944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tiff"/><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s://www.99degreescustom.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4904" y="1875784"/>
            <a:ext cx="11548872" cy="454587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13368"/>
                </a:solidFill>
                <a:latin typeface="Arial" charset="0"/>
                <a:ea typeface="Arial" charset="0"/>
                <a:cs typeface="Arial" charset="0"/>
              </a:rPr>
              <a:t/>
            </a:r>
            <a:br>
              <a:rPr lang="en-US" sz="4000" b="1" dirty="0">
                <a:solidFill>
                  <a:srgbClr val="213368"/>
                </a:solidFill>
                <a:latin typeface="Arial" charset="0"/>
                <a:ea typeface="Arial" charset="0"/>
                <a:cs typeface="Arial" charset="0"/>
              </a:rPr>
            </a:br>
            <a:r>
              <a:rPr lang="en-US" sz="4000" b="1" dirty="0" smtClean="0">
                <a:solidFill>
                  <a:srgbClr val="213368"/>
                </a:solidFill>
                <a:latin typeface="Arial" charset="0"/>
                <a:ea typeface="Arial" charset="0"/>
                <a:cs typeface="Arial" charset="0"/>
              </a:rPr>
              <a:t>COVID-19</a:t>
            </a:r>
          </a:p>
          <a:p>
            <a:pPr algn="ctr"/>
            <a:r>
              <a:rPr lang="en-US" sz="3700" b="1" dirty="0" smtClean="0">
                <a:solidFill>
                  <a:srgbClr val="213368"/>
                </a:solidFill>
                <a:latin typeface="Arial" charset="0"/>
                <a:ea typeface="Arial" charset="0"/>
                <a:cs typeface="Arial" charset="0"/>
              </a:rPr>
              <a:t>Manufacturing Emergency Response Team</a:t>
            </a:r>
          </a:p>
          <a:p>
            <a:pPr algn="ctr"/>
            <a:r>
              <a:rPr lang="en-US" sz="3700" b="1" dirty="0" smtClean="0">
                <a:solidFill>
                  <a:srgbClr val="213368"/>
                </a:solidFill>
                <a:latin typeface="Arial" charset="0"/>
                <a:ea typeface="Arial" charset="0"/>
                <a:cs typeface="Arial" charset="0"/>
              </a:rPr>
              <a:t>Of Massachusetts</a:t>
            </a:r>
          </a:p>
          <a:p>
            <a:pPr algn="ctr"/>
            <a:endParaRPr lang="en-US" sz="3700" b="1" dirty="0">
              <a:solidFill>
                <a:srgbClr val="213368"/>
              </a:solidFill>
              <a:latin typeface="Arial" charset="0"/>
              <a:ea typeface="Arial" charset="0"/>
              <a:cs typeface="Arial" charset="0"/>
            </a:endParaRPr>
          </a:p>
          <a:p>
            <a:pPr algn="ctr"/>
            <a:r>
              <a:rPr lang="en-US" sz="3700" b="1" dirty="0" smtClean="0">
                <a:solidFill>
                  <a:srgbClr val="213368"/>
                </a:solidFill>
                <a:latin typeface="Arial" charset="0"/>
                <a:ea typeface="Arial" charset="0"/>
                <a:cs typeface="Arial" charset="0"/>
              </a:rPr>
              <a:t>“MERT”</a:t>
            </a:r>
          </a:p>
          <a:p>
            <a:pPr algn="ctr"/>
            <a:endParaRPr lang="en-US" sz="3700" b="1" dirty="0">
              <a:solidFill>
                <a:srgbClr val="213368"/>
              </a:solidFill>
              <a:latin typeface="Arial" charset="0"/>
              <a:ea typeface="Arial" charset="0"/>
              <a:cs typeface="Arial" charset="0"/>
            </a:endParaRPr>
          </a:p>
          <a:p>
            <a:pPr algn="ctr">
              <a:lnSpc>
                <a:spcPct val="120000"/>
              </a:lnSpc>
            </a:pPr>
            <a:r>
              <a:rPr lang="en-US" sz="2700" i="1" dirty="0">
                <a:solidFill>
                  <a:srgbClr val="213368"/>
                </a:solidFill>
                <a:latin typeface="Arial" charset="0"/>
                <a:ea typeface="Arial" charset="0"/>
                <a:cs typeface="Arial" charset="0"/>
              </a:rPr>
              <a:t/>
            </a:r>
            <a:br>
              <a:rPr lang="en-US" sz="2700" i="1" dirty="0">
                <a:solidFill>
                  <a:srgbClr val="213368"/>
                </a:solidFill>
                <a:latin typeface="Arial" charset="0"/>
                <a:ea typeface="Arial" charset="0"/>
                <a:cs typeface="Arial" charset="0"/>
              </a:rPr>
            </a:br>
            <a:r>
              <a:rPr lang="en-US" sz="2700" i="1" dirty="0">
                <a:solidFill>
                  <a:srgbClr val="213368"/>
                </a:solidFill>
                <a:latin typeface="Arial" charset="0"/>
                <a:ea typeface="Arial" charset="0"/>
                <a:cs typeface="Arial" charset="0"/>
              </a:rPr>
              <a:t/>
            </a:r>
            <a:br>
              <a:rPr lang="en-US" sz="2700" i="1" dirty="0">
                <a:solidFill>
                  <a:srgbClr val="213368"/>
                </a:solidFill>
                <a:latin typeface="Arial" charset="0"/>
                <a:ea typeface="Arial" charset="0"/>
                <a:cs typeface="Arial" charset="0"/>
              </a:rPr>
            </a:br>
            <a:r>
              <a:rPr lang="en-US" sz="2200" i="1" dirty="0" smtClean="0">
                <a:solidFill>
                  <a:srgbClr val="213368"/>
                </a:solidFill>
                <a:latin typeface="Arial" charset="0"/>
                <a:ea typeface="Arial" charset="0"/>
                <a:cs typeface="Arial" charset="0"/>
              </a:rPr>
              <a:t>December </a:t>
            </a:r>
            <a:r>
              <a:rPr lang="en-US" sz="2200" i="1" dirty="0" smtClean="0">
                <a:solidFill>
                  <a:srgbClr val="213368"/>
                </a:solidFill>
                <a:latin typeface="Arial" charset="0"/>
                <a:ea typeface="Arial" charset="0"/>
                <a:cs typeface="Arial" charset="0"/>
              </a:rPr>
              <a:t>2020</a:t>
            </a:r>
            <a:endParaRPr lang="en-US" sz="2200" i="1" dirty="0">
              <a:solidFill>
                <a:srgbClr val="213368"/>
              </a:solidFill>
              <a:latin typeface="Arial" charset="0"/>
              <a:ea typeface="Arial" charset="0"/>
              <a:cs typeface="Arial" charset="0"/>
            </a:endParaRPr>
          </a:p>
        </p:txBody>
      </p:sp>
    </p:spTree>
    <p:extLst>
      <p:ext uri="{BB962C8B-B14F-4D97-AF65-F5344CB8AC3E}">
        <p14:creationId xmlns:p14="http://schemas.microsoft.com/office/powerpoint/2010/main" val="3624618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838" y="185028"/>
            <a:ext cx="10803614" cy="584775"/>
          </a:xfrm>
          <a:prstGeom prst="rect">
            <a:avLst/>
          </a:prstGeom>
        </p:spPr>
        <p:txBody>
          <a:bodyPr wrap="square">
            <a:spAutoFit/>
          </a:bodyPr>
          <a:lstStyle/>
          <a:p>
            <a:r>
              <a:rPr lang="en-US" sz="3200" b="1" dirty="0" smtClean="0">
                <a:solidFill>
                  <a:srgbClr val="213368"/>
                </a:solidFill>
                <a:latin typeface="Arial" charset="0"/>
                <a:ea typeface="Arial" charset="0"/>
                <a:cs typeface="Arial" charset="0"/>
              </a:rPr>
              <a:t>State signs contract with Merrow in Fall River, MA</a:t>
            </a:r>
            <a:endParaRPr lang="en-US" sz="3200" dirty="0">
              <a:solidFill>
                <a:srgbClr val="213368"/>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95" y="1809497"/>
            <a:ext cx="6724353" cy="284734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82" r="19386"/>
          <a:stretch/>
        </p:blipFill>
        <p:spPr>
          <a:xfrm rot="5400000">
            <a:off x="7093534" y="1816272"/>
            <a:ext cx="4407890" cy="4394342"/>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489" y="769803"/>
            <a:ext cx="2248311" cy="1405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81095" y="5140170"/>
            <a:ext cx="4627549" cy="1077218"/>
          </a:xfrm>
          <a:prstGeom prst="rect">
            <a:avLst/>
          </a:prstGeom>
          <a:noFill/>
        </p:spPr>
        <p:txBody>
          <a:bodyPr wrap="none" rtlCol="0">
            <a:spAutoFit/>
          </a:bodyPr>
          <a:lstStyle/>
          <a:p>
            <a:pPr algn="ctr"/>
            <a:r>
              <a:rPr lang="en-US" sz="3200" i="1" dirty="0" smtClean="0"/>
              <a:t>Each contract for 1 million </a:t>
            </a:r>
          </a:p>
          <a:p>
            <a:pPr algn="ctr"/>
            <a:r>
              <a:rPr lang="en-US" sz="3200" i="1" dirty="0" smtClean="0"/>
              <a:t>medical gowns.</a:t>
            </a:r>
          </a:p>
        </p:txBody>
      </p:sp>
    </p:spTree>
    <p:extLst>
      <p:ext uri="{BB962C8B-B14F-4D97-AF65-F5344CB8AC3E}">
        <p14:creationId xmlns:p14="http://schemas.microsoft.com/office/powerpoint/2010/main" val="1107733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055" y="232568"/>
            <a:ext cx="11026255" cy="615553"/>
          </a:xfrm>
          <a:prstGeom prst="rect">
            <a:avLst/>
          </a:prstGeom>
        </p:spPr>
        <p:txBody>
          <a:bodyPr wrap="square">
            <a:spAutoFit/>
          </a:bodyPr>
          <a:lstStyle/>
          <a:p>
            <a:r>
              <a:rPr lang="en-US" sz="3400" b="1" dirty="0" smtClean="0">
                <a:solidFill>
                  <a:srgbClr val="213368"/>
                </a:solidFill>
                <a:ea typeface="Arial" charset="0"/>
                <a:cs typeface="Arial" charset="0"/>
              </a:rPr>
              <a:t>MERT </a:t>
            </a:r>
            <a:r>
              <a:rPr lang="en-US" sz="3400" b="1" dirty="0">
                <a:solidFill>
                  <a:srgbClr val="213368"/>
                </a:solidFill>
                <a:ea typeface="Arial" charset="0"/>
                <a:cs typeface="Arial" charset="0"/>
              </a:rPr>
              <a:t>Grant </a:t>
            </a:r>
            <a:r>
              <a:rPr lang="en-US" sz="3400" b="1" dirty="0" smtClean="0">
                <a:solidFill>
                  <a:srgbClr val="213368"/>
                </a:solidFill>
                <a:ea typeface="Arial" charset="0"/>
                <a:cs typeface="Arial" charset="0"/>
              </a:rPr>
              <a:t>Program</a:t>
            </a:r>
            <a:endParaRPr lang="en-US" sz="3400" dirty="0">
              <a:solidFill>
                <a:srgbClr val="213368"/>
              </a:solidFill>
            </a:endParaRPr>
          </a:p>
        </p:txBody>
      </p:sp>
      <p:sp>
        <p:nvSpPr>
          <p:cNvPr id="3" name="TextBox 2"/>
          <p:cNvSpPr txBox="1"/>
          <p:nvPr/>
        </p:nvSpPr>
        <p:spPr>
          <a:xfrm>
            <a:off x="384889" y="1199888"/>
            <a:ext cx="10790585" cy="646331"/>
          </a:xfrm>
          <a:prstGeom prst="rect">
            <a:avLst/>
          </a:prstGeom>
          <a:noFill/>
        </p:spPr>
        <p:txBody>
          <a:bodyPr wrap="square" rtlCol="0">
            <a:spAutoFit/>
          </a:bodyPr>
          <a:lstStyle/>
          <a:p>
            <a:r>
              <a:rPr lang="en-US" dirty="0" smtClean="0"/>
              <a:t>The </a:t>
            </a:r>
            <a:r>
              <a:rPr lang="en-US" dirty="0"/>
              <a:t>Manufacturing Emergency Response Funding is a partnership </a:t>
            </a:r>
            <a:r>
              <a:rPr lang="en-US" dirty="0" smtClean="0"/>
              <a:t>between a number of state agencies, and investments aligned with priorities identified by COVID -19 Command Center as being in short supply.</a:t>
            </a:r>
            <a:endParaRPr lang="en-US" dirty="0"/>
          </a:p>
        </p:txBody>
      </p:sp>
      <p:grpSp>
        <p:nvGrpSpPr>
          <p:cNvPr id="7" name="Group 6"/>
          <p:cNvGrpSpPr/>
          <p:nvPr/>
        </p:nvGrpSpPr>
        <p:grpSpPr>
          <a:xfrm>
            <a:off x="546754" y="2812226"/>
            <a:ext cx="5096716" cy="2266179"/>
            <a:chOff x="2441125" y="1702035"/>
            <a:chExt cx="7717784" cy="3845437"/>
          </a:xfrm>
        </p:grpSpPr>
        <p:sp>
          <p:nvSpPr>
            <p:cNvPr id="8" name="Oval 7"/>
            <p:cNvSpPr/>
            <p:nvPr/>
          </p:nvSpPr>
          <p:spPr bwMode="auto">
            <a:xfrm>
              <a:off x="2441125" y="1702035"/>
              <a:ext cx="2047693"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400" dirty="0">
                  <a:latin typeface="Arial" pitchFamily="34" charset="0"/>
                </a:rPr>
                <a:t>Ventilators</a:t>
              </a:r>
            </a:p>
          </p:txBody>
        </p:sp>
        <p:sp>
          <p:nvSpPr>
            <p:cNvPr id="9" name="Oval 8"/>
            <p:cNvSpPr/>
            <p:nvPr/>
          </p:nvSpPr>
          <p:spPr bwMode="auto">
            <a:xfrm>
              <a:off x="4306663" y="1702035"/>
              <a:ext cx="2047693"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600" dirty="0">
                  <a:latin typeface="Arial" pitchFamily="34" charset="0"/>
                </a:rPr>
                <a:t>Gowns</a:t>
              </a:r>
            </a:p>
          </p:txBody>
        </p:sp>
        <p:sp>
          <p:nvSpPr>
            <p:cNvPr id="10" name="Oval 9"/>
            <p:cNvSpPr/>
            <p:nvPr/>
          </p:nvSpPr>
          <p:spPr bwMode="auto">
            <a:xfrm>
              <a:off x="6172201" y="1702035"/>
              <a:ext cx="2047693"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600" dirty="0">
                  <a:latin typeface="Arial" pitchFamily="34" charset="0"/>
                </a:rPr>
                <a:t>N-95 Masks</a:t>
              </a:r>
            </a:p>
          </p:txBody>
        </p:sp>
        <p:sp>
          <p:nvSpPr>
            <p:cNvPr id="11" name="Oval 10"/>
            <p:cNvSpPr/>
            <p:nvPr/>
          </p:nvSpPr>
          <p:spPr bwMode="auto">
            <a:xfrm>
              <a:off x="8037739" y="1702035"/>
              <a:ext cx="2047693"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400" dirty="0">
                  <a:latin typeface="Arial" pitchFamily="34" charset="0"/>
                </a:rPr>
                <a:t>Surgical &amp; Procedure Masks</a:t>
              </a:r>
            </a:p>
          </p:txBody>
        </p:sp>
        <p:sp>
          <p:nvSpPr>
            <p:cNvPr id="12" name="Oval 11"/>
            <p:cNvSpPr/>
            <p:nvPr/>
          </p:nvSpPr>
          <p:spPr bwMode="auto">
            <a:xfrm>
              <a:off x="8111217" y="3733801"/>
              <a:ext cx="2047692"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600" dirty="0">
                  <a:latin typeface="Arial" pitchFamily="34" charset="0"/>
                </a:rPr>
                <a:t>Other</a:t>
              </a:r>
            </a:p>
          </p:txBody>
        </p:sp>
        <p:sp>
          <p:nvSpPr>
            <p:cNvPr id="13" name="Oval 12"/>
            <p:cNvSpPr/>
            <p:nvPr/>
          </p:nvSpPr>
          <p:spPr bwMode="auto">
            <a:xfrm>
              <a:off x="4380139" y="3733801"/>
              <a:ext cx="2047693"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600" dirty="0">
                  <a:latin typeface="Arial" pitchFamily="34" charset="0"/>
                </a:rPr>
                <a:t>Transport Medium</a:t>
              </a:r>
            </a:p>
          </p:txBody>
        </p:sp>
        <p:sp>
          <p:nvSpPr>
            <p:cNvPr id="14" name="Oval 13"/>
            <p:cNvSpPr/>
            <p:nvPr/>
          </p:nvSpPr>
          <p:spPr bwMode="auto">
            <a:xfrm>
              <a:off x="2514601" y="3733801"/>
              <a:ext cx="2047693"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600" dirty="0">
                  <a:latin typeface="Arial" pitchFamily="34" charset="0"/>
                </a:rPr>
                <a:t>Swabs</a:t>
              </a:r>
            </a:p>
          </p:txBody>
        </p:sp>
        <p:sp>
          <p:nvSpPr>
            <p:cNvPr id="15" name="Oval 14"/>
            <p:cNvSpPr/>
            <p:nvPr/>
          </p:nvSpPr>
          <p:spPr bwMode="auto">
            <a:xfrm>
              <a:off x="6245677" y="3733801"/>
              <a:ext cx="2047693" cy="1813671"/>
            </a:xfrm>
            <a:prstGeom prst="ellipse">
              <a:avLst/>
            </a:prstGeom>
            <a:solidFill>
              <a:schemeClr val="accent1"/>
            </a:solidFill>
            <a:ln w="952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400" dirty="0">
                  <a:latin typeface="Arial" pitchFamily="34" charset="0"/>
                </a:rPr>
                <a:t>Sanitizing Wipes</a:t>
              </a:r>
            </a:p>
          </p:txBody>
        </p:sp>
      </p:grpSp>
      <p:sp>
        <p:nvSpPr>
          <p:cNvPr id="4" name="Rectangle 3"/>
          <p:cNvSpPr/>
          <p:nvPr/>
        </p:nvSpPr>
        <p:spPr>
          <a:xfrm>
            <a:off x="6309672" y="2812226"/>
            <a:ext cx="5577527" cy="2169825"/>
          </a:xfrm>
          <a:prstGeom prst="rect">
            <a:avLst/>
          </a:prstGeom>
          <a:solidFill>
            <a:schemeClr val="accent4"/>
          </a:solidFill>
        </p:spPr>
        <p:txBody>
          <a:bodyPr wrap="square">
            <a:spAutoFit/>
          </a:bodyPr>
          <a:lstStyle/>
          <a:p>
            <a:pPr marL="800100" lvl="1" indent="-342900">
              <a:spcBef>
                <a:spcPts val="600"/>
              </a:spcBef>
              <a:buFont typeface="Arial" panose="020B0604020202020204" pitchFamily="34" charset="0"/>
              <a:buChar char="•"/>
            </a:pPr>
            <a:r>
              <a:rPr lang="en-US" sz="2400" b="1" dirty="0">
                <a:solidFill>
                  <a:srgbClr val="003366"/>
                </a:solidFill>
              </a:rPr>
              <a:t>89 Applications Received</a:t>
            </a:r>
          </a:p>
          <a:p>
            <a:pPr marL="800100" lvl="1" indent="-342900">
              <a:spcBef>
                <a:spcPts val="600"/>
              </a:spcBef>
              <a:buFont typeface="Arial" panose="020B0604020202020204" pitchFamily="34" charset="0"/>
              <a:buChar char="•"/>
            </a:pPr>
            <a:r>
              <a:rPr lang="en-US" sz="2400" b="1" dirty="0">
                <a:solidFill>
                  <a:srgbClr val="003366"/>
                </a:solidFill>
              </a:rPr>
              <a:t>$53.6M Total Requests</a:t>
            </a:r>
          </a:p>
          <a:p>
            <a:pPr marL="800100" lvl="1" indent="-342900">
              <a:spcBef>
                <a:spcPts val="600"/>
              </a:spcBef>
              <a:buFont typeface="Arial" panose="020B0604020202020204" pitchFamily="34" charset="0"/>
              <a:buChar char="•"/>
            </a:pPr>
            <a:r>
              <a:rPr lang="en-US" sz="2400" b="1" dirty="0">
                <a:solidFill>
                  <a:srgbClr val="003366"/>
                </a:solidFill>
              </a:rPr>
              <a:t>29 Applications Approved to Contract </a:t>
            </a:r>
          </a:p>
          <a:p>
            <a:pPr marL="800100" lvl="1" indent="-342900">
              <a:spcBef>
                <a:spcPts val="600"/>
              </a:spcBef>
              <a:buFont typeface="Arial" panose="020B0604020202020204" pitchFamily="34" charset="0"/>
              <a:buChar char="•"/>
            </a:pPr>
            <a:r>
              <a:rPr lang="en-US" sz="2400" b="1" dirty="0">
                <a:solidFill>
                  <a:srgbClr val="003366"/>
                </a:solidFill>
              </a:rPr>
              <a:t>$16M in Awards  </a:t>
            </a:r>
            <a:endParaRPr lang="en-US" sz="2400" b="1" dirty="0">
              <a:solidFill>
                <a:srgbClr val="003366"/>
              </a:solidFill>
              <a:latin typeface="Roboto"/>
            </a:endParaRPr>
          </a:p>
        </p:txBody>
      </p:sp>
    </p:spTree>
    <p:extLst>
      <p:ext uri="{BB962C8B-B14F-4D97-AF65-F5344CB8AC3E}">
        <p14:creationId xmlns:p14="http://schemas.microsoft.com/office/powerpoint/2010/main" val="1451038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838" y="185028"/>
            <a:ext cx="10803614" cy="584775"/>
          </a:xfrm>
          <a:prstGeom prst="rect">
            <a:avLst/>
          </a:prstGeom>
        </p:spPr>
        <p:txBody>
          <a:bodyPr wrap="square">
            <a:spAutoFit/>
          </a:bodyPr>
          <a:lstStyle/>
          <a:p>
            <a:r>
              <a:rPr lang="en-US" sz="3200" b="1" dirty="0" smtClean="0">
                <a:solidFill>
                  <a:srgbClr val="213368"/>
                </a:solidFill>
                <a:latin typeface="Arial" charset="0"/>
                <a:ea typeface="Arial" charset="0"/>
                <a:cs typeface="Arial" charset="0"/>
              </a:rPr>
              <a:t>PPE Testing Infrastructure</a:t>
            </a:r>
            <a:endParaRPr lang="en-US" sz="3200" dirty="0">
              <a:solidFill>
                <a:srgbClr val="213368"/>
              </a:solidFill>
            </a:endParaRPr>
          </a:p>
        </p:txBody>
      </p:sp>
      <p:pic>
        <p:nvPicPr>
          <p:cNvPr id="8" name="Picture 7">
            <a:extLst>
              <a:ext uri="{FF2B5EF4-FFF2-40B4-BE49-F238E27FC236}">
                <a16:creationId xmlns="" xmlns:a16="http://schemas.microsoft.com/office/drawing/2014/main" id="{67BFA5B5-9A60-3349-9E75-668BBBCEF38D}"/>
              </a:ext>
            </a:extLst>
          </p:cNvPr>
          <p:cNvPicPr>
            <a:picLocks noChangeAspect="1"/>
          </p:cNvPicPr>
          <p:nvPr/>
        </p:nvPicPr>
        <p:blipFill>
          <a:blip r:embed="rId2"/>
          <a:stretch>
            <a:fillRect/>
          </a:stretch>
        </p:blipFill>
        <p:spPr>
          <a:xfrm>
            <a:off x="624281" y="1594536"/>
            <a:ext cx="4667960" cy="3498573"/>
          </a:xfrm>
          <a:prstGeom prst="rect">
            <a:avLst/>
          </a:prstGeom>
          <a:ln w="12700">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 xmlns:a16="http://schemas.microsoft.com/office/drawing/2014/main" id="{A01BEC12-A092-2046-B512-DE9B9DEDDAAB}"/>
              </a:ext>
            </a:extLst>
          </p:cNvPr>
          <p:cNvSpPr txBox="1"/>
          <p:nvPr/>
        </p:nvSpPr>
        <p:spPr>
          <a:xfrm>
            <a:off x="5471392" y="3914860"/>
            <a:ext cx="3593949" cy="295465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Set up PPE testing infrastructure in collaboration with local laboratories (MIT, MITLL, UMass Lowell)</a:t>
            </a:r>
          </a:p>
          <a:p>
            <a:pPr marL="285750" indent="-285750">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Thousands of respirators tested to date </a:t>
            </a:r>
          </a:p>
          <a:p>
            <a:pPr marL="285750" indent="-285750">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Testing findings leading to informed decisions for State and National agencies, hospitals, and manufacturers developing new PPE</a:t>
            </a:r>
          </a:p>
        </p:txBody>
      </p:sp>
      <p:sp>
        <p:nvSpPr>
          <p:cNvPr id="10" name="TextBox 9">
            <a:extLst>
              <a:ext uri="{FF2B5EF4-FFF2-40B4-BE49-F238E27FC236}">
                <a16:creationId xmlns="" xmlns:a16="http://schemas.microsoft.com/office/drawing/2014/main" id="{A689BFAE-F6CD-D34C-B02E-57ED7D801C77}"/>
              </a:ext>
            </a:extLst>
          </p:cNvPr>
          <p:cNvSpPr txBox="1"/>
          <p:nvPr/>
        </p:nvSpPr>
        <p:spPr>
          <a:xfrm>
            <a:off x="521657" y="5138962"/>
            <a:ext cx="2356543" cy="276999"/>
          </a:xfrm>
          <a:prstGeom prst="rect">
            <a:avLst/>
          </a:prstGeom>
          <a:noFill/>
        </p:spPr>
        <p:txBody>
          <a:bodyPr wrap="none" rtlCol="0">
            <a:spAutoFit/>
          </a:bodyPr>
          <a:lstStyle/>
          <a:p>
            <a:pPr algn="ctr"/>
            <a:r>
              <a:rPr lang="en-US" sz="1200" b="1" i="1" dirty="0">
                <a:latin typeface="Arial" panose="020B0604020202020204" pitchFamily="34" charset="0"/>
                <a:cs typeface="Arial" panose="020B0604020202020204" pitchFamily="34" charset="0"/>
              </a:rPr>
              <a:t>Rutledge Aerosol Testing Lab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374" y="1058961"/>
            <a:ext cx="3329655" cy="24972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611213" y="2413188"/>
            <a:ext cx="3633019" cy="2724764"/>
          </a:xfrm>
          <a:prstGeom prst="rect">
            <a:avLst/>
          </a:prstGeom>
        </p:spPr>
      </p:pic>
      <p:sp>
        <p:nvSpPr>
          <p:cNvPr id="14" name="TextBox 13">
            <a:extLst>
              <a:ext uri="{FF2B5EF4-FFF2-40B4-BE49-F238E27FC236}">
                <a16:creationId xmlns="" xmlns:a16="http://schemas.microsoft.com/office/drawing/2014/main" id="{A689BFAE-F6CD-D34C-B02E-57ED7D801C77}"/>
              </a:ext>
            </a:extLst>
          </p:cNvPr>
          <p:cNvSpPr txBox="1"/>
          <p:nvPr/>
        </p:nvSpPr>
        <p:spPr>
          <a:xfrm>
            <a:off x="9742107" y="1225932"/>
            <a:ext cx="1210588" cy="276999"/>
          </a:xfrm>
          <a:prstGeom prst="rect">
            <a:avLst/>
          </a:prstGeom>
          <a:noFill/>
        </p:spPr>
        <p:txBody>
          <a:bodyPr wrap="none" rtlCol="0">
            <a:spAutoFit/>
          </a:bodyPr>
          <a:lstStyle/>
          <a:p>
            <a:pPr algn="ctr"/>
            <a:r>
              <a:rPr lang="en-US" sz="1200" b="1" i="1" dirty="0" smtClean="0">
                <a:latin typeface="Arial" panose="020B0604020202020204" pitchFamily="34" charset="0"/>
                <a:cs typeface="Arial" panose="020B0604020202020204" pitchFamily="34" charset="0"/>
              </a:rPr>
              <a:t>UMass Lowell</a:t>
            </a:r>
            <a:endParaRPr lang="en-US" sz="1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130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838" y="185028"/>
            <a:ext cx="10803614" cy="584775"/>
          </a:xfrm>
          <a:prstGeom prst="rect">
            <a:avLst/>
          </a:prstGeom>
        </p:spPr>
        <p:txBody>
          <a:bodyPr wrap="square">
            <a:spAutoFit/>
          </a:bodyPr>
          <a:lstStyle/>
          <a:p>
            <a:r>
              <a:rPr lang="en-US" sz="3200" b="1" dirty="0" smtClean="0">
                <a:solidFill>
                  <a:srgbClr val="213368"/>
                </a:solidFill>
                <a:latin typeface="Arial" charset="0"/>
                <a:ea typeface="Arial" charset="0"/>
                <a:cs typeface="Arial" charset="0"/>
              </a:rPr>
              <a:t>One Millionth Mask Rolls off Press at New Balance</a:t>
            </a:r>
            <a:endParaRPr lang="en-US" sz="3200" dirty="0">
              <a:solidFill>
                <a:srgbClr val="213368"/>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25" y="1079368"/>
            <a:ext cx="3538194" cy="26536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24737" y="4310057"/>
            <a:ext cx="2700779" cy="202558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712" t="-327" r="25986" b="17378"/>
          <a:stretch/>
        </p:blipFill>
        <p:spPr>
          <a:xfrm>
            <a:off x="7408663" y="1150070"/>
            <a:ext cx="2208778" cy="232842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96725" y="4561801"/>
            <a:ext cx="2025964" cy="152209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09643" y="1485310"/>
            <a:ext cx="3247534" cy="243565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038085" y="3924297"/>
            <a:ext cx="2947834" cy="2210876"/>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r="15221" b="34414"/>
          <a:stretch/>
        </p:blipFill>
        <p:spPr>
          <a:xfrm rot="5400000">
            <a:off x="9088629" y="2802669"/>
            <a:ext cx="3456343" cy="2005388"/>
          </a:xfrm>
          <a:prstGeom prst="rect">
            <a:avLst/>
          </a:prstGeom>
        </p:spPr>
      </p:pic>
      <p:pic>
        <p:nvPicPr>
          <p:cNvPr id="1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5450" y="4815973"/>
            <a:ext cx="1842363" cy="101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45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681" y="0"/>
            <a:ext cx="10947662" cy="6842289"/>
          </a:xfrm>
          <a:prstGeom prst="rect">
            <a:avLst/>
          </a:prstGeom>
        </p:spPr>
      </p:pic>
      <p:sp>
        <p:nvSpPr>
          <p:cNvPr id="3" name="Rectangle 2"/>
          <p:cNvSpPr/>
          <p:nvPr/>
        </p:nvSpPr>
        <p:spPr>
          <a:xfrm>
            <a:off x="0" y="0"/>
            <a:ext cx="12192000" cy="954107"/>
          </a:xfrm>
          <a:prstGeom prst="rect">
            <a:avLst/>
          </a:prstGeom>
          <a:solidFill>
            <a:schemeClr val="bg1"/>
          </a:solidFill>
        </p:spPr>
        <p:txBody>
          <a:bodyPr wrap="square">
            <a:spAutoFit/>
          </a:bodyPr>
          <a:lstStyle/>
          <a:p>
            <a:r>
              <a:rPr lang="en-US" sz="2800" b="1" kern="0" dirty="0" smtClean="0">
                <a:solidFill>
                  <a:srgbClr val="002060"/>
                </a:solidFill>
              </a:rPr>
              <a:t>The New England Journal of Medicine </a:t>
            </a:r>
            <a:br>
              <a:rPr lang="en-US" sz="2800" b="1" kern="0" dirty="0" smtClean="0">
                <a:solidFill>
                  <a:srgbClr val="002060"/>
                </a:solidFill>
              </a:rPr>
            </a:br>
            <a:r>
              <a:rPr lang="en-US" sz="2800" b="1" kern="0" dirty="0" smtClean="0">
                <a:solidFill>
                  <a:srgbClr val="002060"/>
                </a:solidFill>
              </a:rPr>
              <a:t>“Correspondence” COVID-19 Notes – Published May 6, 2020</a:t>
            </a:r>
            <a:endParaRPr lang="en-US" sz="2800" b="1" kern="0" dirty="0">
              <a:solidFill>
                <a:srgbClr val="002060"/>
              </a:solidFill>
            </a:endParaRPr>
          </a:p>
        </p:txBody>
      </p:sp>
      <p:cxnSp>
        <p:nvCxnSpPr>
          <p:cNvPr id="5" name="Straight Connector 4"/>
          <p:cNvCxnSpPr/>
          <p:nvPr/>
        </p:nvCxnSpPr>
        <p:spPr>
          <a:xfrm flipV="1">
            <a:off x="0" y="972961"/>
            <a:ext cx="11406442" cy="12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3130" y="1004382"/>
            <a:ext cx="546755" cy="585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37138" y="985528"/>
            <a:ext cx="755928" cy="586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5588639" y="1414127"/>
            <a:ext cx="397495" cy="1048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98531" y="2626157"/>
            <a:ext cx="2491811" cy="3077766"/>
          </a:xfrm>
          <a:prstGeom prst="rect">
            <a:avLst/>
          </a:prstGeom>
          <a:noFill/>
        </p:spPr>
        <p:txBody>
          <a:bodyPr wrap="square" rtlCol="0">
            <a:spAutoFit/>
          </a:bodyPr>
          <a:lstStyle/>
          <a:p>
            <a:r>
              <a:rPr lang="en-US" i="1" dirty="0"/>
              <a:t>Mark L. </a:t>
            </a:r>
            <a:r>
              <a:rPr lang="en-US" i="1" dirty="0" err="1"/>
              <a:t>Zeidel</a:t>
            </a:r>
            <a:r>
              <a:rPr lang="en-US" i="1" dirty="0"/>
              <a:t>, M.D.</a:t>
            </a:r>
          </a:p>
          <a:p>
            <a:r>
              <a:rPr lang="en-US" sz="1400" i="1" dirty="0"/>
              <a:t>Beth Israel Deaconess </a:t>
            </a:r>
            <a:r>
              <a:rPr lang="en-US" sz="1400" i="1" dirty="0" smtClean="0"/>
              <a:t>   Medical </a:t>
            </a:r>
            <a:r>
              <a:rPr lang="en-US" sz="1400" i="1" dirty="0"/>
              <a:t>Center</a:t>
            </a:r>
          </a:p>
          <a:p>
            <a:r>
              <a:rPr lang="en-US" sz="1400" i="1" dirty="0"/>
              <a:t>Boston, </a:t>
            </a:r>
            <a:r>
              <a:rPr lang="en-US" sz="1400" i="1" dirty="0" smtClean="0"/>
              <a:t>MA</a:t>
            </a:r>
          </a:p>
          <a:p>
            <a:endParaRPr lang="en-US" sz="1400" i="1" dirty="0"/>
          </a:p>
          <a:p>
            <a:r>
              <a:rPr lang="en-US" i="1" dirty="0"/>
              <a:t>Carolyn Kirk, B.A.</a:t>
            </a:r>
          </a:p>
          <a:p>
            <a:r>
              <a:rPr lang="en-US" sz="1400" i="1" dirty="0" err="1"/>
              <a:t>MassTech</a:t>
            </a:r>
            <a:r>
              <a:rPr lang="en-US" sz="1400" i="1" dirty="0"/>
              <a:t> Collaborative</a:t>
            </a:r>
          </a:p>
          <a:p>
            <a:r>
              <a:rPr lang="en-US" sz="1400" i="1" dirty="0"/>
              <a:t>Westborough, </a:t>
            </a:r>
            <a:r>
              <a:rPr lang="en-US" sz="1400" i="1" dirty="0" smtClean="0"/>
              <a:t>MA</a:t>
            </a:r>
          </a:p>
          <a:p>
            <a:endParaRPr lang="en-US" sz="1400" i="1" dirty="0"/>
          </a:p>
          <a:p>
            <a:r>
              <a:rPr lang="en-US" i="1" dirty="0"/>
              <a:t>Ben Linville‑Engler, S.M.</a:t>
            </a:r>
          </a:p>
          <a:p>
            <a:r>
              <a:rPr lang="en-US" sz="1400" i="1" dirty="0"/>
              <a:t>Massachusetts Institute of Technology</a:t>
            </a:r>
          </a:p>
          <a:p>
            <a:r>
              <a:rPr lang="en-US" sz="1400" i="1" dirty="0"/>
              <a:t>Cambridge, MA</a:t>
            </a:r>
          </a:p>
        </p:txBody>
      </p:sp>
    </p:spTree>
    <p:extLst>
      <p:ext uri="{BB962C8B-B14F-4D97-AF65-F5344CB8AC3E}">
        <p14:creationId xmlns:p14="http://schemas.microsoft.com/office/powerpoint/2010/main" val="232378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411" y="0"/>
            <a:ext cx="11299596" cy="954107"/>
          </a:xfrm>
          <a:prstGeom prst="rect">
            <a:avLst/>
          </a:prstGeom>
        </p:spPr>
        <p:txBody>
          <a:bodyPr wrap="square">
            <a:spAutoFit/>
          </a:bodyPr>
          <a:lstStyle/>
          <a:p>
            <a:r>
              <a:rPr lang="en-US" sz="2800" b="1" kern="0" dirty="0">
                <a:solidFill>
                  <a:srgbClr val="002060"/>
                </a:solidFill>
              </a:rPr>
              <a:t>NSF Future Manufacturing Networks </a:t>
            </a:r>
            <a:r>
              <a:rPr lang="en-US" sz="2800" b="1" kern="0" dirty="0" smtClean="0">
                <a:solidFill>
                  <a:srgbClr val="002060"/>
                </a:solidFill>
              </a:rPr>
              <a:t>Grant: </a:t>
            </a:r>
            <a:r>
              <a:rPr lang="en-US" sz="2800" b="1" kern="0" dirty="0">
                <a:solidFill>
                  <a:srgbClr val="002060"/>
                </a:solidFill>
              </a:rPr>
              <a:t/>
            </a:r>
            <a:br>
              <a:rPr lang="en-US" sz="2800" b="1" kern="0" dirty="0">
                <a:solidFill>
                  <a:srgbClr val="002060"/>
                </a:solidFill>
              </a:rPr>
            </a:br>
            <a:r>
              <a:rPr lang="en-US" sz="2800" b="1" kern="0" dirty="0">
                <a:solidFill>
                  <a:srgbClr val="002060"/>
                </a:solidFill>
              </a:rPr>
              <a:t>Rapid-Execution for Scaling Production Of Needed Designs (RESPOND)</a:t>
            </a:r>
          </a:p>
        </p:txBody>
      </p:sp>
      <p:sp>
        <p:nvSpPr>
          <p:cNvPr id="3" name="TextBox 2"/>
          <p:cNvSpPr txBox="1"/>
          <p:nvPr/>
        </p:nvSpPr>
        <p:spPr>
          <a:xfrm>
            <a:off x="433634" y="1121789"/>
            <a:ext cx="5948314" cy="5293757"/>
          </a:xfrm>
          <a:prstGeom prst="rect">
            <a:avLst/>
          </a:prstGeom>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Massachusetts Awarded </a:t>
            </a:r>
          </a:p>
          <a:p>
            <a:pPr algn="ctr"/>
            <a:r>
              <a:rPr lang="en-US" sz="2400" b="1" dirty="0" smtClean="0">
                <a:latin typeface="Times New Roman" panose="02020603050405020304" pitchFamily="18" charset="0"/>
                <a:cs typeface="Times New Roman" panose="02020603050405020304" pitchFamily="18" charset="0"/>
              </a:rPr>
              <a:t>‘Future of Manufacturing’ Grant </a:t>
            </a:r>
          </a:p>
          <a:p>
            <a:pPr algn="ctr"/>
            <a:r>
              <a:rPr lang="en-US" sz="2400" b="1" dirty="0" smtClean="0">
                <a:latin typeface="Times New Roman" panose="02020603050405020304" pitchFamily="18" charset="0"/>
                <a:cs typeface="Times New Roman" panose="02020603050405020304" pitchFamily="18" charset="0"/>
              </a:rPr>
              <a:t>from National Science Foundation</a:t>
            </a:r>
            <a:endParaRPr lang="en-US" sz="2400" dirty="0" smtClean="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ctr"/>
            <a:r>
              <a:rPr lang="en-US" sz="1600" i="1" dirty="0" smtClean="0">
                <a:latin typeface="Times New Roman" panose="02020603050405020304" pitchFamily="18" charset="0"/>
                <a:cs typeface="Times New Roman" panose="02020603050405020304" pitchFamily="18" charset="0"/>
              </a:rPr>
              <a:t>Project RESPOND Will Help Massachusetts Manufacturers Pivot Operations to Address Crises</a:t>
            </a:r>
            <a:endParaRPr lang="en-US" sz="1600" dirty="0" smtClean="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ctr"/>
            <a:r>
              <a:rPr lang="en-US" sz="1600" i="1" dirty="0" smtClean="0">
                <a:latin typeface="Times New Roman" panose="02020603050405020304" pitchFamily="18" charset="0"/>
                <a:cs typeface="Times New Roman" panose="02020603050405020304" pitchFamily="18" charset="0"/>
              </a:rPr>
              <a:t>$500,000 Grant Builds on the Success of the Massachusetts Manufacturing Emergency Response Team</a:t>
            </a:r>
            <a:endParaRPr lang="en-US" sz="1600" dirty="0" smtClean="0">
              <a:latin typeface="Times New Roman" panose="02020603050405020304" pitchFamily="18" charset="0"/>
              <a:cs typeface="Times New Roman" panose="02020603050405020304" pitchFamily="18" charset="0"/>
            </a:endParaRPr>
          </a:p>
          <a:p>
            <a:r>
              <a:rPr lang="en-US" sz="1600" dirty="0" smtClean="0"/>
              <a:t> </a:t>
            </a:r>
          </a:p>
          <a:p>
            <a:r>
              <a:rPr lang="en-US" sz="1400" b="1" dirty="0" smtClean="0"/>
              <a:t>BOSTON</a:t>
            </a:r>
            <a:r>
              <a:rPr lang="en-US" sz="1400" dirty="0" smtClean="0"/>
              <a:t> – </a:t>
            </a:r>
            <a:r>
              <a:rPr lang="en-US" sz="1400" dirty="0" smtClean="0">
                <a:latin typeface="Times New Roman" panose="02020603050405020304" pitchFamily="18" charset="0"/>
                <a:cs typeface="Times New Roman" panose="02020603050405020304" pitchFamily="18" charset="0"/>
              </a:rPr>
              <a:t>Today, the National Science Foundation (NSF) announced a new ‘Future of Manufacturing’ grant of $499,955 awarded to a collaboration of Massachusetts organizations, which will help the region’s manufacturers pivot their operations to address emerging crises. </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project, called ‘</a:t>
            </a:r>
            <a:r>
              <a:rPr lang="en-US" sz="1400" b="1" dirty="0" smtClean="0">
                <a:latin typeface="Times New Roman" panose="02020603050405020304" pitchFamily="18" charset="0"/>
                <a:cs typeface="Times New Roman" panose="02020603050405020304" pitchFamily="18" charset="0"/>
              </a:rPr>
              <a:t>R</a:t>
            </a:r>
            <a:r>
              <a:rPr lang="en-US" sz="1400" dirty="0" smtClean="0">
                <a:latin typeface="Times New Roman" panose="02020603050405020304" pitchFamily="18" charset="0"/>
                <a:cs typeface="Times New Roman" panose="02020603050405020304" pitchFamily="18" charset="0"/>
              </a:rPr>
              <a:t>apid </a:t>
            </a:r>
            <a:r>
              <a:rPr lang="en-US" sz="1400" b="1" dirty="0" smtClean="0">
                <a:latin typeface="Times New Roman" panose="02020603050405020304" pitchFamily="18" charset="0"/>
                <a:cs typeface="Times New Roman" panose="02020603050405020304" pitchFamily="18" charset="0"/>
              </a:rPr>
              <a:t>E</a:t>
            </a:r>
            <a:r>
              <a:rPr lang="en-US" sz="1400" dirty="0" smtClean="0">
                <a:latin typeface="Times New Roman" panose="02020603050405020304" pitchFamily="18" charset="0"/>
                <a:cs typeface="Times New Roman" panose="02020603050405020304" pitchFamily="18" charset="0"/>
              </a:rPr>
              <a:t>xecution for </a:t>
            </a:r>
            <a:r>
              <a:rPr lang="en-US" sz="1400" b="1" dirty="0" smtClean="0">
                <a:latin typeface="Times New Roman" panose="02020603050405020304" pitchFamily="18" charset="0"/>
                <a:cs typeface="Times New Roman" panose="02020603050405020304" pitchFamily="18" charset="0"/>
              </a:rPr>
              <a:t>S</a:t>
            </a:r>
            <a:r>
              <a:rPr lang="en-US" sz="1400" dirty="0" smtClean="0">
                <a:latin typeface="Times New Roman" panose="02020603050405020304" pitchFamily="18" charset="0"/>
                <a:cs typeface="Times New Roman" panose="02020603050405020304" pitchFamily="18" charset="0"/>
              </a:rPr>
              <a:t>caling </a:t>
            </a:r>
            <a:r>
              <a:rPr lang="en-US" sz="1400" b="1" dirty="0" smtClean="0">
                <a:latin typeface="Times New Roman" panose="02020603050405020304" pitchFamily="18" charset="0"/>
                <a:cs typeface="Times New Roman" panose="02020603050405020304" pitchFamily="18" charset="0"/>
              </a:rPr>
              <a:t>P</a:t>
            </a:r>
            <a:r>
              <a:rPr lang="en-US" sz="1400" dirty="0" smtClean="0">
                <a:latin typeface="Times New Roman" panose="02020603050405020304" pitchFamily="18" charset="0"/>
                <a:cs typeface="Times New Roman" panose="02020603050405020304" pitchFamily="18" charset="0"/>
              </a:rPr>
              <a:t>roduction </a:t>
            </a:r>
            <a:r>
              <a:rPr lang="en-US" sz="1400" b="1" dirty="0" smtClean="0">
                <a:latin typeface="Times New Roman" panose="02020603050405020304" pitchFamily="18" charset="0"/>
                <a:cs typeface="Times New Roman" panose="02020603050405020304" pitchFamily="18" charset="0"/>
              </a:rPr>
              <a:t>O</a:t>
            </a:r>
            <a:r>
              <a:rPr lang="en-US" sz="1400" dirty="0" smtClean="0">
                <a:latin typeface="Times New Roman" panose="02020603050405020304" pitchFamily="18" charset="0"/>
                <a:cs typeface="Times New Roman" panose="02020603050405020304" pitchFamily="18" charset="0"/>
              </a:rPr>
              <a:t>f </a:t>
            </a:r>
            <a:r>
              <a:rPr lang="en-US" sz="1400" b="1" dirty="0" smtClean="0">
                <a:latin typeface="Times New Roman" panose="02020603050405020304" pitchFamily="18" charset="0"/>
                <a:cs typeface="Times New Roman" panose="02020603050405020304" pitchFamily="18" charset="0"/>
              </a:rPr>
              <a:t>N</a:t>
            </a:r>
            <a:r>
              <a:rPr lang="en-US" sz="1400" dirty="0" smtClean="0">
                <a:latin typeface="Times New Roman" panose="02020603050405020304" pitchFamily="18" charset="0"/>
                <a:cs typeface="Times New Roman" panose="02020603050405020304" pitchFamily="18" charset="0"/>
              </a:rPr>
              <a:t>eeded </a:t>
            </a:r>
            <a:r>
              <a:rPr lang="en-US" sz="1400" b="1" dirty="0" smtClean="0">
                <a:latin typeface="Times New Roman" panose="02020603050405020304" pitchFamily="18" charset="0"/>
                <a:cs typeface="Times New Roman" panose="02020603050405020304" pitchFamily="18" charset="0"/>
              </a:rPr>
              <a:t>D</a:t>
            </a:r>
            <a:r>
              <a:rPr lang="en-US" sz="1400" dirty="0" smtClean="0">
                <a:latin typeface="Times New Roman" panose="02020603050405020304" pitchFamily="18" charset="0"/>
                <a:cs typeface="Times New Roman" panose="02020603050405020304" pitchFamily="18" charset="0"/>
              </a:rPr>
              <a:t>esigns’ or RESPOND, will create a diverse network of transdisciplinary stakeholders across academia and state government that will support and sustain critical ‘super nodes’ that will boost communication between organizations, help accelerate product development, and drive increased manufacturing capacity to address crises like the ongoing COVID-19 pandemic.</a:t>
            </a:r>
            <a:endParaRPr lang="en-US"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8E810A62-A144-8D46-8873-CB6E388F6746}"/>
              </a:ext>
            </a:extLst>
          </p:cNvPr>
          <p:cNvPicPr>
            <a:picLocks noChangeAspect="1"/>
          </p:cNvPicPr>
          <p:nvPr/>
        </p:nvPicPr>
        <p:blipFill>
          <a:blip r:embed="rId2"/>
          <a:stretch>
            <a:fillRect/>
          </a:stretch>
        </p:blipFill>
        <p:spPr>
          <a:xfrm>
            <a:off x="7410225" y="1315893"/>
            <a:ext cx="1262435" cy="1590669"/>
          </a:xfrm>
          <a:prstGeom prst="rect">
            <a:avLst/>
          </a:prstGeom>
        </p:spPr>
      </p:pic>
      <p:pic>
        <p:nvPicPr>
          <p:cNvPr id="5" name="Picture 4">
            <a:extLst>
              <a:ext uri="{FF2B5EF4-FFF2-40B4-BE49-F238E27FC236}">
                <a16:creationId xmlns="" xmlns:a16="http://schemas.microsoft.com/office/drawing/2014/main" id="{74748104-E4BB-3D49-BC22-C47D2B4DE4A6}"/>
              </a:ext>
            </a:extLst>
          </p:cNvPr>
          <p:cNvPicPr>
            <a:picLocks noChangeAspect="1"/>
          </p:cNvPicPr>
          <p:nvPr/>
        </p:nvPicPr>
        <p:blipFill>
          <a:blip r:embed="rId3"/>
          <a:stretch>
            <a:fillRect/>
          </a:stretch>
        </p:blipFill>
        <p:spPr>
          <a:xfrm>
            <a:off x="7847073" y="4405659"/>
            <a:ext cx="3375159" cy="1890088"/>
          </a:xfrm>
          <a:prstGeom prst="rect">
            <a:avLst/>
          </a:prstGeom>
        </p:spPr>
      </p:pic>
      <p:pic>
        <p:nvPicPr>
          <p:cNvPr id="6" name="Picture 5">
            <a:extLst>
              <a:ext uri="{FF2B5EF4-FFF2-40B4-BE49-F238E27FC236}">
                <a16:creationId xmlns="" xmlns:a16="http://schemas.microsoft.com/office/drawing/2014/main" id="{6E0B8EDE-5684-3549-BC53-F5F1126DB5BA}"/>
              </a:ext>
            </a:extLst>
          </p:cNvPr>
          <p:cNvPicPr>
            <a:picLocks noChangeAspect="1"/>
          </p:cNvPicPr>
          <p:nvPr/>
        </p:nvPicPr>
        <p:blipFill>
          <a:blip r:embed="rId4"/>
          <a:stretch>
            <a:fillRect/>
          </a:stretch>
        </p:blipFill>
        <p:spPr>
          <a:xfrm>
            <a:off x="9167502" y="1136425"/>
            <a:ext cx="2523598" cy="1949604"/>
          </a:xfrm>
          <a:prstGeom prst="rect">
            <a:avLst/>
          </a:prstGeom>
        </p:spPr>
      </p:pic>
      <p:pic>
        <p:nvPicPr>
          <p:cNvPr id="7" name="Picture 6">
            <a:extLst>
              <a:ext uri="{FF2B5EF4-FFF2-40B4-BE49-F238E27FC236}">
                <a16:creationId xmlns="" xmlns:a16="http://schemas.microsoft.com/office/drawing/2014/main" id="{AD701B66-46DB-0F43-AD6E-15453C39553B}"/>
              </a:ext>
            </a:extLst>
          </p:cNvPr>
          <p:cNvPicPr>
            <a:picLocks noChangeAspect="1"/>
          </p:cNvPicPr>
          <p:nvPr/>
        </p:nvPicPr>
        <p:blipFill>
          <a:blip r:embed="rId5"/>
          <a:stretch>
            <a:fillRect/>
          </a:stretch>
        </p:blipFill>
        <p:spPr>
          <a:xfrm>
            <a:off x="7479922" y="3086029"/>
            <a:ext cx="3742310" cy="1140163"/>
          </a:xfrm>
          <a:prstGeom prst="rect">
            <a:avLst/>
          </a:prstGeom>
        </p:spPr>
      </p:pic>
    </p:spTree>
    <p:extLst>
      <p:ext uri="{BB962C8B-B14F-4D97-AF65-F5344CB8AC3E}">
        <p14:creationId xmlns:p14="http://schemas.microsoft.com/office/powerpoint/2010/main" val="249078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01307785"/>
              </p:ext>
            </p:extLst>
          </p:nvPr>
        </p:nvGraphicFramePr>
        <p:xfrm>
          <a:off x="367646" y="707010"/>
          <a:ext cx="11368725" cy="5328056"/>
        </p:xfrm>
        <a:graphic>
          <a:graphicData uri="http://schemas.openxmlformats.org/drawingml/2006/table">
            <a:tbl>
              <a:tblPr firstRow="1" bandRow="1"/>
              <a:tblGrid>
                <a:gridCol w="7088957"/>
                <a:gridCol w="2007909"/>
                <a:gridCol w="2271859"/>
              </a:tblGrid>
              <a:tr h="180257">
                <a:tc>
                  <a:txBody>
                    <a:bodyPr/>
                    <a:lstStyle/>
                    <a:p>
                      <a:pPr marL="0" marR="0" algn="ctr">
                        <a:spcBef>
                          <a:spcPts val="0"/>
                        </a:spcBef>
                        <a:spcAft>
                          <a:spcPts val="0"/>
                        </a:spcAft>
                      </a:pPr>
                      <a:r>
                        <a:rPr lang="en-US"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Highlighted Products and Companies </a:t>
                      </a:r>
                      <a:endParaRPr lang="en-US" sz="1800" dirty="0">
                        <a:solidFill>
                          <a:srgbClr val="002060"/>
                        </a:solidFill>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b="1" kern="1200">
                          <a:effectLst/>
                          <a:latin typeface="Calibri" panose="020F0502020204030204" pitchFamily="34" charset="0"/>
                          <a:ea typeface="Times New Roman" panose="02020603050405020304" pitchFamily="18" charset="0"/>
                          <a:cs typeface="Arial" panose="020B0604020202020204" pitchFamily="34" charset="0"/>
                        </a:rPr>
                        <a:t>2020 </a:t>
                      </a:r>
                      <a:r>
                        <a:rPr lang="en-US" sz="1400" kern="1200">
                          <a:effectLst/>
                          <a:latin typeface="Calibri" panose="020F0502020204030204" pitchFamily="34" charset="0"/>
                          <a:ea typeface="Times New Roman" panose="02020603050405020304" pitchFamily="18" charset="0"/>
                          <a:cs typeface="Arial" panose="020B0604020202020204" pitchFamily="34" charset="0"/>
                        </a:rPr>
                        <a:t> </a:t>
                      </a:r>
                      <a:r>
                        <a:rPr lang="en-US" sz="1400" b="1" kern="1200">
                          <a:effectLst/>
                          <a:latin typeface="Calibri" panose="020F0502020204030204" pitchFamily="34" charset="0"/>
                          <a:ea typeface="Times New Roman" panose="02020603050405020304" pitchFamily="18" charset="0"/>
                          <a:cs typeface="Arial" panose="020B0604020202020204" pitchFamily="34" charset="0"/>
                        </a:rPr>
                        <a:t>Expected</a:t>
                      </a:r>
                      <a:endParaRPr lang="en-US" sz="140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b="1" kern="1200">
                          <a:effectLst/>
                          <a:latin typeface="Calibri" panose="020F0502020204030204" pitchFamily="34" charset="0"/>
                          <a:ea typeface="Times New Roman" panose="02020603050405020304" pitchFamily="18" charset="0"/>
                          <a:cs typeface="Arial" panose="020B0604020202020204" pitchFamily="34" charset="0"/>
                        </a:rPr>
                        <a:t>2021 &amp; Beyond Forecast</a:t>
                      </a:r>
                      <a:endParaRPr lang="en-US" sz="140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r h="342488">
                <a:tc>
                  <a:txBody>
                    <a:bodyPr/>
                    <a:lstStyle/>
                    <a:p>
                      <a:pPr marL="0" marR="0">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Ventilators:</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Cogmedix</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contract manufacturer for </a:t>
                      </a: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Zoll</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Worcester</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10,000</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(Contracted for 10,000) </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Volume TBD</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r h="1103879">
                <a:tc>
                  <a:txBody>
                    <a:bodyPr/>
                    <a:lstStyle/>
                    <a:p>
                      <a:pPr marL="0" marR="0">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N95 Respirators/Masks: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Gerson – existing manufacturer that was provided expansion support</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Boyd Technologies –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pivoting medical</a:t>
                      </a:r>
                      <a:r>
                        <a:rPr lang="en-US" sz="1400" kern="12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device manufacturer</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Virudefense</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surgical mask style for N95.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Standard Materials/Shawmut – new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venture</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Ramp up</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Ramp up / 3,000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Ramp up</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16,300,000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30,000,000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annualized)</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60,000,000 </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r h="1329997">
                <a:tc>
                  <a:txBody>
                    <a:bodyPr/>
                    <a:lstStyle/>
                    <a:p>
                      <a:pPr marL="0" marR="0">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Isolation Gowns: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99 Degrees – Produced 2 million to date.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POs </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place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 </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additional 2 million</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Merrow – Sees market reverting to overseas in 2021</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Lovepop</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Ramping down production.  Western MA but manufacturing in Vietnam</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Contollo</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won 12 million unit order from Federal govt</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CareAline</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won $25,000 first prize in Mass Tech’s </a:t>
                      </a: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Intrapreneur</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Challenge</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5,500</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9,750,000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TBD</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12,000,000</a:t>
                      </a:r>
                      <a:endParaRPr lang="en-US" sz="1400" dirty="0">
                        <a:effectLst/>
                        <a:latin typeface="Times New Roman" panose="02020603050405020304" pitchFamily="18" charset="0"/>
                        <a:ea typeface="Calibri" panose="020F0502020204030204" pitchFamily="34" charset="0"/>
                      </a:endParaRPr>
                    </a:p>
                    <a:p>
                      <a:pPr marL="0" marR="0" algn="ctr">
                        <a:lnSpc>
                          <a:spcPct val="100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100,000</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r h="450545">
                <a:tc>
                  <a:txBody>
                    <a:bodyPr/>
                    <a:lstStyle/>
                    <a:p>
                      <a:pPr marL="0" marR="0">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Face Shields:</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err="1">
                          <a:effectLst/>
                          <a:latin typeface="Calibri" panose="020F0502020204030204" pitchFamily="34" charset="0"/>
                          <a:ea typeface="Times New Roman" panose="02020603050405020304" pitchFamily="18" charset="0"/>
                          <a:cs typeface="Arial" panose="020B0604020202020204" pitchFamily="34" charset="0"/>
                        </a:rPr>
                        <a:t>Fraen</a:t>
                      </a:r>
                      <a:r>
                        <a:rPr lang="en-US" sz="1400" dirty="0">
                          <a:effectLst/>
                          <a:latin typeface="Calibri" panose="020F0502020204030204" pitchFamily="34" charset="0"/>
                          <a:ea typeface="Times New Roman" panose="02020603050405020304" pitchFamily="18" charset="0"/>
                          <a:cs typeface="Arial" panose="020B0604020202020204" pitchFamily="34" charset="0"/>
                        </a:rPr>
                        <a:t>, </a:t>
                      </a:r>
                      <a:r>
                        <a:rPr lang="en-US" sz="1400" dirty="0" err="1">
                          <a:effectLst/>
                          <a:latin typeface="Calibri" panose="020F0502020204030204" pitchFamily="34" charset="0"/>
                          <a:ea typeface="Times New Roman" panose="02020603050405020304" pitchFamily="18" charset="0"/>
                          <a:cs typeface="Arial" panose="020B0604020202020204" pitchFamily="34" charset="0"/>
                        </a:rPr>
                        <a:t>FLEXcon</a:t>
                      </a:r>
                      <a:r>
                        <a:rPr lang="en-US" sz="1400" dirty="0">
                          <a:effectLst/>
                          <a:latin typeface="Calibri" panose="020F0502020204030204" pitchFamily="34" charset="0"/>
                          <a:ea typeface="Times New Roman" panose="02020603050405020304" pitchFamily="18" charset="0"/>
                          <a:cs typeface="Arial" panose="020B0604020202020204" pitchFamily="34" charset="0"/>
                        </a:rPr>
                        <a:t>, </a:t>
                      </a:r>
                      <a:r>
                        <a:rPr lang="en-US" sz="1400" dirty="0" err="1">
                          <a:effectLst/>
                          <a:latin typeface="Calibri" panose="020F0502020204030204" pitchFamily="34" charset="0"/>
                          <a:ea typeface="Times New Roman" panose="02020603050405020304" pitchFamily="18" charset="0"/>
                          <a:cs typeface="Arial" panose="020B0604020202020204" pitchFamily="34" charset="0"/>
                        </a:rPr>
                        <a:t>PolymerShapes</a:t>
                      </a:r>
                      <a:r>
                        <a:rPr lang="en-US" sz="1400" dirty="0">
                          <a:effectLst/>
                          <a:latin typeface="Calibri" panose="020F0502020204030204" pitchFamily="34" charset="0"/>
                          <a:ea typeface="Times New Roman" panose="02020603050405020304" pitchFamily="18" charset="0"/>
                          <a:cs typeface="Arial" panose="020B0604020202020204" pitchFamily="34" charset="0"/>
                        </a:rPr>
                        <a:t>, Lacerta, </a:t>
                      </a:r>
                      <a:r>
                        <a:rPr lang="en-US" sz="1400" dirty="0" err="1">
                          <a:effectLst/>
                          <a:latin typeface="Calibri" panose="020F0502020204030204" pitchFamily="34" charset="0"/>
                          <a:ea typeface="Times New Roman" panose="02020603050405020304" pitchFamily="18" charset="0"/>
                          <a:cs typeface="Arial" panose="020B0604020202020204" pitchFamily="34" charset="0"/>
                        </a:rPr>
                        <a:t>Brownmed</a:t>
                      </a:r>
                      <a:r>
                        <a:rPr lang="en-US" sz="1400" dirty="0">
                          <a:effectLst/>
                          <a:latin typeface="Calibri" panose="020F0502020204030204" pitchFamily="34" charset="0"/>
                          <a:ea typeface="Times New Roman" panose="02020603050405020304" pitchFamily="18" charset="0"/>
                          <a:cs typeface="Arial" panose="020B0604020202020204" pitchFamily="34" charset="0"/>
                        </a:rPr>
                        <a:t>, Pyxis, </a:t>
                      </a:r>
                      <a:r>
                        <a:rPr lang="en-US" sz="1400" dirty="0" err="1">
                          <a:effectLst/>
                          <a:latin typeface="Calibri" panose="020F0502020204030204" pitchFamily="34" charset="0"/>
                          <a:ea typeface="Times New Roman" panose="02020603050405020304" pitchFamily="18" charset="0"/>
                          <a:cs typeface="Arial" panose="020B0604020202020204" pitchFamily="34" charset="0"/>
                        </a:rPr>
                        <a:t>Sparx</a:t>
                      </a:r>
                      <a:r>
                        <a:rPr lang="en-US" sz="1400" dirty="0">
                          <a:effectLst/>
                          <a:latin typeface="Calibri" panose="020F0502020204030204" pitchFamily="34" charset="0"/>
                          <a:ea typeface="Times New Roman" panose="02020603050405020304" pitchFamily="18" charset="0"/>
                          <a:cs typeface="Arial" panose="020B0604020202020204" pitchFamily="34" charset="0"/>
                        </a:rPr>
                        <a:t>, </a:t>
                      </a:r>
                      <a:r>
                        <a:rPr lang="en-US" sz="1400" dirty="0" err="1" smtClean="0">
                          <a:effectLst/>
                          <a:latin typeface="Calibri" panose="020F0502020204030204" pitchFamily="34" charset="0"/>
                          <a:ea typeface="Times New Roman" panose="02020603050405020304" pitchFamily="18" charset="0"/>
                          <a:cs typeface="Arial" panose="020B0604020202020204" pitchFamily="34" charset="0"/>
                        </a:rPr>
                        <a:t>Lovepop</a:t>
                      </a:r>
                      <a:r>
                        <a:rPr lang="en-US" sz="1400" dirty="0" smtClean="0">
                          <a:effectLst/>
                          <a:latin typeface="Calibri" panose="020F0502020204030204" pitchFamily="34" charset="0"/>
                          <a:ea typeface="Times New Roman" panose="02020603050405020304" pitchFamily="18" charset="0"/>
                          <a:cs typeface="Arial" panose="020B0604020202020204" pitchFamily="34" charset="0"/>
                        </a:rPr>
                        <a:t> &amp; more.</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5,000,000</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7,000,000</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r h="1315875">
                <a:tc>
                  <a:txBody>
                    <a:bodyPr/>
                    <a:lstStyle/>
                    <a:p>
                      <a:pPr marL="0" marR="0">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Other: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Boyd Technologies – surgical masks</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Face Masks – New Balance, Lawrence MA.  Production ramped down.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Viral (Kits) / Transport Medium – Mat </a:t>
                      </a:r>
                      <a:r>
                        <a:rPr lang="en-US" sz="14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Tek</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Corp. </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PPE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Testing</a:t>
                      </a:r>
                      <a:endParaRPr lang="en-US" sz="14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Hand Sanitizer (approximately 12 companies)</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Ramp up</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1,000,000+</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500,000</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4,267</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70,000+ gallons</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endPar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30,000,000 </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(annualized)</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1,000,000</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4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1,200</a:t>
                      </a:r>
                      <a:endParaRPr lang="en-US" sz="14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Arial" panose="020B0604020202020204" pitchFamily="34" charset="0"/>
                        </a:rPr>
                        <a:t>140,000+ gallons</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r h="324462">
                <a:tc>
                  <a:txBody>
                    <a:bodyPr/>
                    <a:lstStyle/>
                    <a:p>
                      <a:pPr marL="0" marR="0" algn="r">
                        <a:spcBef>
                          <a:spcPts val="0"/>
                        </a:spcBef>
                        <a:spcAft>
                          <a:spcPts val="0"/>
                        </a:spcAft>
                      </a:pPr>
                      <a:r>
                        <a:rPr lang="en-US" sz="14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TOTAL PRODUCTIVITY</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&gt;15 million items</a:t>
                      </a:r>
                      <a:endParaRPr lang="en-US" sz="140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(minus Lovepop)</a:t>
                      </a:r>
                      <a:endParaRPr lang="en-US" sz="140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&gt;170 million items</a:t>
                      </a:r>
                      <a:endParaRPr lang="en-US" sz="1400" dirty="0">
                        <a:effectLst/>
                        <a:latin typeface="Times New Roman" panose="02020603050405020304" pitchFamily="18" charset="0"/>
                        <a:ea typeface="Calibri" panose="020F0502020204030204" pitchFamily="34" charset="0"/>
                      </a:endParaRPr>
                    </a:p>
                  </a:txBody>
                  <a:tcPr marL="68495" marR="68495" marT="0" marB="0">
                    <a:lnL w="28575" cap="flat" cmpd="sng" algn="ctr">
                      <a:solidFill>
                        <a:srgbClr val="7F7F7F"/>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28575"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860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0930" y="3383944"/>
            <a:ext cx="8650092" cy="1246495"/>
          </a:xfrm>
          <a:prstGeom prst="rect">
            <a:avLst/>
          </a:prstGeom>
          <a:noFill/>
        </p:spPr>
        <p:txBody>
          <a:bodyPr wrap="square" rtlCol="0">
            <a:spAutoFit/>
          </a:bodyPr>
          <a:lstStyle/>
          <a:p>
            <a:pPr algn="ctr">
              <a:lnSpc>
                <a:spcPts val="3000"/>
              </a:lnSpc>
            </a:pPr>
            <a:r>
              <a:rPr lang="en-US" sz="2000" dirty="0">
                <a:solidFill>
                  <a:srgbClr val="213368"/>
                </a:solidFill>
                <a:latin typeface="Arial" charset="0"/>
                <a:ea typeface="Arial" charset="0"/>
                <a:cs typeface="Arial" charset="0"/>
              </a:rPr>
              <a:t>We strengthen the competitiveness of the tech and innovation economy </a:t>
            </a:r>
          </a:p>
          <a:p>
            <a:pPr algn="ctr">
              <a:lnSpc>
                <a:spcPts val="3000"/>
              </a:lnSpc>
            </a:pPr>
            <a:r>
              <a:rPr lang="en-US" sz="2000" dirty="0">
                <a:solidFill>
                  <a:srgbClr val="213368"/>
                </a:solidFill>
                <a:latin typeface="Arial" charset="0"/>
                <a:ea typeface="Arial" charset="0"/>
                <a:cs typeface="Arial" charset="0"/>
              </a:rPr>
              <a:t>by driving strategic investments, partnerships, and insights </a:t>
            </a:r>
          </a:p>
          <a:p>
            <a:pPr algn="ctr">
              <a:lnSpc>
                <a:spcPts val="3000"/>
              </a:lnSpc>
            </a:pPr>
            <a:r>
              <a:rPr lang="en-US" sz="2000" dirty="0">
                <a:solidFill>
                  <a:srgbClr val="213368"/>
                </a:solidFill>
                <a:latin typeface="Arial" charset="0"/>
                <a:ea typeface="Arial" charset="0"/>
                <a:cs typeface="Arial" charset="0"/>
              </a:rPr>
              <a:t>that harness the talent of Massachusetts.</a:t>
            </a:r>
          </a:p>
        </p:txBody>
      </p:sp>
      <p:grpSp>
        <p:nvGrpSpPr>
          <p:cNvPr id="19" name="Group 18"/>
          <p:cNvGrpSpPr/>
          <p:nvPr/>
        </p:nvGrpSpPr>
        <p:grpSpPr>
          <a:xfrm>
            <a:off x="2528790" y="1725462"/>
            <a:ext cx="7144717" cy="1355932"/>
            <a:chOff x="404088" y="997950"/>
            <a:chExt cx="7144717" cy="1355932"/>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88" y="997950"/>
              <a:ext cx="4067796" cy="1355932"/>
            </a:xfrm>
            <a:prstGeom prst="rect">
              <a:avLst/>
            </a:prstGeom>
          </p:spPr>
        </p:pic>
        <p:cxnSp>
          <p:nvCxnSpPr>
            <p:cNvPr id="13" name="Straight Connector 12"/>
            <p:cNvCxnSpPr/>
            <p:nvPr/>
          </p:nvCxnSpPr>
          <p:spPr>
            <a:xfrm>
              <a:off x="4518602" y="1314867"/>
              <a:ext cx="0" cy="674120"/>
            </a:xfrm>
            <a:prstGeom prst="line">
              <a:avLst/>
            </a:prstGeom>
            <a:ln>
              <a:solidFill>
                <a:srgbClr val="213368"/>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72350" y="1448356"/>
              <a:ext cx="2676455" cy="400110"/>
            </a:xfrm>
            <a:prstGeom prst="rect">
              <a:avLst/>
            </a:prstGeom>
            <a:noFill/>
          </p:spPr>
          <p:txBody>
            <a:bodyPr wrap="square" rtlCol="0">
              <a:spAutoFit/>
            </a:bodyPr>
            <a:lstStyle/>
            <a:p>
              <a:r>
                <a:rPr lang="en-US" sz="2000" b="1" dirty="0">
                  <a:solidFill>
                    <a:srgbClr val="213368"/>
                  </a:solidFill>
                  <a:latin typeface="Arial" charset="0"/>
                  <a:ea typeface="Arial" charset="0"/>
                  <a:cs typeface="Arial" charset="0"/>
                </a:rPr>
                <a:t>OUR MISSION</a:t>
              </a:r>
            </a:p>
          </p:txBody>
        </p:sp>
      </p:grpSp>
    </p:spTree>
    <p:extLst>
      <p:ext uri="{BB962C8B-B14F-4D97-AF65-F5344CB8AC3E}">
        <p14:creationId xmlns:p14="http://schemas.microsoft.com/office/powerpoint/2010/main" val="1281112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7338" y="385018"/>
            <a:ext cx="8315863" cy="584775"/>
          </a:xfrm>
          <a:prstGeom prst="rect">
            <a:avLst/>
          </a:prstGeom>
        </p:spPr>
        <p:txBody>
          <a:bodyPr wrap="square">
            <a:spAutoFit/>
          </a:bodyPr>
          <a:lstStyle/>
          <a:p>
            <a:r>
              <a:rPr lang="en-US" sz="3200" b="1" dirty="0">
                <a:solidFill>
                  <a:schemeClr val="bg1"/>
                </a:solidFill>
                <a:latin typeface="Arial" charset="0"/>
                <a:ea typeface="Arial" charset="0"/>
                <a:cs typeface="Arial" charset="0"/>
              </a:rPr>
              <a:t>Title</a:t>
            </a:r>
            <a:endParaRPr lang="en-US" sz="32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68" y="-1069"/>
            <a:ext cx="3943960" cy="1060239"/>
          </a:xfrm>
          <a:prstGeom prst="rect">
            <a:avLst/>
          </a:prstGeom>
        </p:spPr>
      </p:pic>
      <p:pic>
        <p:nvPicPr>
          <p:cNvPr id="2" name="Picture 1"/>
          <p:cNvPicPr>
            <a:picLocks noChangeAspect="1"/>
          </p:cNvPicPr>
          <p:nvPr/>
        </p:nvPicPr>
        <p:blipFill>
          <a:blip r:embed="rId4"/>
          <a:stretch>
            <a:fillRect/>
          </a:stretch>
        </p:blipFill>
        <p:spPr>
          <a:xfrm>
            <a:off x="1755460" y="1308584"/>
            <a:ext cx="4782555" cy="9529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274" y="2764468"/>
            <a:ext cx="3650928" cy="119237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7191" y="1572541"/>
            <a:ext cx="3789631" cy="137804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5636" y="4719137"/>
            <a:ext cx="3034706" cy="121388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8272" y="4109520"/>
            <a:ext cx="3487764" cy="1466519"/>
          </a:xfrm>
          <a:prstGeom prst="rect">
            <a:avLst/>
          </a:prstGeom>
        </p:spPr>
      </p:pic>
      <p:sp>
        <p:nvSpPr>
          <p:cNvPr id="5" name="TextBox 4"/>
          <p:cNvSpPr txBox="1"/>
          <p:nvPr/>
        </p:nvSpPr>
        <p:spPr>
          <a:xfrm>
            <a:off x="7923550" y="77360"/>
            <a:ext cx="4039064" cy="707886"/>
          </a:xfrm>
          <a:prstGeom prst="rect">
            <a:avLst/>
          </a:prstGeom>
          <a:noFill/>
        </p:spPr>
        <p:txBody>
          <a:bodyPr wrap="square" rtlCol="0">
            <a:spAutoFit/>
          </a:bodyPr>
          <a:lstStyle/>
          <a:p>
            <a:r>
              <a:rPr lang="en-US" sz="4000" u="sng" dirty="0">
                <a:solidFill>
                  <a:srgbClr val="0070C0"/>
                </a:solidFill>
              </a:rPr>
              <a:t>m</a:t>
            </a:r>
            <a:r>
              <a:rPr lang="en-US" sz="4000" u="sng" dirty="0" smtClean="0">
                <a:solidFill>
                  <a:srgbClr val="0070C0"/>
                </a:solidFill>
              </a:rPr>
              <a:t>asstech.org</a:t>
            </a:r>
            <a:endParaRPr lang="en-US" sz="4000" u="sng" dirty="0">
              <a:solidFill>
                <a:srgbClr val="0070C0"/>
              </a:solidFill>
            </a:endParaRPr>
          </a:p>
        </p:txBody>
      </p:sp>
      <p:sp>
        <p:nvSpPr>
          <p:cNvPr id="8" name="Explosion 1 7"/>
          <p:cNvSpPr/>
          <p:nvPr/>
        </p:nvSpPr>
        <p:spPr>
          <a:xfrm>
            <a:off x="6132663" y="2686639"/>
            <a:ext cx="4964159" cy="4171361"/>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62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6838" y="185028"/>
            <a:ext cx="8315863" cy="584775"/>
          </a:xfrm>
          <a:prstGeom prst="rect">
            <a:avLst/>
          </a:prstGeom>
        </p:spPr>
        <p:txBody>
          <a:bodyPr wrap="square">
            <a:spAutoFit/>
          </a:bodyPr>
          <a:lstStyle/>
          <a:p>
            <a:r>
              <a:rPr lang="en-US" sz="3200" b="1" dirty="0" smtClean="0">
                <a:solidFill>
                  <a:srgbClr val="213368"/>
                </a:solidFill>
                <a:latin typeface="Arial" charset="0"/>
                <a:ea typeface="Arial" charset="0"/>
                <a:cs typeface="Arial" charset="0"/>
              </a:rPr>
              <a:t>Advanced Manufacturing Collaborative @ </a:t>
            </a:r>
            <a:endParaRPr lang="en-US" sz="3200" dirty="0">
              <a:solidFill>
                <a:srgbClr val="213368"/>
              </a:solidFill>
            </a:endParaRPr>
          </a:p>
        </p:txBody>
      </p:sp>
      <p:graphicFrame>
        <p:nvGraphicFramePr>
          <p:cNvPr id="2" name="Diagram 1"/>
          <p:cNvGraphicFramePr/>
          <p:nvPr>
            <p:extLst>
              <p:ext uri="{D42A27DB-BD31-4B8C-83A1-F6EECF244321}">
                <p14:modId xmlns:p14="http://schemas.microsoft.com/office/powerpoint/2010/main" val="3175543778"/>
              </p:ext>
            </p:extLst>
          </p:nvPr>
        </p:nvGraphicFramePr>
        <p:xfrm>
          <a:off x="561420" y="1971455"/>
          <a:ext cx="5575430" cy="358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2701" y="75414"/>
            <a:ext cx="2293540" cy="845222"/>
          </a:xfrm>
          <a:prstGeom prst="rect">
            <a:avLst/>
          </a:prstGeom>
        </p:spPr>
      </p:pic>
      <p:sp>
        <p:nvSpPr>
          <p:cNvPr id="3" name="TextBox 2"/>
          <p:cNvSpPr txBox="1"/>
          <p:nvPr/>
        </p:nvSpPr>
        <p:spPr>
          <a:xfrm>
            <a:off x="7656455" y="1659116"/>
            <a:ext cx="4226032" cy="4011355"/>
          </a:xfrm>
          <a:prstGeom prst="rect">
            <a:avLst/>
          </a:prstGeom>
          <a:noFill/>
          <a:ln>
            <a:solidFill>
              <a:schemeClr val="accent1"/>
            </a:solidFill>
          </a:ln>
        </p:spPr>
        <p:txBody>
          <a:bodyPr wrap="square" rtlCol="0">
            <a:spAutoFit/>
          </a:bodyPr>
          <a:lstStyle/>
          <a:p>
            <a:pPr>
              <a:spcBef>
                <a:spcPts val="800"/>
              </a:spcBef>
            </a:pPr>
            <a:r>
              <a:rPr lang="en-US" dirty="0">
                <a:solidFill>
                  <a:srgbClr val="000000"/>
                </a:solidFill>
                <a:latin typeface="Arial" charset="0"/>
                <a:ea typeface="Arial" charset="0"/>
                <a:cs typeface="Arial" charset="0"/>
              </a:rPr>
              <a:t>~30 members</a:t>
            </a:r>
            <a:r>
              <a:rPr lang="en-US" dirty="0" smtClean="0">
                <a:solidFill>
                  <a:srgbClr val="000000"/>
                </a:solidFill>
                <a:latin typeface="Arial" charset="0"/>
                <a:ea typeface="Arial" charset="0"/>
                <a:cs typeface="Arial" charset="0"/>
              </a:rPr>
              <a:t>:</a:t>
            </a:r>
          </a:p>
          <a:p>
            <a:pPr>
              <a:spcBef>
                <a:spcPts val="800"/>
              </a:spcBef>
            </a:pPr>
            <a:endParaRPr lang="en-US" dirty="0">
              <a:solidFill>
                <a:srgbClr val="000000"/>
              </a:solidFill>
              <a:latin typeface="Arial" charset="0"/>
              <a:ea typeface="Arial" charset="0"/>
              <a:cs typeface="Arial" charset="0"/>
            </a:endParaRPr>
          </a:p>
          <a:p>
            <a:pPr marL="342900"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Government:</a:t>
            </a: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Executive Branch</a:t>
            </a: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Legislature</a:t>
            </a: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Quasi-</a:t>
            </a:r>
            <a:r>
              <a:rPr lang="en-US" sz="1400" b="1" dirty="0" err="1" smtClean="0">
                <a:solidFill>
                  <a:srgbClr val="000000"/>
                </a:solidFill>
                <a:latin typeface="Arial" charset="0"/>
                <a:ea typeface="Arial" charset="0"/>
                <a:cs typeface="Arial" charset="0"/>
              </a:rPr>
              <a:t>Gov</a:t>
            </a:r>
            <a:endParaRPr lang="en-US" sz="1400" b="1" dirty="0">
              <a:solidFill>
                <a:srgbClr val="000000"/>
              </a:solidFill>
              <a:latin typeface="Arial" charset="0"/>
              <a:ea typeface="Arial" charset="0"/>
              <a:cs typeface="Arial" charset="0"/>
            </a:endParaRPr>
          </a:p>
          <a:p>
            <a:pPr marL="342900" indent="-342900">
              <a:buFont typeface="Arial" panose="020B0604020202020204" pitchFamily="34" charset="0"/>
              <a:buChar char="•"/>
            </a:pPr>
            <a:endParaRPr lang="en-US" sz="1400" b="1" dirty="0" smtClean="0">
              <a:solidFill>
                <a:srgbClr val="000000"/>
              </a:solidFill>
              <a:latin typeface="Arial" charset="0"/>
              <a:ea typeface="Arial" charset="0"/>
              <a:cs typeface="Arial" charset="0"/>
            </a:endParaRPr>
          </a:p>
          <a:p>
            <a:pPr marL="342900"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Industry</a:t>
            </a: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SMEs</a:t>
            </a: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OEMs</a:t>
            </a: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Start ups / Incubators/Accelerators</a:t>
            </a:r>
            <a:endParaRPr lang="en-US" sz="1400" b="1" dirty="0">
              <a:solidFill>
                <a:srgbClr val="000000"/>
              </a:solidFill>
              <a:latin typeface="Arial" charset="0"/>
              <a:ea typeface="Arial" charset="0"/>
              <a:cs typeface="Arial" charset="0"/>
            </a:endParaRP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Associations</a:t>
            </a:r>
            <a:endParaRPr lang="en-US" sz="1400" b="1" dirty="0">
              <a:solidFill>
                <a:srgbClr val="000000"/>
              </a:solidFill>
              <a:latin typeface="Arial" charset="0"/>
              <a:ea typeface="Arial" charset="0"/>
              <a:cs typeface="Arial" charset="0"/>
            </a:endParaRPr>
          </a:p>
          <a:p>
            <a:pPr marL="342900" indent="-342900">
              <a:buFont typeface="Arial" panose="020B0604020202020204" pitchFamily="34" charset="0"/>
              <a:buChar char="•"/>
            </a:pPr>
            <a:endParaRPr lang="en-US" sz="1400" dirty="0">
              <a:solidFill>
                <a:srgbClr val="000000"/>
              </a:solidFill>
              <a:latin typeface="Arial" charset="0"/>
              <a:ea typeface="Arial" charset="0"/>
              <a:cs typeface="Arial" charset="0"/>
            </a:endParaRPr>
          </a:p>
          <a:p>
            <a:pPr marL="342900"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Academia</a:t>
            </a:r>
            <a:endParaRPr lang="en-US" sz="1400" b="1" dirty="0">
              <a:solidFill>
                <a:srgbClr val="000000"/>
              </a:solidFill>
              <a:latin typeface="Arial" charset="0"/>
              <a:ea typeface="Arial" charset="0"/>
              <a:cs typeface="Arial" charset="0"/>
            </a:endParaRP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R&amp;D</a:t>
            </a:r>
          </a:p>
          <a:p>
            <a:pPr marL="800100" lvl="1" indent="-342900">
              <a:buFont typeface="Arial" panose="020B0604020202020204" pitchFamily="34" charset="0"/>
              <a:buChar char="•"/>
            </a:pPr>
            <a:r>
              <a:rPr lang="en-US" sz="1400" b="1" dirty="0" smtClean="0">
                <a:solidFill>
                  <a:srgbClr val="000000"/>
                </a:solidFill>
                <a:latin typeface="Arial" charset="0"/>
                <a:ea typeface="Arial" charset="0"/>
                <a:cs typeface="Arial" charset="0"/>
              </a:rPr>
              <a:t>Higher Ed</a:t>
            </a:r>
          </a:p>
          <a:p>
            <a:pPr marL="342900" indent="-342900">
              <a:buFont typeface="Arial" panose="020B0604020202020204" pitchFamily="34" charset="0"/>
              <a:buChar char="•"/>
            </a:pPr>
            <a:endParaRPr lang="en-US" sz="1600" dirty="0">
              <a:solidFill>
                <a:srgbClr val="000000"/>
              </a:solidFill>
              <a:latin typeface="Arial" charset="0"/>
              <a:ea typeface="Arial" charset="0"/>
              <a:cs typeface="Arial" charset="0"/>
            </a:endParaRPr>
          </a:p>
        </p:txBody>
      </p:sp>
      <p:sp>
        <p:nvSpPr>
          <p:cNvPr id="5" name="TextBox 4"/>
          <p:cNvSpPr txBox="1"/>
          <p:nvPr/>
        </p:nvSpPr>
        <p:spPr>
          <a:xfrm>
            <a:off x="212569" y="1292560"/>
            <a:ext cx="1777794" cy="923330"/>
          </a:xfrm>
          <a:prstGeom prst="rect">
            <a:avLst/>
          </a:prstGeom>
          <a:noFill/>
        </p:spPr>
        <p:txBody>
          <a:bodyPr wrap="none" rtlCol="0">
            <a:spAutoFit/>
          </a:bodyPr>
          <a:lstStyle/>
          <a:p>
            <a:r>
              <a:rPr lang="en-US" dirty="0" smtClean="0"/>
              <a:t>Co-Chairs:  </a:t>
            </a:r>
          </a:p>
          <a:p>
            <a:r>
              <a:rPr lang="en-US" dirty="0" smtClean="0"/>
              <a:t>Executive Branch</a:t>
            </a:r>
          </a:p>
          <a:p>
            <a:r>
              <a:rPr lang="en-US" dirty="0" smtClean="0"/>
              <a:t>Industry</a:t>
            </a:r>
            <a:endParaRPr lang="en-US" dirty="0"/>
          </a:p>
        </p:txBody>
      </p:sp>
    </p:spTree>
    <p:extLst>
      <p:ext uri="{BB962C8B-B14F-4D97-AF65-F5344CB8AC3E}">
        <p14:creationId xmlns:p14="http://schemas.microsoft.com/office/powerpoint/2010/main" val="228394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377" b="62612"/>
          <a:stretch/>
        </p:blipFill>
        <p:spPr>
          <a:xfrm>
            <a:off x="530773" y="0"/>
            <a:ext cx="10762539" cy="6867334"/>
          </a:xfrm>
          <a:prstGeom prst="rect">
            <a:avLst/>
          </a:prstGeom>
        </p:spPr>
      </p:pic>
    </p:spTree>
    <p:extLst>
      <p:ext uri="{BB962C8B-B14F-4D97-AF65-F5344CB8AC3E}">
        <p14:creationId xmlns:p14="http://schemas.microsoft.com/office/powerpoint/2010/main" val="2342558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6838" y="185028"/>
            <a:ext cx="10024939" cy="584775"/>
          </a:xfrm>
          <a:prstGeom prst="rect">
            <a:avLst/>
          </a:prstGeom>
        </p:spPr>
        <p:txBody>
          <a:bodyPr wrap="square">
            <a:spAutoFit/>
          </a:bodyPr>
          <a:lstStyle/>
          <a:p>
            <a:r>
              <a:rPr lang="en-US" sz="3200" b="1" dirty="0">
                <a:solidFill>
                  <a:srgbClr val="213368"/>
                </a:solidFill>
                <a:latin typeface="Arial" charset="0"/>
                <a:ea typeface="Arial" charset="0"/>
                <a:cs typeface="Arial" charset="0"/>
              </a:rPr>
              <a:t>Manufacturing Emergency Response </a:t>
            </a:r>
            <a:r>
              <a:rPr lang="en-US" sz="3200" b="1" dirty="0" smtClean="0">
                <a:solidFill>
                  <a:srgbClr val="213368"/>
                </a:solidFill>
                <a:latin typeface="Arial" charset="0"/>
                <a:ea typeface="Arial" charset="0"/>
                <a:cs typeface="Arial" charset="0"/>
              </a:rPr>
              <a:t>Team (MERT) </a:t>
            </a:r>
            <a:endParaRPr lang="en-US" sz="3200" dirty="0">
              <a:solidFill>
                <a:srgbClr val="213368"/>
              </a:solidFill>
            </a:endParaRPr>
          </a:p>
        </p:txBody>
      </p:sp>
      <p:sp>
        <p:nvSpPr>
          <p:cNvPr id="7" name="Rectangle 6"/>
          <p:cNvSpPr/>
          <p:nvPr/>
        </p:nvSpPr>
        <p:spPr>
          <a:xfrm>
            <a:off x="914400" y="1045207"/>
            <a:ext cx="10859678" cy="5262979"/>
          </a:xfrm>
          <a:prstGeom prst="rect">
            <a:avLst/>
          </a:prstGeom>
        </p:spPr>
        <p:txBody>
          <a:bodyPr wrap="square">
            <a:spAutoFit/>
          </a:bodyPr>
          <a:lstStyle/>
          <a:p>
            <a:pPr>
              <a:lnSpc>
                <a:spcPct val="120000"/>
              </a:lnSpc>
            </a:pPr>
            <a:r>
              <a:rPr lang="en-US" sz="2800" b="1" i="1" dirty="0" smtClean="0">
                <a:solidFill>
                  <a:srgbClr val="213368"/>
                </a:solidFill>
                <a:latin typeface="Arial" charset="0"/>
                <a:ea typeface="Arial" charset="0"/>
                <a:cs typeface="Arial" charset="0"/>
              </a:rPr>
              <a:t>MISSION:  </a:t>
            </a:r>
          </a:p>
          <a:p>
            <a:pPr>
              <a:lnSpc>
                <a:spcPct val="120000"/>
              </a:lnSpc>
            </a:pPr>
            <a:endParaRPr lang="en-US" sz="2800" b="1" i="1" dirty="0">
              <a:solidFill>
                <a:srgbClr val="213368"/>
              </a:solidFill>
              <a:latin typeface="Arial" charset="0"/>
              <a:ea typeface="Arial" charset="0"/>
              <a:cs typeface="Arial" charset="0"/>
            </a:endParaRPr>
          </a:p>
          <a:p>
            <a:pPr>
              <a:lnSpc>
                <a:spcPct val="120000"/>
              </a:lnSpc>
            </a:pPr>
            <a:r>
              <a:rPr lang="en-US" sz="2800" b="1" i="1" dirty="0">
                <a:solidFill>
                  <a:srgbClr val="213368"/>
                </a:solidFill>
                <a:latin typeface="Arial" charset="0"/>
                <a:ea typeface="Arial" charset="0"/>
                <a:cs typeface="Arial" charset="0"/>
              </a:rPr>
              <a:t>Mobilize, organize and operationalize </a:t>
            </a:r>
          </a:p>
          <a:p>
            <a:pPr>
              <a:lnSpc>
                <a:spcPct val="120000"/>
              </a:lnSpc>
            </a:pPr>
            <a:r>
              <a:rPr lang="en-US" sz="2800" b="1" i="1" dirty="0">
                <a:solidFill>
                  <a:srgbClr val="213368"/>
                </a:solidFill>
                <a:latin typeface="Arial" charset="0"/>
                <a:ea typeface="Arial" charset="0"/>
                <a:cs typeface="Arial" charset="0"/>
              </a:rPr>
              <a:t>critical path </a:t>
            </a:r>
            <a:r>
              <a:rPr lang="en-US" sz="2800" b="1" i="1" dirty="0" smtClean="0">
                <a:solidFill>
                  <a:srgbClr val="213368"/>
                </a:solidFill>
                <a:latin typeface="Arial" charset="0"/>
                <a:ea typeface="Arial" charset="0"/>
                <a:cs typeface="Arial" charset="0"/>
              </a:rPr>
              <a:t>work streams </a:t>
            </a:r>
            <a:r>
              <a:rPr lang="en-US" sz="2800" b="1" i="1" dirty="0">
                <a:solidFill>
                  <a:srgbClr val="213368"/>
                </a:solidFill>
                <a:latin typeface="Arial" charset="0"/>
                <a:ea typeface="Arial" charset="0"/>
                <a:cs typeface="Arial" charset="0"/>
              </a:rPr>
              <a:t>necessary for MA manufacturers to pivot their operations to produce needed materials in response to COVID-19 pandemic. </a:t>
            </a:r>
            <a:endParaRPr lang="en-US" sz="2800" b="1" i="1" dirty="0" smtClean="0">
              <a:solidFill>
                <a:srgbClr val="213368"/>
              </a:solidFill>
              <a:latin typeface="Arial" charset="0"/>
              <a:ea typeface="Arial" charset="0"/>
              <a:cs typeface="Arial" charset="0"/>
            </a:endParaRPr>
          </a:p>
          <a:p>
            <a:pPr>
              <a:lnSpc>
                <a:spcPct val="120000"/>
              </a:lnSpc>
            </a:pPr>
            <a:endParaRPr lang="en-US" sz="2800" b="1" i="1" dirty="0">
              <a:solidFill>
                <a:srgbClr val="213368"/>
              </a:solidFill>
              <a:latin typeface="Arial" charset="0"/>
              <a:cs typeface="Arial" charset="0"/>
            </a:endParaRPr>
          </a:p>
          <a:p>
            <a:pPr>
              <a:lnSpc>
                <a:spcPct val="120000"/>
              </a:lnSpc>
            </a:pPr>
            <a:r>
              <a:rPr lang="en-US" sz="2800" b="1" i="1" dirty="0" smtClean="0">
                <a:solidFill>
                  <a:srgbClr val="213368"/>
                </a:solidFill>
                <a:latin typeface="Arial" charset="0"/>
                <a:cs typeface="Arial" charset="0"/>
              </a:rPr>
              <a:t>Mission accomplished by activating the Advanced Manufacturing Collaborative (AMC) – the network, the infrastructure that was in place, and ready to respond. </a:t>
            </a:r>
            <a:endParaRPr lang="en-US" dirty="0"/>
          </a:p>
        </p:txBody>
      </p:sp>
    </p:spTree>
    <p:extLst>
      <p:ext uri="{BB962C8B-B14F-4D97-AF65-F5344CB8AC3E}">
        <p14:creationId xmlns:p14="http://schemas.microsoft.com/office/powerpoint/2010/main" val="3506154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6838" y="185028"/>
            <a:ext cx="10024939" cy="584775"/>
          </a:xfrm>
          <a:prstGeom prst="rect">
            <a:avLst/>
          </a:prstGeom>
        </p:spPr>
        <p:txBody>
          <a:bodyPr wrap="square">
            <a:spAutoFit/>
          </a:bodyPr>
          <a:lstStyle/>
          <a:p>
            <a:r>
              <a:rPr lang="en-US" sz="3200" b="1" dirty="0">
                <a:solidFill>
                  <a:schemeClr val="accent1">
                    <a:lumMod val="50000"/>
                  </a:schemeClr>
                </a:solidFill>
              </a:rPr>
              <a:t>Speed of the MERT Rollout was Critical </a:t>
            </a:r>
            <a:r>
              <a:rPr lang="en-US" sz="3200" b="1" dirty="0" smtClean="0">
                <a:solidFill>
                  <a:schemeClr val="accent1">
                    <a:lumMod val="50000"/>
                  </a:schemeClr>
                </a:solidFill>
              </a:rPr>
              <a:t>to Success</a:t>
            </a:r>
            <a:endParaRPr lang="en-US" sz="3200" dirty="0">
              <a:solidFill>
                <a:schemeClr val="accent1">
                  <a:lumMod val="50000"/>
                </a:schemeClr>
              </a:solidFill>
            </a:endParaRPr>
          </a:p>
        </p:txBody>
      </p:sp>
      <p:sp>
        <p:nvSpPr>
          <p:cNvPr id="7" name="Rectangle 6"/>
          <p:cNvSpPr/>
          <p:nvPr/>
        </p:nvSpPr>
        <p:spPr>
          <a:xfrm>
            <a:off x="688157" y="1620242"/>
            <a:ext cx="10859678" cy="4524315"/>
          </a:xfrm>
          <a:prstGeom prst="rect">
            <a:avLst/>
          </a:prstGeom>
        </p:spPr>
        <p:txBody>
          <a:bodyPr wrap="square">
            <a:spAutoFit/>
          </a:bodyPr>
          <a:lstStyle/>
          <a:p>
            <a:pPr marL="457200" lvl="0" indent="-457200">
              <a:buFont typeface="Arial" panose="020B0604020202020204" pitchFamily="34" charset="0"/>
              <a:buChar char="•"/>
            </a:pPr>
            <a:r>
              <a:rPr lang="en-US" dirty="0" smtClean="0"/>
              <a:t>Within </a:t>
            </a:r>
            <a:r>
              <a:rPr lang="en-US" b="1" dirty="0"/>
              <a:t>10 days</a:t>
            </a:r>
            <a:r>
              <a:rPr lang="en-US" dirty="0"/>
              <a:t> of the state of emergency, the MERT was convened</a:t>
            </a:r>
            <a:r>
              <a:rPr lang="en-US" dirty="0" smtClean="0"/>
              <a:t>.</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At </a:t>
            </a:r>
            <a:r>
              <a:rPr lang="en-US" b="1" dirty="0"/>
              <a:t>19 days</a:t>
            </a:r>
            <a:r>
              <a:rPr lang="en-US" dirty="0"/>
              <a:t>, the PPE portal for pivoting manufacturers was launched. </a:t>
            </a:r>
            <a:endParaRPr lang="en-US" dirty="0" smtClean="0"/>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First test run on PPE testing by MIT conducted within </a:t>
            </a:r>
            <a:r>
              <a:rPr lang="en-US" b="1" dirty="0"/>
              <a:t>22 days</a:t>
            </a:r>
            <a:r>
              <a:rPr lang="en-US" b="1" dirty="0" smtClean="0"/>
              <a:t>.</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At </a:t>
            </a:r>
            <a:r>
              <a:rPr lang="en-US" b="1" dirty="0"/>
              <a:t>30 days</a:t>
            </a:r>
            <a:r>
              <a:rPr lang="en-US" dirty="0"/>
              <a:t>, orders were placed with 99 Degrees and Merrow – both companies had pivoted, obtained raw materials, retrained their workforce, implemented COVID-19 safety protocols, and committed to a delivery schedule for 1 million gowns each</a:t>
            </a:r>
            <a:r>
              <a:rPr lang="en-US" dirty="0" smtClean="0"/>
              <a:t>.</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A little over a month (</a:t>
            </a:r>
            <a:r>
              <a:rPr lang="en-US" b="1" dirty="0"/>
              <a:t>34 days</a:t>
            </a:r>
            <a:r>
              <a:rPr lang="en-US" dirty="0"/>
              <a:t>), the MERT grant program was launched. </a:t>
            </a:r>
            <a:endParaRPr lang="en-US" dirty="0" smtClean="0"/>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Within </a:t>
            </a:r>
            <a:r>
              <a:rPr lang="en-US" b="1" dirty="0"/>
              <a:t>43 days and 60 days respectively</a:t>
            </a:r>
            <a:r>
              <a:rPr lang="en-US" dirty="0"/>
              <a:t>, PPE testing equipment ordered, installed and was operational at MIT Lincoln Labs and UMass Lowell’s PPE testing centers. </a:t>
            </a:r>
            <a:endParaRPr lang="en-US" dirty="0" smtClean="0"/>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Within </a:t>
            </a:r>
            <a:r>
              <a:rPr lang="en-US" b="1" dirty="0"/>
              <a:t>90 days</a:t>
            </a:r>
            <a:r>
              <a:rPr lang="en-US" dirty="0"/>
              <a:t>, the millionth mask rolled off the production lines at New Balance.   </a:t>
            </a:r>
            <a:r>
              <a:rPr lang="en-US" b="1" i="1" dirty="0" smtClean="0">
                <a:solidFill>
                  <a:srgbClr val="213368"/>
                </a:solidFill>
                <a:latin typeface="Arial" charset="0"/>
                <a:cs typeface="Arial" charset="0"/>
              </a:rPr>
              <a:t> </a:t>
            </a:r>
            <a:endParaRPr lang="en-US" dirty="0"/>
          </a:p>
        </p:txBody>
      </p:sp>
    </p:spTree>
    <p:extLst>
      <p:ext uri="{BB962C8B-B14F-4D97-AF65-F5344CB8AC3E}">
        <p14:creationId xmlns:p14="http://schemas.microsoft.com/office/powerpoint/2010/main" val="415896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28850" y="2650246"/>
            <a:ext cx="1423108" cy="24453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solidFill>
                  <a:schemeClr val="tx1"/>
                </a:solidFill>
              </a:rPr>
              <a:t>M-ERT Program Office </a:t>
            </a:r>
            <a:r>
              <a:rPr lang="en-US" sz="1400" dirty="0" smtClean="0">
                <a:solidFill>
                  <a:schemeClr val="tx1"/>
                </a:solidFill>
              </a:rPr>
              <a:t>Central </a:t>
            </a:r>
            <a:r>
              <a:rPr lang="en-US" sz="1400" dirty="0">
                <a:solidFill>
                  <a:schemeClr val="tx1"/>
                </a:solidFill>
              </a:rPr>
              <a:t>triage and pre-sort prior to referring to a sub group</a:t>
            </a:r>
          </a:p>
          <a:p>
            <a:pPr marL="171450" indent="-171450">
              <a:buFont typeface="Arial" panose="020B0604020202020204" pitchFamily="34" charset="0"/>
              <a:buChar char="•"/>
            </a:pPr>
            <a:r>
              <a:rPr lang="en-US" sz="1400" dirty="0">
                <a:solidFill>
                  <a:schemeClr val="tx1"/>
                </a:solidFill>
              </a:rPr>
              <a:t>Assign </a:t>
            </a:r>
            <a:r>
              <a:rPr lang="en-US" sz="1400" dirty="0">
                <a:solidFill>
                  <a:srgbClr val="92D050"/>
                </a:solidFill>
              </a:rPr>
              <a:t>Green</a:t>
            </a:r>
            <a:r>
              <a:rPr lang="en-US" sz="1400" dirty="0">
                <a:solidFill>
                  <a:schemeClr val="tx1"/>
                </a:solidFill>
              </a:rPr>
              <a:t> companies to </a:t>
            </a:r>
            <a:r>
              <a:rPr lang="en-US" sz="1400" b="1" dirty="0">
                <a:solidFill>
                  <a:srgbClr val="0070C0"/>
                </a:solidFill>
              </a:rPr>
              <a:t>M-ERT </a:t>
            </a:r>
            <a:r>
              <a:rPr lang="en-US" sz="1400" b="1" dirty="0" smtClean="0">
                <a:solidFill>
                  <a:srgbClr val="0070C0"/>
                </a:solidFill>
              </a:rPr>
              <a:t>Product Manager</a:t>
            </a:r>
            <a:endParaRPr lang="en-US" sz="1400" b="1" dirty="0">
              <a:solidFill>
                <a:srgbClr val="0070C0"/>
              </a:solidFill>
            </a:endParaRPr>
          </a:p>
        </p:txBody>
      </p:sp>
      <p:sp>
        <p:nvSpPr>
          <p:cNvPr id="14" name="Rectangle 13"/>
          <p:cNvSpPr/>
          <p:nvPr/>
        </p:nvSpPr>
        <p:spPr>
          <a:xfrm>
            <a:off x="5847991" y="4787345"/>
            <a:ext cx="3080427" cy="1767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schemeClr val="tx1"/>
                </a:solidFill>
              </a:rPr>
              <a:t>Regulations and Testing Subgroup: </a:t>
            </a:r>
          </a:p>
          <a:p>
            <a:pPr marL="171450" indent="-171450">
              <a:buFont typeface="Arial" panose="020B0604020202020204" pitchFamily="34" charset="0"/>
              <a:buChar char="•"/>
            </a:pPr>
            <a:r>
              <a:rPr lang="en-US" sz="1200" dirty="0"/>
              <a:t>FDA </a:t>
            </a:r>
            <a:r>
              <a:rPr lang="en-US" sz="1200" dirty="0" smtClean="0"/>
              <a:t>approvals and </a:t>
            </a:r>
            <a:r>
              <a:rPr lang="en-US" sz="1200" dirty="0"/>
              <a:t>other regulatory performance requirements</a:t>
            </a:r>
          </a:p>
          <a:p>
            <a:pPr marL="171450" indent="-171450">
              <a:buFont typeface="Arial" panose="020B0604020202020204" pitchFamily="34" charset="0"/>
              <a:buChar char="•"/>
            </a:pPr>
            <a:r>
              <a:rPr lang="en-US" sz="1200" dirty="0"/>
              <a:t>Physical specs and requirements for products</a:t>
            </a:r>
          </a:p>
          <a:p>
            <a:pPr marL="171450" indent="-171450">
              <a:buFont typeface="Arial" panose="020B0604020202020204" pitchFamily="34" charset="0"/>
              <a:buChar char="•"/>
            </a:pPr>
            <a:r>
              <a:rPr lang="en-US" sz="1200" dirty="0"/>
              <a:t>Rapid Design Testing and vetting (against the above)</a:t>
            </a:r>
          </a:p>
          <a:p>
            <a:pPr marL="171450" indent="-171450">
              <a:buFont typeface="Arial" panose="020B0604020202020204" pitchFamily="34" charset="0"/>
              <a:buChar char="•"/>
            </a:pPr>
            <a:r>
              <a:rPr lang="en-US" sz="1200" dirty="0"/>
              <a:t>Product testing of manufacturing products</a:t>
            </a:r>
          </a:p>
        </p:txBody>
      </p:sp>
      <p:sp>
        <p:nvSpPr>
          <p:cNvPr id="16" name="Rectangle 15"/>
          <p:cNvSpPr/>
          <p:nvPr/>
        </p:nvSpPr>
        <p:spPr>
          <a:xfrm>
            <a:off x="5847991" y="2900752"/>
            <a:ext cx="3062319" cy="1769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Manufacturing Subgroup: </a:t>
            </a:r>
          </a:p>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Guidance on kitting, labeling, packaging, assembly, sterilization status, etc.</a:t>
            </a:r>
          </a:p>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All types of manufacturing and products; woven, non-woven, piece parts, textiles, 3D printing, etc.</a:t>
            </a:r>
          </a:p>
          <a:p>
            <a:pPr marL="285750"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Product quarterbacks for Ventilators, Textiles, Sanitizers, </a:t>
            </a:r>
            <a:r>
              <a:rPr lang="en-US" sz="1200" dirty="0" err="1">
                <a:latin typeface="Calibri" panose="020F0502020204030204" pitchFamily="34" charset="0"/>
                <a:ea typeface="Calibri" panose="020F0502020204030204" pitchFamily="34" charset="0"/>
                <a:cs typeface="Times New Roman" panose="02020603050405020304" pitchFamily="18" charset="0"/>
              </a:rPr>
              <a:t>Faceshields</a:t>
            </a:r>
            <a:r>
              <a:rPr lang="en-US" sz="1200" dirty="0">
                <a:latin typeface="Calibri" panose="020F0502020204030204" pitchFamily="34" charset="0"/>
                <a:ea typeface="Calibri" panose="020F0502020204030204" pitchFamily="34" charset="0"/>
                <a:cs typeface="Times New Roman" panose="02020603050405020304" pitchFamily="18" charset="0"/>
              </a:rPr>
              <a:t>, Masks, etc. </a:t>
            </a:r>
          </a:p>
        </p:txBody>
      </p:sp>
      <p:sp>
        <p:nvSpPr>
          <p:cNvPr id="21" name="TextBox 20">
            <a:extLst>
              <a:ext uri="{FF2B5EF4-FFF2-40B4-BE49-F238E27FC236}">
                <a16:creationId xmlns:a16="http://schemas.microsoft.com/office/drawing/2014/main" xmlns="" id="{CF2261BF-E882-7A4D-BDDD-119DCBBE599D}"/>
              </a:ext>
            </a:extLst>
          </p:cNvPr>
          <p:cNvSpPr txBox="1"/>
          <p:nvPr/>
        </p:nvSpPr>
        <p:spPr>
          <a:xfrm>
            <a:off x="338300" y="90179"/>
            <a:ext cx="11327021" cy="954107"/>
          </a:xfrm>
          <a:prstGeom prst="rect">
            <a:avLst/>
          </a:prstGeom>
          <a:noFill/>
        </p:spPr>
        <p:txBody>
          <a:bodyPr wrap="square" rtlCol="0">
            <a:spAutoFit/>
          </a:bodyPr>
          <a:lstStyle/>
          <a:p>
            <a:r>
              <a:rPr lang="en-US" sz="2800" b="1" dirty="0" smtClean="0">
                <a:solidFill>
                  <a:srgbClr val="213368"/>
                </a:solidFill>
                <a:ea typeface="Arial" charset="0"/>
                <a:cs typeface="Arial" charset="0"/>
              </a:rPr>
              <a:t>PPE Portal and Readiness </a:t>
            </a:r>
            <a:r>
              <a:rPr lang="en-US" sz="2800" b="1" dirty="0">
                <a:solidFill>
                  <a:srgbClr val="213368"/>
                </a:solidFill>
                <a:ea typeface="Arial" charset="0"/>
                <a:cs typeface="Arial" charset="0"/>
              </a:rPr>
              <a:t>to </a:t>
            </a:r>
            <a:r>
              <a:rPr lang="en-US" sz="2800" b="1" dirty="0" smtClean="0">
                <a:solidFill>
                  <a:srgbClr val="213368"/>
                </a:solidFill>
                <a:ea typeface="Arial" charset="0"/>
                <a:cs typeface="Arial" charset="0"/>
              </a:rPr>
              <a:t>Pivot: </a:t>
            </a:r>
            <a:r>
              <a:rPr lang="en-US" sz="2800" i="1" dirty="0"/>
              <a:t>To date 940 companies have come through the MERT PPE </a:t>
            </a:r>
            <a:r>
              <a:rPr lang="en-US" sz="2800" i="1" dirty="0" smtClean="0"/>
              <a:t>portal with 558 from Massachusetts</a:t>
            </a:r>
            <a:endParaRPr lang="en-US" sz="2800" i="1" dirty="0"/>
          </a:p>
        </p:txBody>
      </p:sp>
      <p:grpSp>
        <p:nvGrpSpPr>
          <p:cNvPr id="22" name="Group 21">
            <a:extLst>
              <a:ext uri="{FF2B5EF4-FFF2-40B4-BE49-F238E27FC236}">
                <a16:creationId xmlns:a16="http://schemas.microsoft.com/office/drawing/2014/main" xmlns="" id="{37926B69-836C-7F4D-AE44-FD5063D4A7BB}"/>
              </a:ext>
            </a:extLst>
          </p:cNvPr>
          <p:cNvGrpSpPr/>
          <p:nvPr/>
        </p:nvGrpSpPr>
        <p:grpSpPr>
          <a:xfrm>
            <a:off x="498756" y="1485781"/>
            <a:ext cx="2806569" cy="4677874"/>
            <a:chOff x="1035413" y="1459404"/>
            <a:chExt cx="2806569" cy="4677874"/>
          </a:xfrm>
        </p:grpSpPr>
        <p:sp>
          <p:nvSpPr>
            <p:cNvPr id="3" name="Flowchart: Extract 2"/>
            <p:cNvSpPr/>
            <p:nvPr/>
          </p:nvSpPr>
          <p:spPr>
            <a:xfrm rot="5400000">
              <a:off x="95002" y="2399815"/>
              <a:ext cx="4677874" cy="2797052"/>
            </a:xfrm>
            <a:prstGeom prst="flowChartExtract">
              <a:avLst/>
            </a:prstGeom>
            <a:solidFill>
              <a:srgbClr val="FF0000"/>
            </a:solidFill>
            <a:ln>
              <a:noFill/>
            </a:ln>
            <a:scene3d>
              <a:camera prst="orthographicFront">
                <a:rot lat="300000" lon="21299997"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p>
          </p:txBody>
        </p:sp>
        <p:sp>
          <p:nvSpPr>
            <p:cNvPr id="26" name="Flowchart: Extract 2">
              <a:extLst>
                <a:ext uri="{FF2B5EF4-FFF2-40B4-BE49-F238E27FC236}">
                  <a16:creationId xmlns:a16="http://schemas.microsoft.com/office/drawing/2014/main" xmlns="" id="{28EB37EA-71FE-1E44-9C3E-251CF7241C6D}"/>
                </a:ext>
              </a:extLst>
            </p:cNvPr>
            <p:cNvSpPr/>
            <p:nvPr/>
          </p:nvSpPr>
          <p:spPr>
            <a:xfrm rot="5400000">
              <a:off x="1809695" y="3043917"/>
              <a:ext cx="2547048" cy="1517527"/>
            </a:xfrm>
            <a:prstGeom prst="flowChartExtract">
              <a:avLst/>
            </a:prstGeom>
            <a:solidFill>
              <a:srgbClr val="FFFF00"/>
            </a:solidFill>
            <a:ln>
              <a:noFill/>
            </a:ln>
            <a:scene3d>
              <a:camera prst="orthographicFront">
                <a:rot lat="300000" lon="21299997"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p>
          </p:txBody>
        </p:sp>
        <p:sp>
          <p:nvSpPr>
            <p:cNvPr id="30" name="Flowchart: Extract 2">
              <a:extLst>
                <a:ext uri="{FF2B5EF4-FFF2-40B4-BE49-F238E27FC236}">
                  <a16:creationId xmlns:a16="http://schemas.microsoft.com/office/drawing/2014/main" xmlns="" id="{7B0F6CB9-E178-804C-8594-2B5C61424439}"/>
                </a:ext>
              </a:extLst>
            </p:cNvPr>
            <p:cNvSpPr/>
            <p:nvPr/>
          </p:nvSpPr>
          <p:spPr>
            <a:xfrm rot="5400000">
              <a:off x="3157020" y="3551772"/>
              <a:ext cx="860518" cy="491061"/>
            </a:xfrm>
            <a:prstGeom prst="flowChartExtract">
              <a:avLst/>
            </a:prstGeom>
            <a:solidFill>
              <a:srgbClr val="92D050"/>
            </a:solidFill>
            <a:ln>
              <a:noFill/>
            </a:ln>
            <a:scene3d>
              <a:camera prst="orthographicFront">
                <a:rot lat="300000" lon="21299997"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en-US" dirty="0"/>
            </a:p>
          </p:txBody>
        </p:sp>
      </p:grpSp>
      <p:sp>
        <p:nvSpPr>
          <p:cNvPr id="24" name="TextBox 23">
            <a:extLst>
              <a:ext uri="{FF2B5EF4-FFF2-40B4-BE49-F238E27FC236}">
                <a16:creationId xmlns:a16="http://schemas.microsoft.com/office/drawing/2014/main" xmlns="" id="{FEA5BA11-7DF6-634A-B064-3E16DC83F403}"/>
              </a:ext>
            </a:extLst>
          </p:cNvPr>
          <p:cNvSpPr txBox="1"/>
          <p:nvPr/>
        </p:nvSpPr>
        <p:spPr>
          <a:xfrm>
            <a:off x="1681178" y="1749841"/>
            <a:ext cx="1226618" cy="646331"/>
          </a:xfrm>
          <a:prstGeom prst="rect">
            <a:avLst/>
          </a:prstGeom>
          <a:noFill/>
        </p:spPr>
        <p:txBody>
          <a:bodyPr wrap="none" rtlCol="0">
            <a:spAutoFit/>
          </a:bodyPr>
          <a:lstStyle/>
          <a:p>
            <a:pPr algn="ctr"/>
            <a:r>
              <a:rPr lang="en-US" dirty="0" smtClean="0"/>
              <a:t>Triage of </a:t>
            </a:r>
          </a:p>
          <a:p>
            <a:pPr algn="ctr"/>
            <a:r>
              <a:rPr lang="en-US" dirty="0" smtClean="0"/>
              <a:t>Companies</a:t>
            </a:r>
            <a:endParaRPr lang="en-US" dirty="0"/>
          </a:p>
        </p:txBody>
      </p:sp>
      <p:sp>
        <p:nvSpPr>
          <p:cNvPr id="25" name="TextBox 24">
            <a:extLst>
              <a:ext uri="{FF2B5EF4-FFF2-40B4-BE49-F238E27FC236}">
                <a16:creationId xmlns:a16="http://schemas.microsoft.com/office/drawing/2014/main" xmlns="" id="{4E6AD19B-57FA-AB44-BABC-E6BCAAD7CD33}"/>
              </a:ext>
            </a:extLst>
          </p:cNvPr>
          <p:cNvSpPr txBox="1"/>
          <p:nvPr/>
        </p:nvSpPr>
        <p:spPr>
          <a:xfrm>
            <a:off x="526779" y="2946215"/>
            <a:ext cx="1082189" cy="1546577"/>
          </a:xfrm>
          <a:prstGeom prst="rect">
            <a:avLst/>
          </a:prstGeom>
          <a:noFill/>
        </p:spPr>
        <p:txBody>
          <a:bodyPr wrap="square" rtlCol="0">
            <a:spAutoFit/>
          </a:bodyPr>
          <a:lstStyle/>
          <a:p>
            <a:pPr algn="ctr"/>
            <a:r>
              <a:rPr lang="en-US" sz="1050" b="1" dirty="0"/>
              <a:t>Low Probability</a:t>
            </a:r>
          </a:p>
          <a:p>
            <a:pPr algn="ctr"/>
            <a:r>
              <a:rPr lang="en-US" sz="1050" b="1" dirty="0"/>
              <a:t>(not </a:t>
            </a:r>
            <a:r>
              <a:rPr lang="en-US" sz="1050" b="1" dirty="0" err="1"/>
              <a:t>Mfg</a:t>
            </a:r>
            <a:r>
              <a:rPr lang="en-US" sz="1050" b="1" dirty="0"/>
              <a:t>-ready;</a:t>
            </a:r>
          </a:p>
          <a:p>
            <a:pPr algn="ctr"/>
            <a:r>
              <a:rPr lang="en-US" sz="1050" b="1" dirty="0" smtClean="0"/>
              <a:t>Limited short-term </a:t>
            </a:r>
            <a:r>
              <a:rPr lang="en-US" sz="1050" b="1" dirty="0"/>
              <a:t>capability</a:t>
            </a:r>
            <a:r>
              <a:rPr lang="en-US" sz="1050" b="1" dirty="0" smtClean="0"/>
              <a:t>)</a:t>
            </a:r>
          </a:p>
          <a:p>
            <a:pPr algn="ctr"/>
            <a:endParaRPr lang="en-US" sz="1050" dirty="0"/>
          </a:p>
          <a:p>
            <a:pPr algn="ctr"/>
            <a:endParaRPr lang="en-US" sz="1050" dirty="0" smtClean="0"/>
          </a:p>
          <a:p>
            <a:pPr algn="ctr"/>
            <a:endParaRPr lang="en-US" sz="1050" dirty="0"/>
          </a:p>
          <a:p>
            <a:pPr algn="ctr"/>
            <a:endParaRPr lang="en-US" sz="1050" dirty="0" smtClean="0"/>
          </a:p>
          <a:p>
            <a:pPr algn="ctr"/>
            <a:endParaRPr lang="en-US" sz="1050" dirty="0"/>
          </a:p>
        </p:txBody>
      </p:sp>
      <p:sp>
        <p:nvSpPr>
          <p:cNvPr id="31" name="TextBox 30">
            <a:extLst>
              <a:ext uri="{FF2B5EF4-FFF2-40B4-BE49-F238E27FC236}">
                <a16:creationId xmlns:a16="http://schemas.microsoft.com/office/drawing/2014/main" xmlns="" id="{5419681E-60C7-1B4E-BF52-9475AF8A4976}"/>
              </a:ext>
            </a:extLst>
          </p:cNvPr>
          <p:cNvSpPr txBox="1"/>
          <p:nvPr/>
        </p:nvSpPr>
        <p:spPr>
          <a:xfrm>
            <a:off x="1681178" y="3212776"/>
            <a:ext cx="1102499" cy="1223412"/>
          </a:xfrm>
          <a:prstGeom prst="rect">
            <a:avLst/>
          </a:prstGeom>
          <a:noFill/>
        </p:spPr>
        <p:txBody>
          <a:bodyPr wrap="square" rtlCol="0">
            <a:spAutoFit/>
          </a:bodyPr>
          <a:lstStyle/>
          <a:p>
            <a:pPr algn="ctr"/>
            <a:r>
              <a:rPr lang="en-US" sz="1050" b="1" dirty="0"/>
              <a:t>Medium Probability</a:t>
            </a:r>
          </a:p>
          <a:p>
            <a:pPr algn="ctr"/>
            <a:r>
              <a:rPr lang="en-US" sz="1050" b="1" dirty="0"/>
              <a:t>(capable of providing PPE components</a:t>
            </a:r>
            <a:r>
              <a:rPr lang="en-US" sz="1050" b="1" dirty="0" smtClean="0"/>
              <a:t>)</a:t>
            </a:r>
          </a:p>
          <a:p>
            <a:pPr algn="ctr"/>
            <a:endParaRPr lang="en-US" sz="1050" dirty="0"/>
          </a:p>
          <a:p>
            <a:pPr algn="ctr"/>
            <a:endParaRPr lang="en-US" sz="1050" dirty="0" smtClean="0"/>
          </a:p>
        </p:txBody>
      </p:sp>
      <p:sp>
        <p:nvSpPr>
          <p:cNvPr id="32" name="TextBox 31">
            <a:extLst>
              <a:ext uri="{FF2B5EF4-FFF2-40B4-BE49-F238E27FC236}">
                <a16:creationId xmlns:a16="http://schemas.microsoft.com/office/drawing/2014/main" xmlns="" id="{4D64BB37-397C-B64B-8524-C55D289458DC}"/>
              </a:ext>
            </a:extLst>
          </p:cNvPr>
          <p:cNvSpPr txBox="1"/>
          <p:nvPr/>
        </p:nvSpPr>
        <p:spPr>
          <a:xfrm>
            <a:off x="2797776" y="3536178"/>
            <a:ext cx="1109660" cy="900246"/>
          </a:xfrm>
          <a:prstGeom prst="rect">
            <a:avLst/>
          </a:prstGeom>
          <a:noFill/>
        </p:spPr>
        <p:txBody>
          <a:bodyPr wrap="square" rtlCol="0">
            <a:spAutoFit/>
          </a:bodyPr>
          <a:lstStyle/>
          <a:p>
            <a:pPr algn="ctr"/>
            <a:r>
              <a:rPr lang="en-US" sz="1050" b="1" dirty="0"/>
              <a:t>High Probability</a:t>
            </a:r>
          </a:p>
          <a:p>
            <a:pPr algn="ctr"/>
            <a:r>
              <a:rPr lang="en-US" sz="1050" b="1" dirty="0"/>
              <a:t>(</a:t>
            </a:r>
            <a:r>
              <a:rPr lang="en-US" sz="1050" b="1" dirty="0" err="1"/>
              <a:t>Mfg</a:t>
            </a:r>
            <a:r>
              <a:rPr lang="en-US" sz="1050" b="1" dirty="0"/>
              <a:t>-ready PPE product line</a:t>
            </a:r>
            <a:r>
              <a:rPr lang="en-US" sz="1050" b="1" dirty="0" smtClean="0"/>
              <a:t>)</a:t>
            </a:r>
          </a:p>
          <a:p>
            <a:pPr algn="ctr"/>
            <a:endParaRPr lang="en-US" sz="1050" dirty="0"/>
          </a:p>
          <a:p>
            <a:pPr algn="ctr"/>
            <a:endParaRPr lang="en-US" sz="1050" dirty="0" smtClean="0"/>
          </a:p>
        </p:txBody>
      </p:sp>
      <p:sp>
        <p:nvSpPr>
          <p:cNvPr id="63" name="Rectangle 62">
            <a:extLst>
              <a:ext uri="{FF2B5EF4-FFF2-40B4-BE49-F238E27FC236}">
                <a16:creationId xmlns:a16="http://schemas.microsoft.com/office/drawing/2014/main" xmlns="" id="{1444F127-0CBA-7644-8FCE-D2BBF5A9178D}"/>
              </a:ext>
            </a:extLst>
          </p:cNvPr>
          <p:cNvSpPr/>
          <p:nvPr/>
        </p:nvSpPr>
        <p:spPr>
          <a:xfrm>
            <a:off x="5858933" y="1666479"/>
            <a:ext cx="3051377" cy="1148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schemeClr val="tx1"/>
                </a:solidFill>
              </a:rPr>
              <a:t>Product Managers: </a:t>
            </a:r>
          </a:p>
          <a:p>
            <a:pPr marL="171450" indent="-171450">
              <a:buFont typeface="Arial" panose="020B0604020202020204" pitchFamily="34" charset="0"/>
              <a:buChar char="•"/>
            </a:pPr>
            <a:r>
              <a:rPr lang="en-US" sz="1200" dirty="0" smtClean="0"/>
              <a:t>PPE</a:t>
            </a:r>
            <a:endParaRPr lang="en-US" sz="1200" dirty="0"/>
          </a:p>
          <a:p>
            <a:pPr marL="171450" indent="-171450">
              <a:buFont typeface="Arial" panose="020B0604020202020204" pitchFamily="34" charset="0"/>
              <a:buChar char="•"/>
            </a:pPr>
            <a:r>
              <a:rPr lang="en-US" sz="1200" dirty="0" smtClean="0"/>
              <a:t>Sanitizers</a:t>
            </a:r>
          </a:p>
          <a:p>
            <a:pPr marL="171450" indent="-171450">
              <a:buFont typeface="Arial" panose="020B0604020202020204" pitchFamily="34" charset="0"/>
              <a:buChar char="•"/>
            </a:pPr>
            <a:r>
              <a:rPr lang="en-US" sz="1200" dirty="0" smtClean="0"/>
              <a:t>Ventilators </a:t>
            </a:r>
          </a:p>
          <a:p>
            <a:pPr marL="171450" indent="-171450">
              <a:buFont typeface="Arial" panose="020B0604020202020204" pitchFamily="34" charset="0"/>
              <a:buChar char="•"/>
            </a:pPr>
            <a:r>
              <a:rPr lang="en-US" sz="1200" dirty="0" smtClean="0"/>
              <a:t>Nasal </a:t>
            </a:r>
            <a:r>
              <a:rPr lang="en-US" sz="1200" dirty="0"/>
              <a:t>Swabs </a:t>
            </a:r>
            <a:endParaRPr lang="en-US" sz="1200" dirty="0" smtClean="0"/>
          </a:p>
        </p:txBody>
      </p:sp>
      <p:sp>
        <p:nvSpPr>
          <p:cNvPr id="69" name="TextBox 68">
            <a:extLst>
              <a:ext uri="{FF2B5EF4-FFF2-40B4-BE49-F238E27FC236}">
                <a16:creationId xmlns:a16="http://schemas.microsoft.com/office/drawing/2014/main" xmlns="" id="{A222ABA2-E0B7-4543-A35B-C496F0FEB098}"/>
              </a:ext>
            </a:extLst>
          </p:cNvPr>
          <p:cNvSpPr txBox="1"/>
          <p:nvPr/>
        </p:nvSpPr>
        <p:spPr>
          <a:xfrm>
            <a:off x="5922546" y="1062433"/>
            <a:ext cx="2931315" cy="369332"/>
          </a:xfrm>
          <a:prstGeom prst="rect">
            <a:avLst/>
          </a:prstGeom>
          <a:noFill/>
        </p:spPr>
        <p:txBody>
          <a:bodyPr wrap="none" rtlCol="0">
            <a:spAutoFit/>
          </a:bodyPr>
          <a:lstStyle/>
          <a:p>
            <a:r>
              <a:rPr lang="en-US" b="1" dirty="0"/>
              <a:t>M-ERT Supporting Resources</a:t>
            </a:r>
          </a:p>
        </p:txBody>
      </p:sp>
      <p:sp>
        <p:nvSpPr>
          <p:cNvPr id="2" name="Right Brace 1"/>
          <p:cNvSpPr/>
          <p:nvPr/>
        </p:nvSpPr>
        <p:spPr>
          <a:xfrm>
            <a:off x="9059450" y="1666479"/>
            <a:ext cx="443060" cy="457891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9828619" y="3653305"/>
            <a:ext cx="2103069" cy="605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n-US" dirty="0" smtClean="0"/>
              <a:t>Market Ready</a:t>
            </a:r>
            <a:endParaRPr lang="en-US" dirty="0"/>
          </a:p>
        </p:txBody>
      </p:sp>
      <p:cxnSp>
        <p:nvCxnSpPr>
          <p:cNvPr id="19" name="Straight Arrow Connector 18"/>
          <p:cNvCxnSpPr/>
          <p:nvPr/>
        </p:nvCxnSpPr>
        <p:spPr>
          <a:xfrm>
            <a:off x="9295219" y="3955938"/>
            <a:ext cx="533400" cy="58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910916" y="4363918"/>
            <a:ext cx="1665915" cy="1384995"/>
          </a:xfrm>
          <a:prstGeom prst="rect">
            <a:avLst/>
          </a:prstGeom>
          <a:noFill/>
        </p:spPr>
        <p:txBody>
          <a:bodyPr wrap="square" rtlCol="0">
            <a:spAutoFit/>
          </a:bodyPr>
          <a:lstStyle/>
          <a:p>
            <a:r>
              <a:rPr lang="en-US" sz="1400" i="1" dirty="0" smtClean="0"/>
              <a:t>About 50 companies made it through the MERT gauntlet and have produced 12 million pieces of PPE at last count.   </a:t>
            </a:r>
            <a:endParaRPr lang="en-US" sz="1400" i="1" dirty="0"/>
          </a:p>
        </p:txBody>
      </p:sp>
    </p:spTree>
    <p:extLst>
      <p:ext uri="{BB962C8B-B14F-4D97-AF65-F5344CB8AC3E}">
        <p14:creationId xmlns:p14="http://schemas.microsoft.com/office/powerpoint/2010/main" val="305041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359" y="2168913"/>
            <a:ext cx="5525730" cy="4144298"/>
          </a:xfrm>
          <a:prstGeom prst="rect">
            <a:avLst/>
          </a:prstGeom>
        </p:spPr>
      </p:pic>
      <p:sp>
        <p:nvSpPr>
          <p:cNvPr id="2" name="Rectangle 1"/>
          <p:cNvSpPr/>
          <p:nvPr/>
        </p:nvSpPr>
        <p:spPr>
          <a:xfrm>
            <a:off x="306838" y="185028"/>
            <a:ext cx="10803614" cy="584775"/>
          </a:xfrm>
          <a:prstGeom prst="rect">
            <a:avLst/>
          </a:prstGeom>
        </p:spPr>
        <p:txBody>
          <a:bodyPr wrap="square">
            <a:spAutoFit/>
          </a:bodyPr>
          <a:lstStyle/>
          <a:p>
            <a:r>
              <a:rPr lang="en-US" sz="3200" b="1" dirty="0" smtClean="0">
                <a:solidFill>
                  <a:srgbClr val="213368"/>
                </a:solidFill>
                <a:latin typeface="Arial" charset="0"/>
                <a:ea typeface="Arial" charset="0"/>
                <a:cs typeface="Arial" charset="0"/>
              </a:rPr>
              <a:t>State signs contract with 99 Degrees in Lawrence, MA</a:t>
            </a:r>
            <a:endParaRPr lang="en-US" sz="3200" dirty="0">
              <a:solidFill>
                <a:srgbClr val="213368"/>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449" y="1109326"/>
            <a:ext cx="4858049" cy="3643537"/>
          </a:xfrm>
          <a:prstGeom prst="rect">
            <a:avLst/>
          </a:prstGeom>
        </p:spPr>
      </p:pic>
      <p:pic>
        <p:nvPicPr>
          <p:cNvPr id="11"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242" y="1228635"/>
            <a:ext cx="3020606" cy="7098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96754" y="4922545"/>
            <a:ext cx="5626605" cy="1569660"/>
          </a:xfrm>
          <a:prstGeom prst="rect">
            <a:avLst/>
          </a:prstGeom>
          <a:noFill/>
        </p:spPr>
        <p:txBody>
          <a:bodyPr wrap="none" rtlCol="0">
            <a:spAutoFit/>
          </a:bodyPr>
          <a:lstStyle/>
          <a:p>
            <a:r>
              <a:rPr lang="en-US" sz="2400" dirty="0" smtClean="0"/>
              <a:t>Example Requirements for a State Contract:</a:t>
            </a:r>
          </a:p>
          <a:p>
            <a:pPr marL="342900" indent="-342900">
              <a:buFont typeface="Wingdings" panose="05000000000000000000" pitchFamily="2" charset="2"/>
              <a:buChar char="ü"/>
            </a:pPr>
            <a:r>
              <a:rPr lang="en-US" sz="2400" dirty="0" smtClean="0"/>
              <a:t>Product test results;</a:t>
            </a:r>
          </a:p>
          <a:p>
            <a:pPr marL="342900" indent="-342900">
              <a:buFont typeface="Wingdings" panose="05000000000000000000" pitchFamily="2" charset="2"/>
              <a:buChar char="ü"/>
            </a:pPr>
            <a:r>
              <a:rPr lang="en-US" sz="2400" dirty="0" smtClean="0"/>
              <a:t>FDA/EUA certifications;</a:t>
            </a:r>
          </a:p>
          <a:p>
            <a:pPr marL="342900" indent="-342900">
              <a:buFont typeface="Wingdings" panose="05000000000000000000" pitchFamily="2" charset="2"/>
              <a:buChar char="ü"/>
            </a:pPr>
            <a:r>
              <a:rPr lang="en-US" sz="2400" dirty="0" smtClean="0"/>
              <a:t>Confirmed delivery schedules.</a:t>
            </a:r>
          </a:p>
        </p:txBody>
      </p:sp>
    </p:spTree>
    <p:extLst>
      <p:ext uri="{BB962C8B-B14F-4D97-AF65-F5344CB8AC3E}">
        <p14:creationId xmlns:p14="http://schemas.microsoft.com/office/powerpoint/2010/main" val="148812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5954</TotalTime>
  <Words>927</Words>
  <Application>Microsoft Office PowerPoint</Application>
  <PresentationFormat>Widescreen</PresentationFormat>
  <Paragraphs>217</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Roboto</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Kirk</dc:creator>
  <cp:lastModifiedBy>Carolyn Kirk</cp:lastModifiedBy>
  <cp:revision>207</cp:revision>
  <cp:lastPrinted>2020-04-13T14:34:58Z</cp:lastPrinted>
  <dcterms:created xsi:type="dcterms:W3CDTF">2020-04-09T21:03:17Z</dcterms:created>
  <dcterms:modified xsi:type="dcterms:W3CDTF">2020-11-27T15:04:57Z</dcterms:modified>
</cp:coreProperties>
</file>