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sldIdLst>
    <p:sldId id="257" r:id="rId2"/>
    <p:sldId id="291" r:id="rId3"/>
    <p:sldId id="292" r:id="rId4"/>
    <p:sldId id="297" r:id="rId5"/>
    <p:sldId id="299" r:id="rId6"/>
    <p:sldId id="296" r:id="rId7"/>
    <p:sldId id="300" r:id="rId8"/>
    <p:sldId id="295" r:id="rId9"/>
    <p:sldId id="301" r:id="rId10"/>
    <p:sldId id="294" r:id="rId11"/>
    <p:sldId id="302" r:id="rId12"/>
    <p:sldId id="298" r:id="rId13"/>
    <p:sldId id="303" r:id="rId14"/>
    <p:sldId id="293" r:id="rId15"/>
    <p:sldId id="266" r:id="rId16"/>
  </p:sldIdLst>
  <p:sldSz cx="13011150" cy="73152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CEABFD6-DEF5-4B08-A064-399E52D03A91}">
  <a:tblStyle styleId="{ECEABFD6-DEF5-4B08-A064-399E52D03A91}" styleName="Visme - Default">
    <a:wholeTbl>
      <a:tcTxStyle>
        <a:fontRef idx="minor">
          <a:prstClr val="black"/>
        </a:fontRef>
        <a:prstClr val="black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FFFFFF"/>
          </a:solidFill>
        </a:fill>
      </a:tcStyle>
    </a:wholeTbl>
    <a:band1H>
      <a:tcStyle>
        <a:tcBdr/>
      </a:tcStyle>
    </a:band1H>
    <a:band2H>
      <a:tcStyle>
        <a:tcBdr/>
        <a:fill>
          <a:solidFill>
            <a:srgbClr val="EAF3F3"/>
          </a:solidFill>
        </a:fill>
      </a:tcStyle>
    </a:band2H>
    <a:firstRow>
      <a:tcTxStyle>
        <a:fontRef idx="minor">
          <a:srgbClr val="FFFFFF"/>
        </a:fontRef>
        <a:srgbClr val="FFFFFF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4682B4"/>
          </a:solidFill>
        </a:fill>
      </a:tcStyle>
    </a:firstRow>
  </a:tblStyle>
  <a:tblStyle styleId="{250974F7-19B4-4E8B-8F88-A368280DB3C5}" styleName="Visme - Dark">
    <a:wholeTbl>
      <a:tcTxStyle>
        <a:fontRef idx="minor">
          <a:prstClr val="white"/>
        </a:fontRef>
        <a:prstClr val="white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34495E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34495E"/>
              </a:solidFill>
            </a:ln>
          </a:bottom>
          <a:insideH>
            <a:ln w="12700" cmpd="sng">
              <a:solidFill>
                <a:srgbClr val="34495E"/>
              </a:solidFill>
            </a:ln>
          </a:insideH>
          <a:insideV>
            <a:ln w="12700" cmpd="sng">
              <a:solidFill>
                <a:srgbClr val="34495E"/>
              </a:solidFill>
            </a:ln>
          </a:insideV>
        </a:tcBdr>
        <a:fill>
          <a:solidFill>
            <a:srgbClr val="34495E"/>
          </a:solidFill>
        </a:fill>
      </a:tcStyle>
    </a:wholeTbl>
    <a:firstRow>
      <a:tcTxStyle>
        <a:fontRef idx="minor">
          <a:srgbClr val="DDDD55"/>
        </a:fontRef>
        <a:srgbClr val="DDDD55"/>
      </a:tcTxStyle>
      <a:tcStyle>
        <a:tcBdr/>
      </a:tcStyle>
    </a:firstRow>
  </a:tblStyle>
  <a:tblStyle styleId="{D6B0A444-BE85-4B0B-AF8B-2701F9732221}" styleName="Visme - Light">
    <a:wholeTbl>
      <a:tcTxStyle>
        <a:fontRef idx="minor">
          <a:srgbClr val="818181"/>
        </a:fontRef>
        <a:srgbClr val="818181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DAE4EA"/>
          </a:solidFill>
        </a:fill>
      </a:tcStyle>
    </a:wholeTbl>
    <a:firstRow>
      <a:tcTxStyle b="on">
        <a:fontRef idx="minor">
          <a:srgbClr val="818181"/>
        </a:fontRef>
        <a:srgbClr val="818181"/>
      </a:tcTxStyle>
      <a:tcStyle>
        <a:tcBdr/>
      </a:tcStyle>
    </a:firstRow>
  </a:tblStyle>
  <a:tblStyle styleId="{D801C701-60A8-4CDB-9F91-86469C498BE4}" styleName="Visme - Dark with blue">
    <a:wholeTbl>
      <a:tcTxStyle>
        <a:fontRef idx="minor">
          <a:prstClr val="white"/>
        </a:fontRef>
        <a:prstClr val="white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717274"/>
          </a:solidFill>
        </a:fill>
      </a:tcStyle>
    </a:wholeTbl>
    <a:firstRow>
      <a:tcTxStyle b="on">
        <a:fontRef idx="minor">
          <a:srgbClr val="FFFFFF"/>
        </a:fontRef>
        <a:srgbClr val="FFFFFF"/>
      </a:tcTxStyle>
      <a:tcStyle>
        <a:tcBdr/>
        <a:fill>
          <a:solidFill>
            <a:srgbClr val="40A0F7"/>
          </a:solidFill>
        </a:fill>
      </a:tcStyle>
    </a:firstRow>
  </a:tblStyle>
  <a:tblStyle styleId="{CB79AEA9-4FA3-4525-A49E-7F1D2E6B107D}" styleName="Visme - Blue with Navy">
    <a:wholeTbl>
      <a:tcTxStyle>
        <a:fontRef idx="minor">
          <a:prstClr val="white"/>
        </a:fontRef>
        <a:prstClr val="white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3498DB"/>
          </a:solidFill>
        </a:fill>
      </a:tcStyle>
    </a:wholeTbl>
    <a:firstRow>
      <a:tcStyle>
        <a:tcBdr/>
        <a:fill>
          <a:solidFill>
            <a:srgbClr val="343F4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045" autoAdjust="0"/>
    <p:restoredTop sz="70588" autoAdjust="0"/>
  </p:normalViewPr>
  <p:slideViewPr>
    <p:cSldViewPr snapToGrid="0">
      <p:cViewPr varScale="1">
        <p:scale>
          <a:sx n="71" d="100"/>
          <a:sy n="71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5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D0A429A-90FE-4F33-893D-5F2AADB556A3}" type="datetimeFigureOut">
              <a:rPr lang="en-US"/>
              <a:t>11/10/2021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73163"/>
            <a:ext cx="56356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F38AFD9-D5DB-4A47-A4BE-251B4DF1413A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87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dirty="0">
                <a:latin typeface="Arial"/>
                <a:ea typeface="+mn-ea"/>
                <a:cs typeface="Arial"/>
              </a:rPr>
              <a:t>Add note to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defTabSz="942289" hangingPunct="0">
              <a:defRPr/>
            </a:pPr>
            <a:r>
              <a:rPr lang="en-US" b="1" dirty="0">
                <a:latin typeface="Arial"/>
                <a:ea typeface="+mn-ea"/>
                <a:cs typeface="Arial"/>
              </a:rPr>
              <a:t>Instructions to start live polling</a:t>
            </a:r>
          </a:p>
          <a:p>
            <a:pPr defTabSz="942289" hangingPunct="0">
              <a:defRPr/>
            </a:pPr>
            <a:endParaRPr lang="en-US" dirty="0">
              <a:latin typeface="Arial"/>
              <a:ea typeface="+mn-ea"/>
              <a:cs typeface="Arial"/>
            </a:endParaRPr>
          </a:p>
          <a:p>
            <a:pPr defTabSz="942289" hangingPunct="0"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- Go to https://www.polleverywhere.com/ </a:t>
            </a:r>
          </a:p>
          <a:p>
            <a:pPr defTabSz="942289" hangingPunct="0"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- Login:</a:t>
            </a:r>
          </a:p>
          <a:p>
            <a:pPr defTabSz="942289" hangingPunct="0"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	Username: mhagos@crec.net </a:t>
            </a:r>
          </a:p>
          <a:p>
            <a:pPr defTabSz="942289" hangingPunct="0"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	Password: CRECEDA2021!</a:t>
            </a:r>
          </a:p>
          <a:p>
            <a:pPr marL="176679" indent="-176679" defTabSz="942289" hangingPunct="0">
              <a:buFontTx/>
              <a:buChar char="-"/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Under my activities, select ‘Enhancing State-Local ​Economic Development ​Planning and Engagement Survey’</a:t>
            </a:r>
          </a:p>
          <a:p>
            <a:pPr marL="176679" indent="-176679" defTabSz="942289" hangingPunct="0">
              <a:buFontTx/>
              <a:buChar char="-"/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Once the survey is up, select ‘Present’ (top right) to start the poll</a:t>
            </a:r>
          </a:p>
          <a:p>
            <a:pPr marL="176679" indent="-176679" defTabSz="942289" hangingPunct="0">
              <a:buFontTx/>
              <a:buChar char="-"/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The first slide is a progress slide</a:t>
            </a:r>
            <a:r>
              <a:rPr lang="en-US" dirty="0"/>
              <a:t>, showing how many surveys are completed or underway. </a:t>
            </a:r>
            <a:r>
              <a:rPr lang="en-US" dirty="0">
                <a:latin typeface="Arial"/>
                <a:ea typeface="+mn-ea"/>
                <a:cs typeface="Arial"/>
              </a:rPr>
              <a:t>Use the arrows towards the bottom of the screen to advance to the next question (similar to a slide deck)</a:t>
            </a:r>
            <a:br>
              <a:rPr lang="en-US" b="0" dirty="0">
                <a:latin typeface="Arial"/>
                <a:ea typeface="+mn-ea"/>
                <a:cs typeface="Arial"/>
              </a:rPr>
            </a:br>
            <a:endParaRPr lang="en-US" dirty="0">
              <a:latin typeface="Arial"/>
              <a:ea typeface="+mn-ea"/>
              <a:cs typeface="Arial"/>
            </a:endParaRPr>
          </a:p>
          <a:p>
            <a:pPr marL="176679" indent="-176679" defTabSz="942289" hangingPunct="0">
              <a:buFontTx/>
              <a:buChar char="-"/>
              <a:defRPr/>
            </a:pPr>
            <a:endParaRPr lang="en-US" dirty="0">
              <a:latin typeface="Arial"/>
              <a:ea typeface="+mn-ea"/>
              <a:cs typeface="Arial"/>
            </a:endParaRPr>
          </a:p>
          <a:p>
            <a:pPr defTabSz="942289" hangingPunct="0">
              <a:defRPr/>
            </a:pPr>
            <a:endParaRPr lang="en-US" dirty="0"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Building back better means investing in projects that will promote equity and develop local economies that will be resilient to future economic shocks and climate change.</a:t>
            </a:r>
          </a:p>
          <a:p>
            <a:pPr algn="l" hangingPunct="0">
              <a:lnSpc>
                <a:spcPct val="100000"/>
              </a:lnSpc>
            </a:pPr>
            <a:endParaRPr lang="en-US" dirty="0"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Through the Statewide Planning, Research &amp; Networks program, EDA is supporting states in planning efforts by allocating $59 million for Statewide Planning Grants.</a:t>
            </a:r>
          </a:p>
          <a:p>
            <a:pPr algn="l" hangingPunct="0">
              <a:lnSpc>
                <a:spcPct val="100000"/>
              </a:lnSpc>
            </a:pPr>
            <a:endParaRPr lang="en-US" dirty="0"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In addition, the program will allocate $31 million for Research and Networks Grants to invest in research that assesses the effectiveness of EDA’s programs, and provides support for stakeholder communities around key EDA initiatives.</a:t>
            </a:r>
          </a:p>
          <a:p>
            <a:pPr algn="l" hangingPunct="0">
              <a:lnSpc>
                <a:spcPct val="100000"/>
              </a:lnSpc>
            </a:pPr>
            <a:endParaRPr lang="en-US" dirty="0">
              <a:latin typeface="Arial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If you or anyone in your regional network are collaborating or have collaborated with your state as they consider how to use EDA's $1 million grant per state for economic development planning, please contact me….</a:t>
            </a:r>
          </a:p>
          <a:p>
            <a:pPr algn="l" hangingPunct="0">
              <a:lnSpc>
                <a:spcPct val="100000"/>
              </a:lnSpc>
            </a:pPr>
            <a:endParaRPr dirty="0"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608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defTabSz="942289" hangingPunct="0">
              <a:defRPr/>
            </a:pPr>
            <a:r>
              <a:rPr lang="en-US" b="1" dirty="0">
                <a:latin typeface="Arial"/>
                <a:ea typeface="+mn-ea"/>
                <a:cs typeface="Arial"/>
              </a:rPr>
              <a:t>Instructions to start live polling</a:t>
            </a:r>
          </a:p>
          <a:p>
            <a:pPr defTabSz="942289" hangingPunct="0">
              <a:defRPr/>
            </a:pPr>
            <a:endParaRPr lang="en-US" dirty="0">
              <a:latin typeface="Arial"/>
              <a:ea typeface="+mn-ea"/>
              <a:cs typeface="Arial"/>
            </a:endParaRPr>
          </a:p>
          <a:p>
            <a:pPr defTabSz="942289" hangingPunct="0"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- Go to https://www.polleverywhere.com/ </a:t>
            </a:r>
          </a:p>
          <a:p>
            <a:pPr defTabSz="942289" hangingPunct="0"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- Login:</a:t>
            </a:r>
          </a:p>
          <a:p>
            <a:pPr defTabSz="942289" hangingPunct="0"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	Username: mhagos@crec.net </a:t>
            </a:r>
          </a:p>
          <a:p>
            <a:pPr defTabSz="942289" hangingPunct="0"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	Password: CRECEDA2021!</a:t>
            </a:r>
          </a:p>
          <a:p>
            <a:pPr marL="176679" indent="-176679" defTabSz="942289" hangingPunct="0">
              <a:buFontTx/>
              <a:buChar char="-"/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Under my activities, select ‘Enhancing State-Local ​Economic Development ​Planning and Engagement Survey’</a:t>
            </a:r>
          </a:p>
          <a:p>
            <a:pPr marL="176679" indent="-176679" defTabSz="942289" hangingPunct="0">
              <a:buFontTx/>
              <a:buChar char="-"/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Once the survey is up, select ‘Present’ (top right) to start the poll</a:t>
            </a:r>
          </a:p>
          <a:p>
            <a:pPr marL="176679" indent="-176679" defTabSz="942289" hangingPunct="0">
              <a:buFontTx/>
              <a:buChar char="-"/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The first slide is a progress slide</a:t>
            </a:r>
            <a:r>
              <a:rPr lang="en-US" dirty="0"/>
              <a:t>, showing how many surveys are completed or underway. </a:t>
            </a:r>
            <a:r>
              <a:rPr lang="en-US" dirty="0">
                <a:latin typeface="Arial"/>
                <a:ea typeface="+mn-ea"/>
                <a:cs typeface="Arial"/>
              </a:rPr>
              <a:t>Use the arrows towards the bottom of the screen to advance to the next question (similar to a slide deck)</a:t>
            </a:r>
            <a:br>
              <a:rPr lang="en-US" b="0" dirty="0">
                <a:latin typeface="Arial"/>
                <a:ea typeface="+mn-ea"/>
                <a:cs typeface="Arial"/>
              </a:rPr>
            </a:br>
            <a:endParaRPr lang="en-US" dirty="0">
              <a:latin typeface="Arial"/>
              <a:ea typeface="+mn-ea"/>
              <a:cs typeface="Arial"/>
            </a:endParaRPr>
          </a:p>
          <a:p>
            <a:pPr marL="176679" indent="-176679" defTabSz="942289" hangingPunct="0">
              <a:buFontTx/>
              <a:buChar char="-"/>
              <a:defRPr/>
            </a:pPr>
            <a:endParaRPr lang="en-US" dirty="0">
              <a:latin typeface="Arial"/>
              <a:ea typeface="+mn-ea"/>
              <a:cs typeface="Arial"/>
            </a:endParaRPr>
          </a:p>
          <a:p>
            <a:pPr defTabSz="942289" hangingPunct="0">
              <a:defRPr/>
            </a:pPr>
            <a:endParaRPr lang="en-US" dirty="0"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Building back better means investing in projects that will promote equity and develop local economies that will be resilient to future economic shocks and climate change.</a:t>
            </a:r>
          </a:p>
          <a:p>
            <a:pPr algn="l" hangingPunct="0">
              <a:lnSpc>
                <a:spcPct val="100000"/>
              </a:lnSpc>
            </a:pPr>
            <a:endParaRPr lang="en-US" dirty="0"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Through the Statewide Planning, Research &amp; Networks program, EDA is supporting states in planning efforts by allocating $59 million for Statewide Planning Grants.</a:t>
            </a:r>
          </a:p>
          <a:p>
            <a:pPr algn="l" hangingPunct="0">
              <a:lnSpc>
                <a:spcPct val="100000"/>
              </a:lnSpc>
            </a:pPr>
            <a:endParaRPr lang="en-US" dirty="0"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In addition, the program will allocate $31 million for Research and Networks Grants to invest in research that assesses the effectiveness of EDA’s programs, and provides support for stakeholder communities around key EDA initiatives.</a:t>
            </a:r>
          </a:p>
          <a:p>
            <a:pPr algn="l" hangingPunct="0">
              <a:lnSpc>
                <a:spcPct val="100000"/>
              </a:lnSpc>
            </a:pPr>
            <a:endParaRPr lang="en-US" dirty="0">
              <a:latin typeface="Arial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If you or anyone in your regional network are collaborating or have collaborated with your state as they consider how to use EDA's $1 million grant per state for economic development planning, please contact me….</a:t>
            </a:r>
          </a:p>
          <a:p>
            <a:pPr algn="l" hangingPunct="0">
              <a:lnSpc>
                <a:spcPct val="100000"/>
              </a:lnSpc>
            </a:pPr>
            <a:endParaRPr dirty="0"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28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defTabSz="942289" hangingPunct="0">
              <a:defRPr/>
            </a:pPr>
            <a:r>
              <a:rPr lang="en-US" b="1" dirty="0">
                <a:latin typeface="Arial"/>
                <a:ea typeface="+mn-ea"/>
                <a:cs typeface="Arial"/>
              </a:rPr>
              <a:t>Instructions to start live polling</a:t>
            </a:r>
          </a:p>
          <a:p>
            <a:pPr defTabSz="942289" hangingPunct="0">
              <a:defRPr/>
            </a:pPr>
            <a:endParaRPr lang="en-US" dirty="0">
              <a:latin typeface="Arial"/>
              <a:ea typeface="+mn-ea"/>
              <a:cs typeface="Arial"/>
            </a:endParaRPr>
          </a:p>
          <a:p>
            <a:pPr defTabSz="942289" hangingPunct="0"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- Go to https://www.polleverywhere.com/ </a:t>
            </a:r>
          </a:p>
          <a:p>
            <a:pPr defTabSz="942289" hangingPunct="0"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- Login:</a:t>
            </a:r>
          </a:p>
          <a:p>
            <a:pPr defTabSz="942289" hangingPunct="0"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	Username: mhagos@crec.net </a:t>
            </a:r>
          </a:p>
          <a:p>
            <a:pPr defTabSz="942289" hangingPunct="0"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	Password: CRECEDA2021!</a:t>
            </a:r>
          </a:p>
          <a:p>
            <a:pPr marL="176679" indent="-176679" defTabSz="942289" hangingPunct="0">
              <a:buFontTx/>
              <a:buChar char="-"/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Under my activities, select ‘Enhancing State-Local ​Economic Development ​Planning and Engagement Survey’</a:t>
            </a:r>
          </a:p>
          <a:p>
            <a:pPr marL="176679" indent="-176679" defTabSz="942289" hangingPunct="0">
              <a:buFontTx/>
              <a:buChar char="-"/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Once the survey is up, select ‘Present’ (top right) to start the poll</a:t>
            </a:r>
          </a:p>
          <a:p>
            <a:pPr marL="176679" indent="-176679" defTabSz="942289" hangingPunct="0">
              <a:buFontTx/>
              <a:buChar char="-"/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The first slide is a progress slide</a:t>
            </a:r>
            <a:r>
              <a:rPr lang="en-US" dirty="0"/>
              <a:t>, showing how many surveys are completed or underway. </a:t>
            </a:r>
            <a:r>
              <a:rPr lang="en-US" dirty="0">
                <a:latin typeface="Arial"/>
                <a:ea typeface="+mn-ea"/>
                <a:cs typeface="Arial"/>
              </a:rPr>
              <a:t>Use the arrows towards the bottom of the screen to advance to the next question (similar to a slide deck)</a:t>
            </a:r>
            <a:br>
              <a:rPr lang="en-US" b="0" dirty="0">
                <a:latin typeface="Arial"/>
                <a:ea typeface="+mn-ea"/>
                <a:cs typeface="Arial"/>
              </a:rPr>
            </a:br>
            <a:endParaRPr lang="en-US" dirty="0">
              <a:latin typeface="Arial"/>
              <a:ea typeface="+mn-ea"/>
              <a:cs typeface="Arial"/>
            </a:endParaRPr>
          </a:p>
          <a:p>
            <a:pPr marL="176679" indent="-176679" defTabSz="942289" hangingPunct="0">
              <a:buFontTx/>
              <a:buChar char="-"/>
              <a:defRPr/>
            </a:pPr>
            <a:endParaRPr lang="en-US" dirty="0">
              <a:latin typeface="Arial"/>
              <a:ea typeface="+mn-ea"/>
              <a:cs typeface="Arial"/>
            </a:endParaRPr>
          </a:p>
          <a:p>
            <a:pPr defTabSz="942289" hangingPunct="0">
              <a:defRPr/>
            </a:pPr>
            <a:endParaRPr lang="en-US" dirty="0"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Building back better means investing in projects that will promote equity and develop local economies that will be resilient to future economic shocks and climate change.</a:t>
            </a:r>
          </a:p>
          <a:p>
            <a:pPr algn="l" hangingPunct="0">
              <a:lnSpc>
                <a:spcPct val="100000"/>
              </a:lnSpc>
            </a:pPr>
            <a:endParaRPr lang="en-US" dirty="0"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Through the Statewide Planning, Research &amp; Networks program, EDA is supporting states in planning efforts by allocating $59 million for Statewide Planning Grants.</a:t>
            </a:r>
          </a:p>
          <a:p>
            <a:pPr algn="l" hangingPunct="0">
              <a:lnSpc>
                <a:spcPct val="100000"/>
              </a:lnSpc>
            </a:pPr>
            <a:endParaRPr lang="en-US" dirty="0"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In addition, the program will allocate $31 million for Research and Networks Grants to invest in research that assesses the effectiveness of EDA’s programs, and provides support for stakeholder communities around key EDA initiatives.</a:t>
            </a:r>
          </a:p>
          <a:p>
            <a:pPr algn="l" hangingPunct="0">
              <a:lnSpc>
                <a:spcPct val="100000"/>
              </a:lnSpc>
            </a:pPr>
            <a:endParaRPr lang="en-US" dirty="0">
              <a:latin typeface="Arial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If you or anyone in your regional network are collaborating or have collaborated with your state as they consider how to use EDA's $1 million grant per state for economic development planning, please contact me….</a:t>
            </a:r>
          </a:p>
          <a:p>
            <a:pPr algn="l" hangingPunct="0">
              <a:lnSpc>
                <a:spcPct val="100000"/>
              </a:lnSpc>
            </a:pPr>
            <a:endParaRPr dirty="0"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02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defTabSz="942289" hangingPunct="0">
              <a:defRPr/>
            </a:pPr>
            <a:r>
              <a:rPr lang="en-US" b="1" dirty="0">
                <a:latin typeface="Arial"/>
                <a:ea typeface="+mn-ea"/>
                <a:cs typeface="Arial"/>
              </a:rPr>
              <a:t>Instructions to start live polling</a:t>
            </a:r>
          </a:p>
          <a:p>
            <a:pPr defTabSz="942289" hangingPunct="0">
              <a:defRPr/>
            </a:pPr>
            <a:endParaRPr lang="en-US" dirty="0">
              <a:latin typeface="Arial"/>
              <a:ea typeface="+mn-ea"/>
              <a:cs typeface="Arial"/>
            </a:endParaRPr>
          </a:p>
          <a:p>
            <a:pPr defTabSz="942289" hangingPunct="0"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- Go to https://www.polleverywhere.com/ </a:t>
            </a:r>
          </a:p>
          <a:p>
            <a:pPr defTabSz="942289" hangingPunct="0"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- Login:</a:t>
            </a:r>
          </a:p>
          <a:p>
            <a:pPr defTabSz="942289" hangingPunct="0"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	Username: mhagos@crec.net </a:t>
            </a:r>
          </a:p>
          <a:p>
            <a:pPr defTabSz="942289" hangingPunct="0"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	Password: CRECEDA2021!</a:t>
            </a:r>
          </a:p>
          <a:p>
            <a:pPr marL="176679" indent="-176679" defTabSz="942289" hangingPunct="0">
              <a:buFontTx/>
              <a:buChar char="-"/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Under my activities, select ‘Enhancing State-Local ​Economic Development ​Planning and Engagement Survey’</a:t>
            </a:r>
          </a:p>
          <a:p>
            <a:pPr marL="176679" indent="-176679" defTabSz="942289" hangingPunct="0">
              <a:buFontTx/>
              <a:buChar char="-"/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Once the survey is up, select ‘Present’ (top right) to start the poll</a:t>
            </a:r>
          </a:p>
          <a:p>
            <a:pPr marL="176679" indent="-176679" defTabSz="942289" hangingPunct="0">
              <a:buFontTx/>
              <a:buChar char="-"/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The first slide is a progress slide</a:t>
            </a:r>
            <a:r>
              <a:rPr lang="en-US" dirty="0"/>
              <a:t>, showing how many surveys are completed or underway. </a:t>
            </a:r>
            <a:r>
              <a:rPr lang="en-US" dirty="0">
                <a:latin typeface="Arial"/>
                <a:ea typeface="+mn-ea"/>
                <a:cs typeface="Arial"/>
              </a:rPr>
              <a:t>Use the arrows towards the bottom of the screen to advance to the next question (similar to a slide deck)</a:t>
            </a:r>
            <a:br>
              <a:rPr lang="en-US" b="0" dirty="0">
                <a:latin typeface="Arial"/>
                <a:ea typeface="+mn-ea"/>
                <a:cs typeface="Arial"/>
              </a:rPr>
            </a:br>
            <a:endParaRPr lang="en-US" dirty="0">
              <a:latin typeface="Arial"/>
              <a:ea typeface="+mn-ea"/>
              <a:cs typeface="Arial"/>
            </a:endParaRPr>
          </a:p>
          <a:p>
            <a:pPr marL="176679" indent="-176679" defTabSz="942289" hangingPunct="0">
              <a:buFontTx/>
              <a:buChar char="-"/>
              <a:defRPr/>
            </a:pPr>
            <a:endParaRPr lang="en-US" dirty="0">
              <a:latin typeface="Arial"/>
              <a:ea typeface="+mn-ea"/>
              <a:cs typeface="Arial"/>
            </a:endParaRPr>
          </a:p>
          <a:p>
            <a:pPr defTabSz="942289" hangingPunct="0">
              <a:defRPr/>
            </a:pPr>
            <a:endParaRPr lang="en-US" dirty="0"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Building back better means investing in projects that will promote equity and develop local economies that will be resilient to future economic shocks and climate change.</a:t>
            </a:r>
          </a:p>
          <a:p>
            <a:pPr algn="l" hangingPunct="0">
              <a:lnSpc>
                <a:spcPct val="100000"/>
              </a:lnSpc>
            </a:pPr>
            <a:endParaRPr lang="en-US" dirty="0"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Through the Statewide Planning, Research &amp; Networks program, EDA is supporting states in planning efforts by allocating $59 million for Statewide Planning Grants.</a:t>
            </a:r>
          </a:p>
          <a:p>
            <a:pPr algn="l" hangingPunct="0">
              <a:lnSpc>
                <a:spcPct val="100000"/>
              </a:lnSpc>
            </a:pPr>
            <a:endParaRPr lang="en-US" dirty="0"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In addition, the program will allocate $31 million for Research and Networks Grants to invest in research that assesses the effectiveness of EDA’s programs, and provides support for stakeholder communities around key EDA initiatives.</a:t>
            </a:r>
          </a:p>
          <a:p>
            <a:pPr algn="l" hangingPunct="0">
              <a:lnSpc>
                <a:spcPct val="100000"/>
              </a:lnSpc>
            </a:pPr>
            <a:endParaRPr lang="en-US" dirty="0">
              <a:latin typeface="Arial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If you or anyone in your regional network are collaborating or have collaborated with your state as they consider how to use EDA's $1 million grant per state for economic development planning, please contact me….</a:t>
            </a:r>
          </a:p>
          <a:p>
            <a:pPr algn="l" hangingPunct="0">
              <a:lnSpc>
                <a:spcPct val="100000"/>
              </a:lnSpc>
            </a:pPr>
            <a:endParaRPr dirty="0"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756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defTabSz="942289" hangingPunct="0">
              <a:defRPr/>
            </a:pPr>
            <a:r>
              <a:rPr lang="en-US" b="1" dirty="0">
                <a:latin typeface="Arial"/>
                <a:ea typeface="+mn-ea"/>
                <a:cs typeface="Arial"/>
              </a:rPr>
              <a:t>Instructions to start live polling</a:t>
            </a:r>
          </a:p>
          <a:p>
            <a:pPr defTabSz="942289" hangingPunct="0">
              <a:defRPr/>
            </a:pPr>
            <a:endParaRPr lang="en-US" dirty="0">
              <a:latin typeface="Arial"/>
              <a:ea typeface="+mn-ea"/>
              <a:cs typeface="Arial"/>
            </a:endParaRPr>
          </a:p>
          <a:p>
            <a:pPr defTabSz="942289" hangingPunct="0"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- Go to https://www.polleverywhere.com/ </a:t>
            </a:r>
          </a:p>
          <a:p>
            <a:pPr defTabSz="942289" hangingPunct="0"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- Login:</a:t>
            </a:r>
          </a:p>
          <a:p>
            <a:pPr defTabSz="942289" hangingPunct="0"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	Username: mhagos@crec.net </a:t>
            </a:r>
          </a:p>
          <a:p>
            <a:pPr defTabSz="942289" hangingPunct="0"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	Password: CRECEDA2021!</a:t>
            </a:r>
          </a:p>
          <a:p>
            <a:pPr marL="176679" indent="-176679" defTabSz="942289" hangingPunct="0">
              <a:buFontTx/>
              <a:buChar char="-"/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Under my activities, select ‘Enhancing State-Local ​Economic Development ​Planning and Engagement Survey’</a:t>
            </a:r>
          </a:p>
          <a:p>
            <a:pPr marL="176679" indent="-176679" defTabSz="942289" hangingPunct="0">
              <a:buFontTx/>
              <a:buChar char="-"/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Once the survey is up, select ‘Present’ (top right) to start the poll</a:t>
            </a:r>
          </a:p>
          <a:p>
            <a:pPr marL="176679" indent="-176679" defTabSz="942289" hangingPunct="0">
              <a:buFontTx/>
              <a:buChar char="-"/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The first slide is a progress slide</a:t>
            </a:r>
            <a:r>
              <a:rPr lang="en-US" dirty="0"/>
              <a:t>, showing how many surveys are completed or underway. </a:t>
            </a:r>
            <a:r>
              <a:rPr lang="en-US" dirty="0">
                <a:latin typeface="Arial"/>
                <a:ea typeface="+mn-ea"/>
                <a:cs typeface="Arial"/>
              </a:rPr>
              <a:t>Use the arrows towards the bottom of the screen to advance to the next question (similar to a slide deck)</a:t>
            </a:r>
            <a:br>
              <a:rPr lang="en-US" b="0" dirty="0">
                <a:latin typeface="Arial"/>
                <a:ea typeface="+mn-ea"/>
                <a:cs typeface="Arial"/>
              </a:rPr>
            </a:br>
            <a:endParaRPr lang="en-US" dirty="0">
              <a:latin typeface="Arial"/>
              <a:ea typeface="+mn-ea"/>
              <a:cs typeface="Arial"/>
            </a:endParaRPr>
          </a:p>
          <a:p>
            <a:pPr marL="176679" indent="-176679" defTabSz="942289" hangingPunct="0">
              <a:buFontTx/>
              <a:buChar char="-"/>
              <a:defRPr/>
            </a:pPr>
            <a:endParaRPr lang="en-US" dirty="0">
              <a:latin typeface="Arial"/>
              <a:ea typeface="+mn-ea"/>
              <a:cs typeface="Arial"/>
            </a:endParaRPr>
          </a:p>
          <a:p>
            <a:pPr defTabSz="942289" hangingPunct="0">
              <a:defRPr/>
            </a:pPr>
            <a:endParaRPr lang="en-US" dirty="0"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Building back better means investing in projects that will promote equity and develop local economies that will be resilient to future economic shocks and climate change.</a:t>
            </a:r>
          </a:p>
          <a:p>
            <a:pPr algn="l" hangingPunct="0">
              <a:lnSpc>
                <a:spcPct val="100000"/>
              </a:lnSpc>
            </a:pPr>
            <a:endParaRPr lang="en-US" dirty="0"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Through the Statewide Planning, Research &amp; Networks program, EDA is supporting states in planning efforts by allocating $59 million for Statewide Planning Grants.</a:t>
            </a:r>
          </a:p>
          <a:p>
            <a:pPr algn="l" hangingPunct="0">
              <a:lnSpc>
                <a:spcPct val="100000"/>
              </a:lnSpc>
            </a:pPr>
            <a:endParaRPr lang="en-US" dirty="0"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In addition, the program will allocate $31 million for Research and Networks Grants to invest in research that assesses the effectiveness of EDA’s programs, and provides support for stakeholder communities around key EDA initiatives.</a:t>
            </a:r>
          </a:p>
          <a:p>
            <a:pPr algn="l" hangingPunct="0">
              <a:lnSpc>
                <a:spcPct val="100000"/>
              </a:lnSpc>
            </a:pPr>
            <a:endParaRPr lang="en-US" dirty="0">
              <a:latin typeface="Arial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If you or anyone in your regional network are collaborating or have collaborated with your state as they consider how to use EDA's $1 million grant per state for economic development planning, please contact me….</a:t>
            </a:r>
          </a:p>
          <a:p>
            <a:pPr algn="l" hangingPunct="0">
              <a:lnSpc>
                <a:spcPct val="100000"/>
              </a:lnSpc>
            </a:pPr>
            <a:endParaRPr dirty="0"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01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dirty="0">
                <a:latin typeface="Arial"/>
                <a:ea typeface="+mn-ea"/>
                <a:cs typeface="Arial"/>
              </a:rPr>
              <a:t>Add note to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defTabSz="942289" hangingPunct="0">
              <a:defRPr/>
            </a:pPr>
            <a:r>
              <a:rPr lang="en-US" b="1" dirty="0">
                <a:latin typeface="Arial"/>
                <a:ea typeface="+mn-ea"/>
                <a:cs typeface="Arial"/>
              </a:rPr>
              <a:t>Instructions to start live polling</a:t>
            </a:r>
          </a:p>
          <a:p>
            <a:pPr defTabSz="942289" hangingPunct="0">
              <a:defRPr/>
            </a:pPr>
            <a:endParaRPr lang="en-US" dirty="0">
              <a:latin typeface="Arial"/>
              <a:ea typeface="+mn-ea"/>
              <a:cs typeface="Arial"/>
            </a:endParaRPr>
          </a:p>
          <a:p>
            <a:pPr defTabSz="942289" hangingPunct="0"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- Go to https://www.polleverywhere.com/ </a:t>
            </a:r>
          </a:p>
          <a:p>
            <a:pPr defTabSz="942289" hangingPunct="0"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- Login:</a:t>
            </a:r>
          </a:p>
          <a:p>
            <a:pPr defTabSz="942289" hangingPunct="0"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	Username: mhagos@crec.net </a:t>
            </a:r>
          </a:p>
          <a:p>
            <a:pPr defTabSz="942289" hangingPunct="0"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	Password: CRECEDA2021!</a:t>
            </a:r>
          </a:p>
          <a:p>
            <a:pPr marL="176679" indent="-176679" defTabSz="942289" hangingPunct="0">
              <a:buFontTx/>
              <a:buChar char="-"/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Under my activities, select ‘Enhancing State-Local ​Economic Development ​Planning and Engagement Survey’</a:t>
            </a:r>
          </a:p>
          <a:p>
            <a:pPr marL="176679" indent="-176679" defTabSz="942289" hangingPunct="0">
              <a:buFontTx/>
              <a:buChar char="-"/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Once the survey is up, select ‘Present’ (top right) to start the poll</a:t>
            </a:r>
          </a:p>
          <a:p>
            <a:pPr marL="176679" indent="-176679" defTabSz="942289" hangingPunct="0">
              <a:buFontTx/>
              <a:buChar char="-"/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The first slide is a progress slide</a:t>
            </a:r>
            <a:r>
              <a:rPr lang="en-US" dirty="0"/>
              <a:t>, showing how many surveys are completed or underway. </a:t>
            </a:r>
            <a:r>
              <a:rPr lang="en-US" dirty="0">
                <a:latin typeface="Arial"/>
                <a:ea typeface="+mn-ea"/>
                <a:cs typeface="Arial"/>
              </a:rPr>
              <a:t>Use the arrows towards the bottom of the screen to advance to the next question (similar to a slide deck)</a:t>
            </a:r>
            <a:br>
              <a:rPr lang="en-US" b="0" dirty="0">
                <a:latin typeface="Arial"/>
                <a:ea typeface="+mn-ea"/>
                <a:cs typeface="Arial"/>
              </a:rPr>
            </a:br>
            <a:endParaRPr lang="en-US" dirty="0">
              <a:latin typeface="Arial"/>
              <a:ea typeface="+mn-ea"/>
              <a:cs typeface="Arial"/>
            </a:endParaRPr>
          </a:p>
          <a:p>
            <a:pPr marL="176679" indent="-176679" defTabSz="942289" hangingPunct="0">
              <a:buFontTx/>
              <a:buChar char="-"/>
              <a:defRPr/>
            </a:pPr>
            <a:endParaRPr lang="en-US" dirty="0">
              <a:latin typeface="Arial"/>
              <a:ea typeface="+mn-ea"/>
              <a:cs typeface="Arial"/>
            </a:endParaRPr>
          </a:p>
          <a:p>
            <a:pPr defTabSz="942289" hangingPunct="0">
              <a:defRPr/>
            </a:pPr>
            <a:endParaRPr lang="en-US" dirty="0"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Building back better means investing in projects that will promote equity and develop local economies that will be resilient to future economic shocks and climate change.</a:t>
            </a:r>
          </a:p>
          <a:p>
            <a:pPr algn="l" hangingPunct="0">
              <a:lnSpc>
                <a:spcPct val="100000"/>
              </a:lnSpc>
            </a:pPr>
            <a:endParaRPr lang="en-US" dirty="0"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Through the Statewide Planning, Research &amp; Networks program, EDA is supporting states in planning efforts by allocating $59 million for Statewide Planning Grants.</a:t>
            </a:r>
          </a:p>
          <a:p>
            <a:pPr algn="l" hangingPunct="0">
              <a:lnSpc>
                <a:spcPct val="100000"/>
              </a:lnSpc>
            </a:pPr>
            <a:endParaRPr lang="en-US" dirty="0"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In addition, the program will allocate $31 million for Research and Networks Grants to invest in research that assesses the effectiveness of EDA’s programs, and provides support for stakeholder communities around key EDA initiatives.</a:t>
            </a:r>
          </a:p>
          <a:p>
            <a:pPr algn="l" hangingPunct="0">
              <a:lnSpc>
                <a:spcPct val="100000"/>
              </a:lnSpc>
            </a:pPr>
            <a:endParaRPr lang="en-US" dirty="0">
              <a:latin typeface="Arial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If you or anyone in your regional network are collaborating or have collaborated with your state as they consider how to use EDA's $1 million grant per state for economic development planning, please contact me….</a:t>
            </a:r>
          </a:p>
          <a:p>
            <a:pPr algn="l" hangingPunct="0">
              <a:lnSpc>
                <a:spcPct val="100000"/>
              </a:lnSpc>
            </a:pPr>
            <a:endParaRPr dirty="0"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62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defTabSz="942289" hangingPunct="0">
              <a:defRPr/>
            </a:pPr>
            <a:r>
              <a:rPr lang="en-US" b="1" dirty="0">
                <a:latin typeface="Arial"/>
                <a:ea typeface="+mn-ea"/>
                <a:cs typeface="Arial"/>
              </a:rPr>
              <a:t>Instructions to start live polling</a:t>
            </a:r>
          </a:p>
          <a:p>
            <a:pPr defTabSz="942289" hangingPunct="0">
              <a:defRPr/>
            </a:pPr>
            <a:endParaRPr lang="en-US" dirty="0">
              <a:latin typeface="Arial"/>
              <a:ea typeface="+mn-ea"/>
              <a:cs typeface="Arial"/>
            </a:endParaRPr>
          </a:p>
          <a:p>
            <a:pPr defTabSz="942289" hangingPunct="0"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- Go to https://www.polleverywhere.com/ </a:t>
            </a:r>
          </a:p>
          <a:p>
            <a:pPr defTabSz="942289" hangingPunct="0"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- Login:</a:t>
            </a:r>
          </a:p>
          <a:p>
            <a:pPr defTabSz="942289" hangingPunct="0"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	Username: mhagos@crec.net </a:t>
            </a:r>
          </a:p>
          <a:p>
            <a:pPr defTabSz="942289" hangingPunct="0"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	Password: CRECEDA2021!</a:t>
            </a:r>
          </a:p>
          <a:p>
            <a:pPr marL="176679" indent="-176679" defTabSz="942289" hangingPunct="0">
              <a:buFontTx/>
              <a:buChar char="-"/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Under my activities, select ‘Enhancing State-Local ​Economic Development ​Planning and Engagement Survey’</a:t>
            </a:r>
          </a:p>
          <a:p>
            <a:pPr marL="176679" indent="-176679" defTabSz="942289" hangingPunct="0">
              <a:buFontTx/>
              <a:buChar char="-"/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Once the survey is up, select ‘Present’ (top right) to start the poll</a:t>
            </a:r>
          </a:p>
          <a:p>
            <a:pPr marL="176679" indent="-176679" defTabSz="942289" hangingPunct="0">
              <a:buFontTx/>
              <a:buChar char="-"/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The first slide is a progress slide</a:t>
            </a:r>
            <a:r>
              <a:rPr lang="en-US" dirty="0"/>
              <a:t>, showing how many surveys are completed or underway. </a:t>
            </a:r>
            <a:r>
              <a:rPr lang="en-US" dirty="0">
                <a:latin typeface="Arial"/>
                <a:ea typeface="+mn-ea"/>
                <a:cs typeface="Arial"/>
              </a:rPr>
              <a:t>Use the arrows towards the bottom of the screen to advance to the next question (similar to a slide deck)</a:t>
            </a:r>
            <a:br>
              <a:rPr lang="en-US" b="0" dirty="0">
                <a:latin typeface="Arial"/>
                <a:ea typeface="+mn-ea"/>
                <a:cs typeface="Arial"/>
              </a:rPr>
            </a:br>
            <a:endParaRPr lang="en-US" dirty="0">
              <a:latin typeface="Arial"/>
              <a:ea typeface="+mn-ea"/>
              <a:cs typeface="Arial"/>
            </a:endParaRPr>
          </a:p>
          <a:p>
            <a:pPr marL="176679" indent="-176679" defTabSz="942289" hangingPunct="0">
              <a:buFontTx/>
              <a:buChar char="-"/>
              <a:defRPr/>
            </a:pPr>
            <a:endParaRPr lang="en-US" dirty="0">
              <a:latin typeface="Arial"/>
              <a:ea typeface="+mn-ea"/>
              <a:cs typeface="Arial"/>
            </a:endParaRPr>
          </a:p>
          <a:p>
            <a:pPr defTabSz="942289" hangingPunct="0">
              <a:defRPr/>
            </a:pPr>
            <a:endParaRPr lang="en-US" dirty="0"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Building back better means investing in projects that will promote equity and develop local economies that will be resilient to future economic shocks and climate change.</a:t>
            </a:r>
          </a:p>
          <a:p>
            <a:pPr algn="l" hangingPunct="0">
              <a:lnSpc>
                <a:spcPct val="100000"/>
              </a:lnSpc>
            </a:pPr>
            <a:endParaRPr lang="en-US" dirty="0"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Through the Statewide Planning, Research &amp; Networks program, EDA is supporting states in planning efforts by allocating $59 million for Statewide Planning Grants.</a:t>
            </a:r>
          </a:p>
          <a:p>
            <a:pPr algn="l" hangingPunct="0">
              <a:lnSpc>
                <a:spcPct val="100000"/>
              </a:lnSpc>
            </a:pPr>
            <a:endParaRPr lang="en-US" dirty="0"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In addition, the program will allocate $31 million for Research and Networks Grants to invest in research that assesses the effectiveness of EDA’s programs, and provides support for stakeholder communities around key EDA initiatives.</a:t>
            </a:r>
          </a:p>
          <a:p>
            <a:pPr algn="l" hangingPunct="0">
              <a:lnSpc>
                <a:spcPct val="100000"/>
              </a:lnSpc>
            </a:pPr>
            <a:endParaRPr lang="en-US" dirty="0">
              <a:latin typeface="Arial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If you or anyone in your regional network are collaborating or have collaborated with your state as they consider how to use EDA's $1 million grant per state for economic development planning, please contact me….</a:t>
            </a:r>
          </a:p>
          <a:p>
            <a:pPr algn="l" hangingPunct="0">
              <a:lnSpc>
                <a:spcPct val="100000"/>
              </a:lnSpc>
            </a:pPr>
            <a:endParaRPr dirty="0"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021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defTabSz="942289" hangingPunct="0">
              <a:defRPr/>
            </a:pPr>
            <a:r>
              <a:rPr lang="en-US" b="1" dirty="0">
                <a:latin typeface="Arial"/>
                <a:ea typeface="+mn-ea"/>
                <a:cs typeface="Arial"/>
              </a:rPr>
              <a:t>Instructions to start live polling</a:t>
            </a:r>
          </a:p>
          <a:p>
            <a:pPr defTabSz="942289" hangingPunct="0">
              <a:defRPr/>
            </a:pPr>
            <a:endParaRPr lang="en-US" dirty="0">
              <a:latin typeface="Arial"/>
              <a:ea typeface="+mn-ea"/>
              <a:cs typeface="Arial"/>
            </a:endParaRPr>
          </a:p>
          <a:p>
            <a:pPr defTabSz="942289" hangingPunct="0"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- Go to https://www.polleverywhere.com/ </a:t>
            </a:r>
          </a:p>
          <a:p>
            <a:pPr defTabSz="942289" hangingPunct="0"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- Login:</a:t>
            </a:r>
          </a:p>
          <a:p>
            <a:pPr defTabSz="942289" hangingPunct="0"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	Username: mhagos@crec.net </a:t>
            </a:r>
          </a:p>
          <a:p>
            <a:pPr defTabSz="942289" hangingPunct="0"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	Password: CRECEDA2021!</a:t>
            </a:r>
          </a:p>
          <a:p>
            <a:pPr marL="176679" indent="-176679" defTabSz="942289" hangingPunct="0">
              <a:buFontTx/>
              <a:buChar char="-"/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Under my activities, select ‘Enhancing State-Local ​Economic Development ​Planning and Engagement Survey’</a:t>
            </a:r>
          </a:p>
          <a:p>
            <a:pPr marL="176679" indent="-176679" defTabSz="942289" hangingPunct="0">
              <a:buFontTx/>
              <a:buChar char="-"/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Once the survey is up, select ‘Present’ (top right) to start the poll</a:t>
            </a:r>
          </a:p>
          <a:p>
            <a:pPr marL="176679" indent="-176679" defTabSz="942289" hangingPunct="0">
              <a:buFontTx/>
              <a:buChar char="-"/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The first slide is a progress slide</a:t>
            </a:r>
            <a:r>
              <a:rPr lang="en-US" dirty="0"/>
              <a:t>, showing how many surveys are completed or underway. </a:t>
            </a:r>
            <a:r>
              <a:rPr lang="en-US" dirty="0">
                <a:latin typeface="Arial"/>
                <a:ea typeface="+mn-ea"/>
                <a:cs typeface="Arial"/>
              </a:rPr>
              <a:t>Use the arrows towards the bottom of the screen to advance to the next question (similar to a slide deck)</a:t>
            </a:r>
            <a:br>
              <a:rPr lang="en-US" b="0" dirty="0">
                <a:latin typeface="Arial"/>
                <a:ea typeface="+mn-ea"/>
                <a:cs typeface="Arial"/>
              </a:rPr>
            </a:br>
            <a:endParaRPr lang="en-US" dirty="0">
              <a:latin typeface="Arial"/>
              <a:ea typeface="+mn-ea"/>
              <a:cs typeface="Arial"/>
            </a:endParaRPr>
          </a:p>
          <a:p>
            <a:pPr marL="176679" indent="-176679" defTabSz="942289" hangingPunct="0">
              <a:buFontTx/>
              <a:buChar char="-"/>
              <a:defRPr/>
            </a:pPr>
            <a:endParaRPr lang="en-US" dirty="0">
              <a:latin typeface="Arial"/>
              <a:ea typeface="+mn-ea"/>
              <a:cs typeface="Arial"/>
            </a:endParaRPr>
          </a:p>
          <a:p>
            <a:pPr defTabSz="942289" hangingPunct="0">
              <a:defRPr/>
            </a:pPr>
            <a:endParaRPr lang="en-US" dirty="0"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Building back better means investing in projects that will promote equity and develop local economies that will be resilient to future economic shocks and climate change.</a:t>
            </a:r>
          </a:p>
          <a:p>
            <a:pPr algn="l" hangingPunct="0">
              <a:lnSpc>
                <a:spcPct val="100000"/>
              </a:lnSpc>
            </a:pPr>
            <a:endParaRPr lang="en-US" dirty="0"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Through the Statewide Planning, Research &amp; Networks program, EDA is supporting states in planning efforts by allocating $59 million for Statewide Planning Grants.</a:t>
            </a:r>
          </a:p>
          <a:p>
            <a:pPr algn="l" hangingPunct="0">
              <a:lnSpc>
                <a:spcPct val="100000"/>
              </a:lnSpc>
            </a:pPr>
            <a:endParaRPr lang="en-US" dirty="0"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In addition, the program will allocate $31 million for Research and Networks Grants to invest in research that assesses the effectiveness of EDA’s programs, and provides support for stakeholder communities around key EDA initiatives.</a:t>
            </a:r>
          </a:p>
          <a:p>
            <a:pPr algn="l" hangingPunct="0">
              <a:lnSpc>
                <a:spcPct val="100000"/>
              </a:lnSpc>
            </a:pPr>
            <a:endParaRPr lang="en-US" dirty="0">
              <a:latin typeface="Arial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If you or anyone in your regional network are collaborating or have collaborated with your state as they consider how to use EDA's $1 million grant per state for economic development planning, please contact me….</a:t>
            </a:r>
          </a:p>
          <a:p>
            <a:pPr algn="l" hangingPunct="0">
              <a:lnSpc>
                <a:spcPct val="100000"/>
              </a:lnSpc>
            </a:pPr>
            <a:endParaRPr dirty="0"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74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defTabSz="942289" hangingPunct="0">
              <a:defRPr/>
            </a:pPr>
            <a:r>
              <a:rPr lang="en-US" b="1" dirty="0">
                <a:latin typeface="Arial"/>
                <a:ea typeface="+mn-ea"/>
                <a:cs typeface="Arial"/>
              </a:rPr>
              <a:t>Instructions to start live polling</a:t>
            </a:r>
          </a:p>
          <a:p>
            <a:pPr defTabSz="942289" hangingPunct="0">
              <a:defRPr/>
            </a:pPr>
            <a:endParaRPr lang="en-US" dirty="0">
              <a:latin typeface="Arial"/>
              <a:ea typeface="+mn-ea"/>
              <a:cs typeface="Arial"/>
            </a:endParaRPr>
          </a:p>
          <a:p>
            <a:pPr defTabSz="942289" hangingPunct="0"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- Go to https://www.polleverywhere.com/ </a:t>
            </a:r>
          </a:p>
          <a:p>
            <a:pPr defTabSz="942289" hangingPunct="0"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- Login:</a:t>
            </a:r>
          </a:p>
          <a:p>
            <a:pPr defTabSz="942289" hangingPunct="0"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	Username: mhagos@crec.net </a:t>
            </a:r>
          </a:p>
          <a:p>
            <a:pPr defTabSz="942289" hangingPunct="0"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	Password: CRECEDA2021!</a:t>
            </a:r>
          </a:p>
          <a:p>
            <a:pPr marL="176679" indent="-176679" defTabSz="942289" hangingPunct="0">
              <a:buFontTx/>
              <a:buChar char="-"/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Under my activities, select ‘Enhancing State-Local ​Economic Development ​Planning and Engagement Survey’</a:t>
            </a:r>
          </a:p>
          <a:p>
            <a:pPr marL="176679" indent="-176679" defTabSz="942289" hangingPunct="0">
              <a:buFontTx/>
              <a:buChar char="-"/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Once the survey is up, select ‘Present’ (top right) to start the poll</a:t>
            </a:r>
          </a:p>
          <a:p>
            <a:pPr marL="176679" indent="-176679" defTabSz="942289" hangingPunct="0">
              <a:buFontTx/>
              <a:buChar char="-"/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The first slide is a progress slide</a:t>
            </a:r>
            <a:r>
              <a:rPr lang="en-US" dirty="0"/>
              <a:t>, showing how many surveys are completed or underway. </a:t>
            </a:r>
            <a:r>
              <a:rPr lang="en-US" dirty="0">
                <a:latin typeface="Arial"/>
                <a:ea typeface="+mn-ea"/>
                <a:cs typeface="Arial"/>
              </a:rPr>
              <a:t>Use the arrows towards the bottom of the screen to advance to the next question (similar to a slide deck)</a:t>
            </a:r>
            <a:br>
              <a:rPr lang="en-US" b="0" dirty="0">
                <a:latin typeface="Arial"/>
                <a:ea typeface="+mn-ea"/>
                <a:cs typeface="Arial"/>
              </a:rPr>
            </a:br>
            <a:endParaRPr lang="en-US" dirty="0">
              <a:latin typeface="Arial"/>
              <a:ea typeface="+mn-ea"/>
              <a:cs typeface="Arial"/>
            </a:endParaRPr>
          </a:p>
          <a:p>
            <a:pPr marL="176679" indent="-176679" defTabSz="942289" hangingPunct="0">
              <a:buFontTx/>
              <a:buChar char="-"/>
              <a:defRPr/>
            </a:pPr>
            <a:endParaRPr lang="en-US" dirty="0">
              <a:latin typeface="Arial"/>
              <a:ea typeface="+mn-ea"/>
              <a:cs typeface="Arial"/>
            </a:endParaRPr>
          </a:p>
          <a:p>
            <a:pPr defTabSz="942289" hangingPunct="0">
              <a:defRPr/>
            </a:pPr>
            <a:endParaRPr lang="en-US" dirty="0"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Building back better means investing in projects that will promote equity and develop local economies that will be resilient to future economic shocks and climate change.</a:t>
            </a:r>
          </a:p>
          <a:p>
            <a:pPr algn="l" hangingPunct="0">
              <a:lnSpc>
                <a:spcPct val="100000"/>
              </a:lnSpc>
            </a:pPr>
            <a:endParaRPr lang="en-US" dirty="0"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Through the Statewide Planning, Research &amp; Networks program, EDA is supporting states in planning efforts by allocating $59 million for Statewide Planning Grants.</a:t>
            </a:r>
          </a:p>
          <a:p>
            <a:pPr algn="l" hangingPunct="0">
              <a:lnSpc>
                <a:spcPct val="100000"/>
              </a:lnSpc>
            </a:pPr>
            <a:endParaRPr lang="en-US" dirty="0"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In addition, the program will allocate $31 million for Research and Networks Grants to invest in research that assesses the effectiveness of EDA’s programs, and provides support for stakeholder communities around key EDA initiatives.</a:t>
            </a:r>
          </a:p>
          <a:p>
            <a:pPr algn="l" hangingPunct="0">
              <a:lnSpc>
                <a:spcPct val="100000"/>
              </a:lnSpc>
            </a:pPr>
            <a:endParaRPr lang="en-US" dirty="0">
              <a:latin typeface="Arial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If you or anyone in your regional network are collaborating or have collaborated with your state as they consider how to use EDA's $1 million grant per state for economic development planning, please contact me….</a:t>
            </a:r>
          </a:p>
          <a:p>
            <a:pPr algn="l" hangingPunct="0">
              <a:lnSpc>
                <a:spcPct val="100000"/>
              </a:lnSpc>
            </a:pPr>
            <a:endParaRPr dirty="0"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81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defTabSz="942289" hangingPunct="0">
              <a:defRPr/>
            </a:pPr>
            <a:r>
              <a:rPr lang="en-US" b="1" dirty="0">
                <a:latin typeface="Arial"/>
                <a:ea typeface="+mn-ea"/>
                <a:cs typeface="Arial"/>
              </a:rPr>
              <a:t>Instructions to start live polling</a:t>
            </a:r>
          </a:p>
          <a:p>
            <a:pPr defTabSz="942289" hangingPunct="0">
              <a:defRPr/>
            </a:pPr>
            <a:endParaRPr lang="en-US" dirty="0">
              <a:latin typeface="Arial"/>
              <a:ea typeface="+mn-ea"/>
              <a:cs typeface="Arial"/>
            </a:endParaRPr>
          </a:p>
          <a:p>
            <a:pPr defTabSz="942289" hangingPunct="0"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- Go to https://www.polleverywhere.com/ </a:t>
            </a:r>
          </a:p>
          <a:p>
            <a:pPr defTabSz="942289" hangingPunct="0"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- Login:</a:t>
            </a:r>
          </a:p>
          <a:p>
            <a:pPr defTabSz="942289" hangingPunct="0"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	Username: mhagos@crec.net </a:t>
            </a:r>
          </a:p>
          <a:p>
            <a:pPr defTabSz="942289" hangingPunct="0"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	Password: CRECEDA2021!</a:t>
            </a:r>
          </a:p>
          <a:p>
            <a:pPr marL="176679" indent="-176679" defTabSz="942289" hangingPunct="0">
              <a:buFontTx/>
              <a:buChar char="-"/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Under my activities, select ‘Enhancing State-Local ​Economic Development ​Planning and Engagement Survey’</a:t>
            </a:r>
          </a:p>
          <a:p>
            <a:pPr marL="176679" indent="-176679" defTabSz="942289" hangingPunct="0">
              <a:buFontTx/>
              <a:buChar char="-"/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Once the survey is up, select ‘Present’ (top right) to start the poll</a:t>
            </a:r>
          </a:p>
          <a:p>
            <a:pPr marL="176679" indent="-176679" defTabSz="942289" hangingPunct="0">
              <a:buFontTx/>
              <a:buChar char="-"/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The first slide is a progress slide</a:t>
            </a:r>
            <a:r>
              <a:rPr lang="en-US" dirty="0"/>
              <a:t>, showing how many surveys are completed or underway. </a:t>
            </a:r>
            <a:r>
              <a:rPr lang="en-US" dirty="0">
                <a:latin typeface="Arial"/>
                <a:ea typeface="+mn-ea"/>
                <a:cs typeface="Arial"/>
              </a:rPr>
              <a:t>Use the arrows towards the bottom of the screen to advance to the next question (similar to a slide deck)</a:t>
            </a:r>
            <a:br>
              <a:rPr lang="en-US" b="0" dirty="0">
                <a:latin typeface="Arial"/>
                <a:ea typeface="+mn-ea"/>
                <a:cs typeface="Arial"/>
              </a:rPr>
            </a:br>
            <a:endParaRPr lang="en-US" dirty="0">
              <a:latin typeface="Arial"/>
              <a:ea typeface="+mn-ea"/>
              <a:cs typeface="Arial"/>
            </a:endParaRPr>
          </a:p>
          <a:p>
            <a:pPr marL="176679" indent="-176679" defTabSz="942289" hangingPunct="0">
              <a:buFontTx/>
              <a:buChar char="-"/>
              <a:defRPr/>
            </a:pPr>
            <a:endParaRPr lang="en-US" dirty="0">
              <a:latin typeface="Arial"/>
              <a:ea typeface="+mn-ea"/>
              <a:cs typeface="Arial"/>
            </a:endParaRPr>
          </a:p>
          <a:p>
            <a:pPr defTabSz="942289" hangingPunct="0">
              <a:defRPr/>
            </a:pPr>
            <a:endParaRPr lang="en-US" dirty="0"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Building back better means investing in projects that will promote equity and develop local economies that will be resilient to future economic shocks and climate change.</a:t>
            </a:r>
          </a:p>
          <a:p>
            <a:pPr algn="l" hangingPunct="0">
              <a:lnSpc>
                <a:spcPct val="100000"/>
              </a:lnSpc>
            </a:pPr>
            <a:endParaRPr lang="en-US" dirty="0"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Through the Statewide Planning, Research &amp; Networks program, EDA is supporting states in planning efforts by allocating $59 million for Statewide Planning Grants.</a:t>
            </a:r>
          </a:p>
          <a:p>
            <a:pPr algn="l" hangingPunct="0">
              <a:lnSpc>
                <a:spcPct val="100000"/>
              </a:lnSpc>
            </a:pPr>
            <a:endParaRPr lang="en-US" dirty="0"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In addition, the program will allocate $31 million for Research and Networks Grants to invest in research that assesses the effectiveness of EDA’s programs, and provides support for stakeholder communities around key EDA initiatives.</a:t>
            </a:r>
          </a:p>
          <a:p>
            <a:pPr algn="l" hangingPunct="0">
              <a:lnSpc>
                <a:spcPct val="100000"/>
              </a:lnSpc>
            </a:pPr>
            <a:endParaRPr lang="en-US" dirty="0">
              <a:latin typeface="Arial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If you or anyone in your regional network are collaborating or have collaborated with your state as they consider how to use EDA's $1 million grant per state for economic development planning, please contact me….</a:t>
            </a:r>
          </a:p>
          <a:p>
            <a:pPr algn="l" hangingPunct="0">
              <a:lnSpc>
                <a:spcPct val="100000"/>
              </a:lnSpc>
            </a:pPr>
            <a:endParaRPr dirty="0"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641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defTabSz="942289" hangingPunct="0">
              <a:defRPr/>
            </a:pPr>
            <a:r>
              <a:rPr lang="en-US" b="1" dirty="0">
                <a:latin typeface="Arial"/>
                <a:ea typeface="+mn-ea"/>
                <a:cs typeface="Arial"/>
              </a:rPr>
              <a:t>Instructions to start live polling</a:t>
            </a:r>
          </a:p>
          <a:p>
            <a:pPr defTabSz="942289" hangingPunct="0">
              <a:defRPr/>
            </a:pPr>
            <a:endParaRPr lang="en-US" dirty="0">
              <a:latin typeface="Arial"/>
              <a:ea typeface="+mn-ea"/>
              <a:cs typeface="Arial"/>
            </a:endParaRPr>
          </a:p>
          <a:p>
            <a:pPr defTabSz="942289" hangingPunct="0"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- Go to https://www.polleverywhere.com/ </a:t>
            </a:r>
          </a:p>
          <a:p>
            <a:pPr defTabSz="942289" hangingPunct="0"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- Login:</a:t>
            </a:r>
          </a:p>
          <a:p>
            <a:pPr defTabSz="942289" hangingPunct="0"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	Username: mhagos@crec.net </a:t>
            </a:r>
          </a:p>
          <a:p>
            <a:pPr defTabSz="942289" hangingPunct="0"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	Password: CRECEDA2021!</a:t>
            </a:r>
          </a:p>
          <a:p>
            <a:pPr marL="176679" indent="-176679" defTabSz="942289" hangingPunct="0">
              <a:buFontTx/>
              <a:buChar char="-"/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Under my activities, select ‘Enhancing State-Local ​Economic Development ​Planning and Engagement Survey’</a:t>
            </a:r>
          </a:p>
          <a:p>
            <a:pPr marL="176679" indent="-176679" defTabSz="942289" hangingPunct="0">
              <a:buFontTx/>
              <a:buChar char="-"/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Once the survey is up, select ‘Present’ (top right) to start the poll</a:t>
            </a:r>
          </a:p>
          <a:p>
            <a:pPr marL="176679" indent="-176679" defTabSz="942289" hangingPunct="0">
              <a:buFontTx/>
              <a:buChar char="-"/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The first slide is a progress slide</a:t>
            </a:r>
            <a:r>
              <a:rPr lang="en-US" dirty="0"/>
              <a:t>, showing how many surveys are completed or underway. </a:t>
            </a:r>
            <a:r>
              <a:rPr lang="en-US" dirty="0">
                <a:latin typeface="Arial"/>
                <a:ea typeface="+mn-ea"/>
                <a:cs typeface="Arial"/>
              </a:rPr>
              <a:t>Use the arrows towards the bottom of the screen to advance to the next question (similar to a slide deck)</a:t>
            </a:r>
            <a:br>
              <a:rPr lang="en-US" b="0" dirty="0">
                <a:latin typeface="Arial"/>
                <a:ea typeface="+mn-ea"/>
                <a:cs typeface="Arial"/>
              </a:rPr>
            </a:br>
            <a:endParaRPr lang="en-US" dirty="0">
              <a:latin typeface="Arial"/>
              <a:ea typeface="+mn-ea"/>
              <a:cs typeface="Arial"/>
            </a:endParaRPr>
          </a:p>
          <a:p>
            <a:pPr marL="176679" indent="-176679" defTabSz="942289" hangingPunct="0">
              <a:buFontTx/>
              <a:buChar char="-"/>
              <a:defRPr/>
            </a:pPr>
            <a:endParaRPr lang="en-US" dirty="0">
              <a:latin typeface="Arial"/>
              <a:ea typeface="+mn-ea"/>
              <a:cs typeface="Arial"/>
            </a:endParaRPr>
          </a:p>
          <a:p>
            <a:pPr defTabSz="942289" hangingPunct="0">
              <a:defRPr/>
            </a:pPr>
            <a:endParaRPr lang="en-US" dirty="0"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Building back better means investing in projects that will promote equity and develop local economies that will be resilient to future economic shocks and climate change.</a:t>
            </a:r>
          </a:p>
          <a:p>
            <a:pPr algn="l" hangingPunct="0">
              <a:lnSpc>
                <a:spcPct val="100000"/>
              </a:lnSpc>
            </a:pPr>
            <a:endParaRPr lang="en-US" dirty="0"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Through the Statewide Planning, Research &amp; Networks program, EDA is supporting states in planning efforts by allocating $59 million for Statewide Planning Grants.</a:t>
            </a:r>
          </a:p>
          <a:p>
            <a:pPr algn="l" hangingPunct="0">
              <a:lnSpc>
                <a:spcPct val="100000"/>
              </a:lnSpc>
            </a:pPr>
            <a:endParaRPr lang="en-US" dirty="0"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In addition, the program will allocate $31 million for Research and Networks Grants to invest in research that assesses the effectiveness of EDA’s programs, and provides support for stakeholder communities around key EDA initiatives.</a:t>
            </a:r>
          </a:p>
          <a:p>
            <a:pPr algn="l" hangingPunct="0">
              <a:lnSpc>
                <a:spcPct val="100000"/>
              </a:lnSpc>
            </a:pPr>
            <a:endParaRPr lang="en-US" dirty="0">
              <a:latin typeface="Arial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If you or anyone in your regional network are collaborating or have collaborated with your state as they consider how to use EDA's $1 million grant per state for economic development planning, please contact me….</a:t>
            </a:r>
          </a:p>
          <a:p>
            <a:pPr algn="l" hangingPunct="0">
              <a:lnSpc>
                <a:spcPct val="100000"/>
              </a:lnSpc>
            </a:pPr>
            <a:endParaRPr dirty="0"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936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defTabSz="942289" hangingPunct="0">
              <a:defRPr/>
            </a:pPr>
            <a:r>
              <a:rPr lang="en-US" b="1" dirty="0">
                <a:latin typeface="Arial"/>
                <a:ea typeface="+mn-ea"/>
                <a:cs typeface="Arial"/>
              </a:rPr>
              <a:t>Instructions to start live polling</a:t>
            </a:r>
          </a:p>
          <a:p>
            <a:pPr defTabSz="942289" hangingPunct="0">
              <a:defRPr/>
            </a:pPr>
            <a:endParaRPr lang="en-US" dirty="0">
              <a:latin typeface="Arial"/>
              <a:ea typeface="+mn-ea"/>
              <a:cs typeface="Arial"/>
            </a:endParaRPr>
          </a:p>
          <a:p>
            <a:pPr defTabSz="942289" hangingPunct="0"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- Go to https://www.polleverywhere.com/ </a:t>
            </a:r>
          </a:p>
          <a:p>
            <a:pPr defTabSz="942289" hangingPunct="0"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- Login:</a:t>
            </a:r>
          </a:p>
          <a:p>
            <a:pPr defTabSz="942289" hangingPunct="0"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	Username: mhagos@crec.net </a:t>
            </a:r>
          </a:p>
          <a:p>
            <a:pPr defTabSz="942289" hangingPunct="0"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	Password: CRECEDA2021!</a:t>
            </a:r>
          </a:p>
          <a:p>
            <a:pPr marL="176679" indent="-176679" defTabSz="942289" hangingPunct="0">
              <a:buFontTx/>
              <a:buChar char="-"/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Under my activities, select ‘Enhancing State-Local ​Economic Development ​Planning and Engagement Survey’</a:t>
            </a:r>
          </a:p>
          <a:p>
            <a:pPr marL="176679" indent="-176679" defTabSz="942289" hangingPunct="0">
              <a:buFontTx/>
              <a:buChar char="-"/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Once the survey is up, select ‘Present’ (top right) to start the poll</a:t>
            </a:r>
          </a:p>
          <a:p>
            <a:pPr marL="176679" indent="-176679" defTabSz="942289" hangingPunct="0">
              <a:buFontTx/>
              <a:buChar char="-"/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The first slide is a progress slide</a:t>
            </a:r>
            <a:r>
              <a:rPr lang="en-US" dirty="0"/>
              <a:t>, showing how many surveys are completed or underway. </a:t>
            </a:r>
            <a:r>
              <a:rPr lang="en-US" dirty="0">
                <a:latin typeface="Arial"/>
                <a:ea typeface="+mn-ea"/>
                <a:cs typeface="Arial"/>
              </a:rPr>
              <a:t>Use the arrows towards the bottom of the screen to advance to the next question (similar to a slide deck)</a:t>
            </a:r>
            <a:br>
              <a:rPr lang="en-US" b="0" dirty="0">
                <a:latin typeface="Arial"/>
                <a:ea typeface="+mn-ea"/>
                <a:cs typeface="Arial"/>
              </a:rPr>
            </a:br>
            <a:endParaRPr lang="en-US" dirty="0">
              <a:latin typeface="Arial"/>
              <a:ea typeface="+mn-ea"/>
              <a:cs typeface="Arial"/>
            </a:endParaRPr>
          </a:p>
          <a:p>
            <a:pPr marL="176679" indent="-176679" defTabSz="942289" hangingPunct="0">
              <a:buFontTx/>
              <a:buChar char="-"/>
              <a:defRPr/>
            </a:pPr>
            <a:endParaRPr lang="en-US" dirty="0">
              <a:latin typeface="Arial"/>
              <a:ea typeface="+mn-ea"/>
              <a:cs typeface="Arial"/>
            </a:endParaRPr>
          </a:p>
          <a:p>
            <a:pPr defTabSz="942289" hangingPunct="0">
              <a:defRPr/>
            </a:pPr>
            <a:endParaRPr lang="en-US" dirty="0"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Building back better means investing in projects that will promote equity and develop local economies that will be resilient to future economic shocks and climate change.</a:t>
            </a:r>
          </a:p>
          <a:p>
            <a:pPr algn="l" hangingPunct="0">
              <a:lnSpc>
                <a:spcPct val="100000"/>
              </a:lnSpc>
            </a:pPr>
            <a:endParaRPr lang="en-US" dirty="0"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Through the Statewide Planning, Research &amp; Networks program, EDA is supporting states in planning efforts by allocating $59 million for Statewide Planning Grants.</a:t>
            </a:r>
          </a:p>
          <a:p>
            <a:pPr algn="l" hangingPunct="0">
              <a:lnSpc>
                <a:spcPct val="100000"/>
              </a:lnSpc>
            </a:pPr>
            <a:endParaRPr lang="en-US" dirty="0"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In addition, the program will allocate $31 million for Research and Networks Grants to invest in research that assesses the effectiveness of EDA’s programs, and provides support for stakeholder communities around key EDA initiatives.</a:t>
            </a:r>
          </a:p>
          <a:p>
            <a:pPr algn="l" hangingPunct="0">
              <a:lnSpc>
                <a:spcPct val="100000"/>
              </a:lnSpc>
            </a:pPr>
            <a:endParaRPr lang="en-US" dirty="0">
              <a:latin typeface="Arial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If you or anyone in your regional network are collaborating or have collaborated with your state as they consider how to use EDA's $1 million grant per state for economic development planning, please contact me….</a:t>
            </a:r>
          </a:p>
          <a:p>
            <a:pPr algn="l" hangingPunct="0">
              <a:lnSpc>
                <a:spcPct val="100000"/>
              </a:lnSpc>
            </a:pPr>
            <a:endParaRPr dirty="0"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825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defTabSz="942289" hangingPunct="0">
              <a:defRPr/>
            </a:pPr>
            <a:r>
              <a:rPr lang="en-US" b="1" dirty="0">
                <a:latin typeface="Arial"/>
                <a:ea typeface="+mn-ea"/>
                <a:cs typeface="Arial"/>
              </a:rPr>
              <a:t>Instructions to start live polling</a:t>
            </a:r>
          </a:p>
          <a:p>
            <a:pPr defTabSz="942289" hangingPunct="0">
              <a:defRPr/>
            </a:pPr>
            <a:endParaRPr lang="en-US" dirty="0">
              <a:latin typeface="Arial"/>
              <a:ea typeface="+mn-ea"/>
              <a:cs typeface="Arial"/>
            </a:endParaRPr>
          </a:p>
          <a:p>
            <a:pPr defTabSz="942289" hangingPunct="0"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- Go to https://www.polleverywhere.com/ </a:t>
            </a:r>
          </a:p>
          <a:p>
            <a:pPr defTabSz="942289" hangingPunct="0"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- Login:</a:t>
            </a:r>
          </a:p>
          <a:p>
            <a:pPr defTabSz="942289" hangingPunct="0"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	Username: mhagos@crec.net </a:t>
            </a:r>
          </a:p>
          <a:p>
            <a:pPr defTabSz="942289" hangingPunct="0"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	Password: CRECEDA2021!</a:t>
            </a:r>
          </a:p>
          <a:p>
            <a:pPr marL="176679" indent="-176679" defTabSz="942289" hangingPunct="0">
              <a:buFontTx/>
              <a:buChar char="-"/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Under my activities, select ‘Enhancing State-Local ​Economic Development ​Planning and Engagement Survey’</a:t>
            </a:r>
          </a:p>
          <a:p>
            <a:pPr marL="176679" indent="-176679" defTabSz="942289" hangingPunct="0">
              <a:buFontTx/>
              <a:buChar char="-"/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Once the survey is up, select ‘Present’ (top right) to start the poll</a:t>
            </a:r>
          </a:p>
          <a:p>
            <a:pPr marL="176679" indent="-176679" defTabSz="942289" hangingPunct="0">
              <a:buFontTx/>
              <a:buChar char="-"/>
              <a:defRPr/>
            </a:pPr>
            <a:r>
              <a:rPr lang="en-US" dirty="0">
                <a:latin typeface="Arial"/>
                <a:ea typeface="+mn-ea"/>
                <a:cs typeface="Arial"/>
              </a:rPr>
              <a:t>The first slide is a progress slide</a:t>
            </a:r>
            <a:r>
              <a:rPr lang="en-US" dirty="0"/>
              <a:t>, showing how many surveys are completed or underway. </a:t>
            </a:r>
            <a:r>
              <a:rPr lang="en-US" dirty="0">
                <a:latin typeface="Arial"/>
                <a:ea typeface="+mn-ea"/>
                <a:cs typeface="Arial"/>
              </a:rPr>
              <a:t>Use the arrows towards the bottom of the screen to advance to the next question (similar to a slide deck)</a:t>
            </a:r>
            <a:br>
              <a:rPr lang="en-US" b="0" dirty="0">
                <a:latin typeface="Arial"/>
                <a:ea typeface="+mn-ea"/>
                <a:cs typeface="Arial"/>
              </a:rPr>
            </a:br>
            <a:endParaRPr lang="en-US" dirty="0">
              <a:latin typeface="Arial"/>
              <a:ea typeface="+mn-ea"/>
              <a:cs typeface="Arial"/>
            </a:endParaRPr>
          </a:p>
          <a:p>
            <a:pPr marL="176679" indent="-176679" defTabSz="942289" hangingPunct="0">
              <a:buFontTx/>
              <a:buChar char="-"/>
              <a:defRPr/>
            </a:pPr>
            <a:endParaRPr lang="en-US" dirty="0">
              <a:latin typeface="Arial"/>
              <a:ea typeface="+mn-ea"/>
              <a:cs typeface="Arial"/>
            </a:endParaRPr>
          </a:p>
          <a:p>
            <a:pPr defTabSz="942289" hangingPunct="0">
              <a:defRPr/>
            </a:pPr>
            <a:endParaRPr lang="en-US" dirty="0"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Building back better means investing in projects that will promote equity and develop local economies that will be resilient to future economic shocks and climate change.</a:t>
            </a:r>
          </a:p>
          <a:p>
            <a:pPr algn="l" hangingPunct="0">
              <a:lnSpc>
                <a:spcPct val="100000"/>
              </a:lnSpc>
            </a:pPr>
            <a:endParaRPr lang="en-US" dirty="0"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Through the Statewide Planning, Research &amp; Networks program, EDA is supporting states in planning efforts by allocating $59 million for Statewide Planning Grants.</a:t>
            </a:r>
          </a:p>
          <a:p>
            <a:pPr algn="l" hangingPunct="0">
              <a:lnSpc>
                <a:spcPct val="100000"/>
              </a:lnSpc>
            </a:pPr>
            <a:endParaRPr lang="en-US" dirty="0"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In addition, the program will allocate $31 million for Research and Networks Grants to invest in research that assesses the effectiveness of EDA’s programs, and provides support for stakeholder communities around key EDA initiatives.</a:t>
            </a:r>
          </a:p>
          <a:p>
            <a:pPr algn="l" hangingPunct="0">
              <a:lnSpc>
                <a:spcPct val="100000"/>
              </a:lnSpc>
            </a:pPr>
            <a:endParaRPr lang="en-US" dirty="0">
              <a:latin typeface="Arial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If you or anyone in your regional network are collaborating or have collaborated with your state as they consider how to use EDA's $1 million grant per state for economic development planning, please contact me….</a:t>
            </a:r>
          </a:p>
          <a:p>
            <a:pPr algn="l" hangingPunct="0">
              <a:lnSpc>
                <a:spcPct val="100000"/>
              </a:lnSpc>
            </a:pPr>
            <a:endParaRPr dirty="0"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943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en-US" smtClean="0"/>
              <a:t>11/10/2021</a:t>
            </a:fld>
            <a:endParaRPr dirty="0"/>
          </a:p>
        </p:txBody>
      </p:sp>
      <p:sp>
        <p:nvSpPr>
          <p:cNvPr id="5" name="Bottom colontit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smtClean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30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73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25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267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3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11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44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69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04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093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02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32436-246E-C341-8F9A-0B4F34C07184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943E6-0357-1B40-8726-50F09ABBA8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90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hyperlink" Target="mailto:mromitti@CREC.ne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Title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-9525" y="3495675"/>
            <a:ext cx="13019518" cy="2913688"/>
          </a:xfrm>
          <a:prstGeom prst="rect">
            <a:avLst/>
          </a:prstGeom>
        </p:spPr>
      </p:pic>
      <p:pic>
        <p:nvPicPr>
          <p:cNvPr id="3" name="Line-24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2981325"/>
            <a:ext cx="13030200" cy="190500"/>
          </a:xfrm>
          <a:prstGeom prst="rect">
            <a:avLst/>
          </a:prstGeom>
        </p:spPr>
      </p:pic>
      <p:pic>
        <p:nvPicPr>
          <p:cNvPr id="4" name="Line-24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171825" y="3171825"/>
            <a:ext cx="6667500" cy="190500"/>
          </a:xfrm>
          <a:prstGeom prst="rect">
            <a:avLst/>
          </a:prstGeom>
        </p:spPr>
      </p:pic>
      <p:pic>
        <p:nvPicPr>
          <p:cNvPr id="5" name="CREC_logo.jpg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8964705" y="4502667"/>
            <a:ext cx="3966760" cy="6000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7C4075-4312-4402-843E-3B611BE1F7BF}"/>
              </a:ext>
            </a:extLst>
          </p:cNvPr>
          <p:cNvSpPr txBox="1"/>
          <p:nvPr/>
        </p:nvSpPr>
        <p:spPr>
          <a:xfrm>
            <a:off x="3171825" y="533817"/>
            <a:ext cx="65151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Enhancing State-Local 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​</a:t>
            </a:r>
            <a:br>
              <a:rPr lang="en-US" sz="4400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</a:br>
            <a:r>
              <a:rPr lang="en-US" sz="4400" b="1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Economic Development 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​</a:t>
            </a:r>
            <a:br>
              <a:rPr lang="en-US" sz="4400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</a:br>
            <a:r>
              <a:rPr lang="en-US" sz="4400" b="1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Planning and Engagement</a:t>
            </a:r>
            <a:endParaRPr lang="en-US" sz="4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FB8C40-6D00-4042-8CDF-BB165FB4DA76}"/>
              </a:ext>
            </a:extLst>
          </p:cNvPr>
          <p:cNvSpPr txBox="1"/>
          <p:nvPr/>
        </p:nvSpPr>
        <p:spPr>
          <a:xfrm>
            <a:off x="3036743" y="3686175"/>
            <a:ext cx="665018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CREC Presentation to NADO Annual Training Conference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3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Tuesday,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October 19, 2021</a:t>
            </a:r>
          </a:p>
          <a:p>
            <a:pPr algn="ctr" rtl="0" fontAlgn="base"/>
            <a:endParaRPr lang="en-US" sz="3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Bob Isaacson</a:t>
            </a:r>
            <a:endParaRPr lang="en-US" sz="3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A125B40-8404-4465-8F21-AB7B1114DC6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22" y="3657600"/>
            <a:ext cx="2595174" cy="229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Agenda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2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25385" y="1164315"/>
            <a:ext cx="9959447" cy="952035"/>
          </a:xfrm>
          <a:prstGeom prst="rect">
            <a:avLst/>
          </a:prstGeom>
        </p:spPr>
      </p:pic>
      <p:pic>
        <p:nvPicPr>
          <p:cNvPr id="7" name="Shape-18"/>
          <p:cNvPicPr/>
          <p:nvPr/>
        </p:nvPicPr>
        <p:blipFill rotWithShape="1">
          <a:blip r:embed="rId4"/>
          <a:stretch>
            <a:fillRect/>
          </a:stretch>
        </p:blipFill>
        <p:spPr>
          <a:xfrm flipV="1">
            <a:off x="6143803" y="-7735"/>
            <a:ext cx="738621" cy="266570"/>
          </a:xfrm>
          <a:prstGeom prst="rect">
            <a:avLst/>
          </a:prstGeom>
        </p:spPr>
      </p:pic>
      <p:pic>
        <p:nvPicPr>
          <p:cNvPr id="8" name="CREC_logo.jpg copy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8501733" y="125550"/>
            <a:ext cx="4501853" cy="6809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4A96A9-EDC2-4EDA-A57D-6CC544821772}"/>
              </a:ext>
            </a:extLst>
          </p:cNvPr>
          <p:cNvSpPr txBox="1"/>
          <p:nvPr/>
        </p:nvSpPr>
        <p:spPr>
          <a:xfrm>
            <a:off x="57281" y="1135527"/>
            <a:ext cx="9876782" cy="101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97" dirty="0">
                <a:solidFill>
                  <a:schemeClr val="bg1"/>
                </a:solidFill>
              </a:rPr>
              <a:t>State Partnerships –  Poll Time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3B6DEA-EC4A-4566-A133-949D5E152E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2664" y="862868"/>
            <a:ext cx="1554927" cy="1554927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EB32C22-476C-4375-9312-4A25BD5EBA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697" y="2655527"/>
            <a:ext cx="7066831" cy="437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85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Agenda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2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25385" y="1164315"/>
            <a:ext cx="9959447" cy="952035"/>
          </a:xfrm>
          <a:prstGeom prst="rect">
            <a:avLst/>
          </a:prstGeom>
        </p:spPr>
      </p:pic>
      <p:pic>
        <p:nvPicPr>
          <p:cNvPr id="7" name="Shape-18"/>
          <p:cNvPicPr/>
          <p:nvPr/>
        </p:nvPicPr>
        <p:blipFill rotWithShape="1">
          <a:blip r:embed="rId4"/>
          <a:stretch>
            <a:fillRect/>
          </a:stretch>
        </p:blipFill>
        <p:spPr>
          <a:xfrm flipV="1">
            <a:off x="6143803" y="-7735"/>
            <a:ext cx="738621" cy="266570"/>
          </a:xfrm>
          <a:prstGeom prst="rect">
            <a:avLst/>
          </a:prstGeom>
        </p:spPr>
      </p:pic>
      <p:pic>
        <p:nvPicPr>
          <p:cNvPr id="8" name="CREC_logo.jpg copy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8501733" y="125550"/>
            <a:ext cx="4501853" cy="6809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4A96A9-EDC2-4EDA-A57D-6CC544821772}"/>
              </a:ext>
            </a:extLst>
          </p:cNvPr>
          <p:cNvSpPr txBox="1"/>
          <p:nvPr/>
        </p:nvSpPr>
        <p:spPr>
          <a:xfrm>
            <a:off x="57281" y="1135527"/>
            <a:ext cx="9876782" cy="101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97" dirty="0">
                <a:solidFill>
                  <a:schemeClr val="bg1"/>
                </a:solidFill>
              </a:rPr>
              <a:t>State Partnerships – All 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3B6DEA-EC4A-4566-A133-949D5E152E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2664" y="862868"/>
            <a:ext cx="1554927" cy="1554927"/>
          </a:xfrm>
          <a:prstGeom prst="rect">
            <a:avLst/>
          </a:prstGeom>
        </p:spPr>
      </p:pic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7BA4BC7-1FAA-4A24-BAF6-A87A340F88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424" y="2611332"/>
            <a:ext cx="7597640" cy="423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22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Agenda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2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25385" y="1164315"/>
            <a:ext cx="9959447" cy="952035"/>
          </a:xfrm>
          <a:prstGeom prst="rect">
            <a:avLst/>
          </a:prstGeom>
        </p:spPr>
      </p:pic>
      <p:pic>
        <p:nvPicPr>
          <p:cNvPr id="7" name="Shape-18"/>
          <p:cNvPicPr/>
          <p:nvPr/>
        </p:nvPicPr>
        <p:blipFill rotWithShape="1">
          <a:blip r:embed="rId4"/>
          <a:stretch>
            <a:fillRect/>
          </a:stretch>
        </p:blipFill>
        <p:spPr>
          <a:xfrm flipV="1">
            <a:off x="6143803" y="-7735"/>
            <a:ext cx="738621" cy="266570"/>
          </a:xfrm>
          <a:prstGeom prst="rect">
            <a:avLst/>
          </a:prstGeom>
        </p:spPr>
      </p:pic>
      <p:pic>
        <p:nvPicPr>
          <p:cNvPr id="8" name="CREC_logo.jpg copy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8501733" y="125550"/>
            <a:ext cx="4501853" cy="6809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4A96A9-EDC2-4EDA-A57D-6CC544821772}"/>
              </a:ext>
            </a:extLst>
          </p:cNvPr>
          <p:cNvSpPr txBox="1"/>
          <p:nvPr/>
        </p:nvSpPr>
        <p:spPr>
          <a:xfrm>
            <a:off x="57281" y="1135527"/>
            <a:ext cx="9876782" cy="101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97" dirty="0">
                <a:solidFill>
                  <a:schemeClr val="bg1"/>
                </a:solidFill>
              </a:rPr>
              <a:t>State Partnerships –  Poll Time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3B6DEA-EC4A-4566-A133-949D5E152E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2664" y="862868"/>
            <a:ext cx="1554927" cy="1554927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3B6E2E59-8571-41D0-9573-AAC3213299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561" y="2451451"/>
            <a:ext cx="7413104" cy="462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39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Agenda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2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25385" y="1164315"/>
            <a:ext cx="9959447" cy="952035"/>
          </a:xfrm>
          <a:prstGeom prst="rect">
            <a:avLst/>
          </a:prstGeom>
        </p:spPr>
      </p:pic>
      <p:pic>
        <p:nvPicPr>
          <p:cNvPr id="7" name="Shape-18"/>
          <p:cNvPicPr/>
          <p:nvPr/>
        </p:nvPicPr>
        <p:blipFill rotWithShape="1">
          <a:blip r:embed="rId4"/>
          <a:stretch>
            <a:fillRect/>
          </a:stretch>
        </p:blipFill>
        <p:spPr>
          <a:xfrm flipV="1">
            <a:off x="6143803" y="-7735"/>
            <a:ext cx="738621" cy="266570"/>
          </a:xfrm>
          <a:prstGeom prst="rect">
            <a:avLst/>
          </a:prstGeom>
        </p:spPr>
      </p:pic>
      <p:pic>
        <p:nvPicPr>
          <p:cNvPr id="8" name="CREC_logo.jpg copy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8501733" y="125550"/>
            <a:ext cx="4501853" cy="6809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4A96A9-EDC2-4EDA-A57D-6CC544821772}"/>
              </a:ext>
            </a:extLst>
          </p:cNvPr>
          <p:cNvSpPr txBox="1"/>
          <p:nvPr/>
        </p:nvSpPr>
        <p:spPr>
          <a:xfrm>
            <a:off x="57281" y="1135527"/>
            <a:ext cx="9876782" cy="101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97" dirty="0">
                <a:solidFill>
                  <a:schemeClr val="bg1"/>
                </a:solidFill>
              </a:rPr>
              <a:t>State Partnerships – All 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3B6DEA-EC4A-4566-A133-949D5E152E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2664" y="862868"/>
            <a:ext cx="1554927" cy="1554927"/>
          </a:xfrm>
          <a:prstGeom prst="rect">
            <a:avLst/>
          </a:prstGeom>
        </p:spPr>
      </p:pic>
      <p:pic>
        <p:nvPicPr>
          <p:cNvPr id="4" name="Picture 3" descr="Table&#10;&#10;Description automatically generated with medium confidence">
            <a:extLst>
              <a:ext uri="{FF2B5EF4-FFF2-40B4-BE49-F238E27FC236}">
                <a16:creationId xmlns:a16="http://schemas.microsoft.com/office/drawing/2014/main" id="{85595BEB-841B-4C70-B645-CDC5D96708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254" y="2574103"/>
            <a:ext cx="7343717" cy="406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30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Agenda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2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25385" y="1164315"/>
            <a:ext cx="9959447" cy="952035"/>
          </a:xfrm>
          <a:prstGeom prst="rect">
            <a:avLst/>
          </a:prstGeom>
        </p:spPr>
      </p:pic>
      <p:pic>
        <p:nvPicPr>
          <p:cNvPr id="7" name="Shape-18"/>
          <p:cNvPicPr/>
          <p:nvPr/>
        </p:nvPicPr>
        <p:blipFill rotWithShape="1">
          <a:blip r:embed="rId4"/>
          <a:stretch>
            <a:fillRect/>
          </a:stretch>
        </p:blipFill>
        <p:spPr>
          <a:xfrm flipV="1">
            <a:off x="6143803" y="-7735"/>
            <a:ext cx="738621" cy="266570"/>
          </a:xfrm>
          <a:prstGeom prst="rect">
            <a:avLst/>
          </a:prstGeom>
        </p:spPr>
      </p:pic>
      <p:pic>
        <p:nvPicPr>
          <p:cNvPr id="8" name="CREC_logo.jpg copy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8501733" y="125550"/>
            <a:ext cx="4501853" cy="6809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4A96A9-EDC2-4EDA-A57D-6CC544821772}"/>
              </a:ext>
            </a:extLst>
          </p:cNvPr>
          <p:cNvSpPr txBox="1"/>
          <p:nvPr/>
        </p:nvSpPr>
        <p:spPr>
          <a:xfrm>
            <a:off x="57281" y="1135527"/>
            <a:ext cx="9876782" cy="101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97" dirty="0">
                <a:solidFill>
                  <a:schemeClr val="bg1"/>
                </a:solidFill>
              </a:rPr>
              <a:t>State Partnerships –  Poll Time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3B6DEA-EC4A-4566-A133-949D5E152E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2664" y="862868"/>
            <a:ext cx="1554927" cy="1554927"/>
          </a:xfrm>
          <a:prstGeom prst="rect">
            <a:avLst/>
          </a:prstGeom>
        </p:spPr>
      </p:pic>
      <p:pic>
        <p:nvPicPr>
          <p:cNvPr id="4" name="Picture 3" descr="Chart&#10;&#10;Description automatically generated with medium confidence">
            <a:extLst>
              <a:ext uri="{FF2B5EF4-FFF2-40B4-BE49-F238E27FC236}">
                <a16:creationId xmlns:a16="http://schemas.microsoft.com/office/drawing/2014/main" id="{2AA3EF33-E21E-4E06-BC3A-D7636AC363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706" y="2931387"/>
            <a:ext cx="7021917" cy="397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32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3 Agenda copy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4885" y="-13276"/>
            <a:ext cx="4257979" cy="7377334"/>
          </a:xfrm>
          <a:prstGeom prst="rect">
            <a:avLst/>
          </a:prstGeom>
        </p:spPr>
      </p:pic>
      <p:pic>
        <p:nvPicPr>
          <p:cNvPr id="3" name="unsplash_image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20475" y="-9525"/>
            <a:ext cx="1636772" cy="7358658"/>
          </a:xfrm>
          <a:prstGeom prst="rect">
            <a:avLst/>
          </a:prstGeom>
        </p:spPr>
      </p:pic>
      <p:pic>
        <p:nvPicPr>
          <p:cNvPr id="4" name="CREC_logo.jpg copy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6915150" y="6629400"/>
            <a:ext cx="4504051" cy="681285"/>
          </a:xfrm>
          <a:prstGeom prst="rect">
            <a:avLst/>
          </a:prstGeom>
        </p:spPr>
      </p:pic>
      <p:pic>
        <p:nvPicPr>
          <p:cNvPr id="5" name="Shape-18"/>
          <p:cNvPicPr/>
          <p:nvPr/>
        </p:nvPicPr>
        <p:blipFill rotWithShape="1">
          <a:blip r:embed="rId6"/>
          <a:stretch>
            <a:fillRect/>
          </a:stretch>
        </p:blipFill>
        <p:spPr>
          <a:xfrm rot="-5400000" flipV="1">
            <a:off x="-200025" y="847725"/>
            <a:ext cx="666750" cy="285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66A0C4-2783-4206-B42F-D7F1132B8873}"/>
              </a:ext>
            </a:extLst>
          </p:cNvPr>
          <p:cNvSpPr txBox="1"/>
          <p:nvPr/>
        </p:nvSpPr>
        <p:spPr>
          <a:xfrm>
            <a:off x="215208" y="1486644"/>
            <a:ext cx="36377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569802-2634-4B16-A579-05D7876B0807}"/>
              </a:ext>
            </a:extLst>
          </p:cNvPr>
          <p:cNvSpPr txBox="1"/>
          <p:nvPr/>
        </p:nvSpPr>
        <p:spPr>
          <a:xfrm>
            <a:off x="215208" y="3328353"/>
            <a:ext cx="36833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CBC564-2252-45A4-AF08-72E017010CB5}"/>
              </a:ext>
            </a:extLst>
          </p:cNvPr>
          <p:cNvSpPr txBox="1"/>
          <p:nvPr/>
        </p:nvSpPr>
        <p:spPr>
          <a:xfrm>
            <a:off x="5591399" y="2866688"/>
            <a:ext cx="457131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Bob Isaacson</a:t>
            </a:r>
          </a:p>
          <a:p>
            <a:r>
              <a:rPr lang="en-US" sz="4000" dirty="0">
                <a:hlinkClick r:id="rId7"/>
              </a:rPr>
              <a:t>bisaacson@CREC.net</a:t>
            </a:r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Agenda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2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25385" y="1164315"/>
            <a:ext cx="9959447" cy="952035"/>
          </a:xfrm>
          <a:prstGeom prst="rect">
            <a:avLst/>
          </a:prstGeom>
        </p:spPr>
      </p:pic>
      <p:pic>
        <p:nvPicPr>
          <p:cNvPr id="7" name="Shape-18"/>
          <p:cNvPicPr/>
          <p:nvPr/>
        </p:nvPicPr>
        <p:blipFill rotWithShape="1">
          <a:blip r:embed="rId4"/>
          <a:stretch>
            <a:fillRect/>
          </a:stretch>
        </p:blipFill>
        <p:spPr>
          <a:xfrm flipV="1">
            <a:off x="6143803" y="-7735"/>
            <a:ext cx="738621" cy="266570"/>
          </a:xfrm>
          <a:prstGeom prst="rect">
            <a:avLst/>
          </a:prstGeom>
        </p:spPr>
      </p:pic>
      <p:pic>
        <p:nvPicPr>
          <p:cNvPr id="8" name="CREC_logo.jpg copy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8501733" y="125550"/>
            <a:ext cx="4501853" cy="6809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4A96A9-EDC2-4EDA-A57D-6CC544821772}"/>
              </a:ext>
            </a:extLst>
          </p:cNvPr>
          <p:cNvSpPr txBox="1"/>
          <p:nvPr/>
        </p:nvSpPr>
        <p:spPr>
          <a:xfrm>
            <a:off x="57281" y="1135527"/>
            <a:ext cx="9876782" cy="101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97" dirty="0">
                <a:solidFill>
                  <a:schemeClr val="bg1"/>
                </a:solidFill>
              </a:rPr>
              <a:t>State Partnerships –  Poll Time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3B6DEA-EC4A-4566-A133-949D5E152E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2664" y="862868"/>
            <a:ext cx="1554927" cy="15549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885D80-9E74-D44E-B94D-A43228C2FF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240" y="2116350"/>
            <a:ext cx="4684734" cy="46847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11A6B8-FD76-384D-8B72-221C29B2FEBC}"/>
              </a:ext>
            </a:extLst>
          </p:cNvPr>
          <p:cNvSpPr txBox="1"/>
          <p:nvPr/>
        </p:nvSpPr>
        <p:spPr>
          <a:xfrm>
            <a:off x="6505575" y="3427665"/>
            <a:ext cx="55122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Scan the QR code with your smartphone to participate in the survey. </a:t>
            </a:r>
          </a:p>
          <a:p>
            <a:endParaRPr lang="en-US" sz="3200" dirty="0"/>
          </a:p>
          <a:p>
            <a:r>
              <a:rPr lang="en-US" sz="3200" dirty="0"/>
              <a:t>We appreciate your feedback.</a:t>
            </a:r>
          </a:p>
        </p:txBody>
      </p:sp>
    </p:spTree>
    <p:extLst>
      <p:ext uri="{BB962C8B-B14F-4D97-AF65-F5344CB8AC3E}">
        <p14:creationId xmlns:p14="http://schemas.microsoft.com/office/powerpoint/2010/main" val="2236269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Agenda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2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25385" y="1164315"/>
            <a:ext cx="9959447" cy="952035"/>
          </a:xfrm>
          <a:prstGeom prst="rect">
            <a:avLst/>
          </a:prstGeom>
        </p:spPr>
      </p:pic>
      <p:pic>
        <p:nvPicPr>
          <p:cNvPr id="7" name="Shape-18"/>
          <p:cNvPicPr/>
          <p:nvPr/>
        </p:nvPicPr>
        <p:blipFill rotWithShape="1">
          <a:blip r:embed="rId4"/>
          <a:stretch>
            <a:fillRect/>
          </a:stretch>
        </p:blipFill>
        <p:spPr>
          <a:xfrm flipV="1">
            <a:off x="6143803" y="-7735"/>
            <a:ext cx="738621" cy="266570"/>
          </a:xfrm>
          <a:prstGeom prst="rect">
            <a:avLst/>
          </a:prstGeom>
        </p:spPr>
      </p:pic>
      <p:pic>
        <p:nvPicPr>
          <p:cNvPr id="8" name="CREC_logo.jpg copy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8501733" y="125550"/>
            <a:ext cx="4501853" cy="6809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4A96A9-EDC2-4EDA-A57D-6CC544821772}"/>
              </a:ext>
            </a:extLst>
          </p:cNvPr>
          <p:cNvSpPr txBox="1"/>
          <p:nvPr/>
        </p:nvSpPr>
        <p:spPr>
          <a:xfrm>
            <a:off x="57281" y="1135527"/>
            <a:ext cx="9876782" cy="101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97" dirty="0">
                <a:solidFill>
                  <a:schemeClr val="bg1"/>
                </a:solidFill>
              </a:rPr>
              <a:t>State Partnerships –  Poll Time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3B6DEA-EC4A-4566-A133-949D5E152E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2664" y="862868"/>
            <a:ext cx="1554927" cy="1554927"/>
          </a:xfrm>
          <a:prstGeom prst="rect">
            <a:avLst/>
          </a:prstGeom>
        </p:spPr>
      </p:pic>
      <p:pic>
        <p:nvPicPr>
          <p:cNvPr id="4" name="Picture 3" descr="Chart&#10;&#10;Description automatically generated with medium confidence">
            <a:extLst>
              <a:ext uri="{FF2B5EF4-FFF2-40B4-BE49-F238E27FC236}">
                <a16:creationId xmlns:a16="http://schemas.microsoft.com/office/drawing/2014/main" id="{2AA3EF33-E21E-4E06-BC3A-D7636AC363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1" y="2917940"/>
            <a:ext cx="7021917" cy="39705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440437-348B-4AF2-B770-EBB37B343FF1}"/>
              </a:ext>
            </a:extLst>
          </p:cNvPr>
          <p:cNvSpPr txBox="1"/>
          <p:nvPr/>
        </p:nvSpPr>
        <p:spPr>
          <a:xfrm>
            <a:off x="8501733" y="3671005"/>
            <a:ext cx="3466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 conference responses; 118 total</a:t>
            </a:r>
          </a:p>
        </p:txBody>
      </p:sp>
    </p:spTree>
    <p:extLst>
      <p:ext uri="{BB962C8B-B14F-4D97-AF65-F5344CB8AC3E}">
        <p14:creationId xmlns:p14="http://schemas.microsoft.com/office/powerpoint/2010/main" val="3800444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Agenda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2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25385" y="1164315"/>
            <a:ext cx="9959447" cy="952035"/>
          </a:xfrm>
          <a:prstGeom prst="rect">
            <a:avLst/>
          </a:prstGeom>
        </p:spPr>
      </p:pic>
      <p:pic>
        <p:nvPicPr>
          <p:cNvPr id="7" name="Shape-18"/>
          <p:cNvPicPr/>
          <p:nvPr/>
        </p:nvPicPr>
        <p:blipFill rotWithShape="1">
          <a:blip r:embed="rId4"/>
          <a:stretch>
            <a:fillRect/>
          </a:stretch>
        </p:blipFill>
        <p:spPr>
          <a:xfrm flipV="1">
            <a:off x="6143803" y="-7735"/>
            <a:ext cx="738621" cy="266570"/>
          </a:xfrm>
          <a:prstGeom prst="rect">
            <a:avLst/>
          </a:prstGeom>
        </p:spPr>
      </p:pic>
      <p:pic>
        <p:nvPicPr>
          <p:cNvPr id="8" name="CREC_logo.jpg copy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8501733" y="125550"/>
            <a:ext cx="4501853" cy="6809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4A96A9-EDC2-4EDA-A57D-6CC544821772}"/>
              </a:ext>
            </a:extLst>
          </p:cNvPr>
          <p:cNvSpPr txBox="1"/>
          <p:nvPr/>
        </p:nvSpPr>
        <p:spPr>
          <a:xfrm>
            <a:off x="57281" y="1135527"/>
            <a:ext cx="9876782" cy="101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97" dirty="0">
                <a:solidFill>
                  <a:schemeClr val="bg1"/>
                </a:solidFill>
              </a:rPr>
              <a:t>State Partnerships –  Poll Time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3B6DEA-EC4A-4566-A133-949D5E152E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2664" y="862868"/>
            <a:ext cx="1554927" cy="1554927"/>
          </a:xfrm>
          <a:prstGeom prst="rect">
            <a:avLst/>
          </a:prstGeom>
        </p:spPr>
      </p:pic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9ABEAF08-890C-4B2B-A34C-F8BFE027DE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010" y="2921186"/>
            <a:ext cx="6731129" cy="419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96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Agenda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2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25385" y="1164315"/>
            <a:ext cx="9959447" cy="952035"/>
          </a:xfrm>
          <a:prstGeom prst="rect">
            <a:avLst/>
          </a:prstGeom>
        </p:spPr>
      </p:pic>
      <p:pic>
        <p:nvPicPr>
          <p:cNvPr id="7" name="Shape-18"/>
          <p:cNvPicPr/>
          <p:nvPr/>
        </p:nvPicPr>
        <p:blipFill rotWithShape="1">
          <a:blip r:embed="rId4"/>
          <a:stretch>
            <a:fillRect/>
          </a:stretch>
        </p:blipFill>
        <p:spPr>
          <a:xfrm flipV="1">
            <a:off x="6143803" y="-7735"/>
            <a:ext cx="738621" cy="266570"/>
          </a:xfrm>
          <a:prstGeom prst="rect">
            <a:avLst/>
          </a:prstGeom>
        </p:spPr>
      </p:pic>
      <p:pic>
        <p:nvPicPr>
          <p:cNvPr id="8" name="CREC_logo.jpg copy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8501733" y="125550"/>
            <a:ext cx="4501853" cy="6809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4A96A9-EDC2-4EDA-A57D-6CC544821772}"/>
              </a:ext>
            </a:extLst>
          </p:cNvPr>
          <p:cNvSpPr txBox="1"/>
          <p:nvPr/>
        </p:nvSpPr>
        <p:spPr>
          <a:xfrm>
            <a:off x="57280" y="1135527"/>
            <a:ext cx="11023096" cy="101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97" dirty="0">
                <a:solidFill>
                  <a:schemeClr val="bg1"/>
                </a:solidFill>
              </a:rPr>
              <a:t>State Partnerships – All 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3B6DEA-EC4A-4566-A133-949D5E152E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2664" y="862868"/>
            <a:ext cx="1554927" cy="1554927"/>
          </a:xfrm>
          <a:prstGeom prst="rect">
            <a:avLst/>
          </a:prstGeom>
        </p:spPr>
      </p:pic>
      <p:pic>
        <p:nvPicPr>
          <p:cNvPr id="4" name="Picture 3" descr="Chart&#10;&#10;Description automatically generated with medium confidence">
            <a:extLst>
              <a:ext uri="{FF2B5EF4-FFF2-40B4-BE49-F238E27FC236}">
                <a16:creationId xmlns:a16="http://schemas.microsoft.com/office/drawing/2014/main" id="{FCF5CF82-3844-4A23-8A79-8B92C4F1D4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804" y="2417795"/>
            <a:ext cx="7991704" cy="437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97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Agenda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2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25385" y="1164315"/>
            <a:ext cx="9959447" cy="952035"/>
          </a:xfrm>
          <a:prstGeom prst="rect">
            <a:avLst/>
          </a:prstGeom>
        </p:spPr>
      </p:pic>
      <p:pic>
        <p:nvPicPr>
          <p:cNvPr id="7" name="Shape-18"/>
          <p:cNvPicPr/>
          <p:nvPr/>
        </p:nvPicPr>
        <p:blipFill rotWithShape="1">
          <a:blip r:embed="rId4"/>
          <a:stretch>
            <a:fillRect/>
          </a:stretch>
        </p:blipFill>
        <p:spPr>
          <a:xfrm flipV="1">
            <a:off x="6143803" y="-7735"/>
            <a:ext cx="738621" cy="266570"/>
          </a:xfrm>
          <a:prstGeom prst="rect">
            <a:avLst/>
          </a:prstGeom>
        </p:spPr>
      </p:pic>
      <p:pic>
        <p:nvPicPr>
          <p:cNvPr id="8" name="CREC_logo.jpg copy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8501733" y="125550"/>
            <a:ext cx="4501853" cy="6809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4A96A9-EDC2-4EDA-A57D-6CC544821772}"/>
              </a:ext>
            </a:extLst>
          </p:cNvPr>
          <p:cNvSpPr txBox="1"/>
          <p:nvPr/>
        </p:nvSpPr>
        <p:spPr>
          <a:xfrm>
            <a:off x="57281" y="1135527"/>
            <a:ext cx="9876782" cy="101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97" dirty="0">
                <a:solidFill>
                  <a:schemeClr val="bg1"/>
                </a:solidFill>
              </a:rPr>
              <a:t>State Partnerships –  Poll Time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3B6DEA-EC4A-4566-A133-949D5E152E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2664" y="862868"/>
            <a:ext cx="1554927" cy="1554927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ECAD79C-91F5-417A-9128-8D2D38ECA0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824" y="2954224"/>
            <a:ext cx="6575501" cy="401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57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Agenda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2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25385" y="1164315"/>
            <a:ext cx="9959447" cy="952035"/>
          </a:xfrm>
          <a:prstGeom prst="rect">
            <a:avLst/>
          </a:prstGeom>
        </p:spPr>
      </p:pic>
      <p:pic>
        <p:nvPicPr>
          <p:cNvPr id="7" name="Shape-18"/>
          <p:cNvPicPr/>
          <p:nvPr/>
        </p:nvPicPr>
        <p:blipFill rotWithShape="1">
          <a:blip r:embed="rId4"/>
          <a:stretch>
            <a:fillRect/>
          </a:stretch>
        </p:blipFill>
        <p:spPr>
          <a:xfrm flipV="1">
            <a:off x="6143803" y="-7735"/>
            <a:ext cx="738621" cy="266570"/>
          </a:xfrm>
          <a:prstGeom prst="rect">
            <a:avLst/>
          </a:prstGeom>
        </p:spPr>
      </p:pic>
      <p:pic>
        <p:nvPicPr>
          <p:cNvPr id="8" name="CREC_logo.jpg copy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8501733" y="125550"/>
            <a:ext cx="4501853" cy="6809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4A96A9-EDC2-4EDA-A57D-6CC544821772}"/>
              </a:ext>
            </a:extLst>
          </p:cNvPr>
          <p:cNvSpPr txBox="1"/>
          <p:nvPr/>
        </p:nvSpPr>
        <p:spPr>
          <a:xfrm>
            <a:off x="57281" y="1135527"/>
            <a:ext cx="9876782" cy="101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97" dirty="0">
                <a:solidFill>
                  <a:schemeClr val="bg1"/>
                </a:solidFill>
              </a:rPr>
              <a:t>State Partnerships – All 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3B6DEA-EC4A-4566-A133-949D5E152E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2664" y="862868"/>
            <a:ext cx="1554927" cy="15549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26346A-D848-4F84-BBF6-DA07A153BC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321" y="2479765"/>
            <a:ext cx="7640508" cy="422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03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Agenda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2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25385" y="1164315"/>
            <a:ext cx="9959447" cy="952035"/>
          </a:xfrm>
          <a:prstGeom prst="rect">
            <a:avLst/>
          </a:prstGeom>
        </p:spPr>
      </p:pic>
      <p:pic>
        <p:nvPicPr>
          <p:cNvPr id="7" name="Shape-18"/>
          <p:cNvPicPr/>
          <p:nvPr/>
        </p:nvPicPr>
        <p:blipFill rotWithShape="1">
          <a:blip r:embed="rId4"/>
          <a:stretch>
            <a:fillRect/>
          </a:stretch>
        </p:blipFill>
        <p:spPr>
          <a:xfrm flipV="1">
            <a:off x="6143803" y="-7735"/>
            <a:ext cx="738621" cy="266570"/>
          </a:xfrm>
          <a:prstGeom prst="rect">
            <a:avLst/>
          </a:prstGeom>
        </p:spPr>
      </p:pic>
      <p:pic>
        <p:nvPicPr>
          <p:cNvPr id="8" name="CREC_logo.jpg copy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8501733" y="125550"/>
            <a:ext cx="4501853" cy="6809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4A96A9-EDC2-4EDA-A57D-6CC544821772}"/>
              </a:ext>
            </a:extLst>
          </p:cNvPr>
          <p:cNvSpPr txBox="1"/>
          <p:nvPr/>
        </p:nvSpPr>
        <p:spPr>
          <a:xfrm>
            <a:off x="57281" y="1135527"/>
            <a:ext cx="9876782" cy="101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97" dirty="0">
                <a:solidFill>
                  <a:schemeClr val="bg1"/>
                </a:solidFill>
              </a:rPr>
              <a:t>State Partnerships –  Poll Time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3B6DEA-EC4A-4566-A133-949D5E152E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2664" y="862868"/>
            <a:ext cx="1554927" cy="1554927"/>
          </a:xfrm>
          <a:prstGeom prst="rect">
            <a:avLst/>
          </a:prstGeom>
        </p:spPr>
      </p:pic>
      <p:pic>
        <p:nvPicPr>
          <p:cNvPr id="5" name="Picture 4" descr="Bar chart&#10;&#10;Description automatically generated with low confidence">
            <a:extLst>
              <a:ext uri="{FF2B5EF4-FFF2-40B4-BE49-F238E27FC236}">
                <a16:creationId xmlns:a16="http://schemas.microsoft.com/office/drawing/2014/main" id="{572B5630-9B5F-464A-B896-F73FB653B3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661" y="3109516"/>
            <a:ext cx="6665828" cy="410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78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Agenda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2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25385" y="1164315"/>
            <a:ext cx="9959447" cy="952035"/>
          </a:xfrm>
          <a:prstGeom prst="rect">
            <a:avLst/>
          </a:prstGeom>
        </p:spPr>
      </p:pic>
      <p:pic>
        <p:nvPicPr>
          <p:cNvPr id="7" name="Shape-18"/>
          <p:cNvPicPr/>
          <p:nvPr/>
        </p:nvPicPr>
        <p:blipFill rotWithShape="1">
          <a:blip r:embed="rId4"/>
          <a:stretch>
            <a:fillRect/>
          </a:stretch>
        </p:blipFill>
        <p:spPr>
          <a:xfrm flipV="1">
            <a:off x="6143803" y="-7735"/>
            <a:ext cx="738621" cy="266570"/>
          </a:xfrm>
          <a:prstGeom prst="rect">
            <a:avLst/>
          </a:prstGeom>
        </p:spPr>
      </p:pic>
      <p:pic>
        <p:nvPicPr>
          <p:cNvPr id="8" name="CREC_logo.jpg copy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8501733" y="125550"/>
            <a:ext cx="4501853" cy="6809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4A96A9-EDC2-4EDA-A57D-6CC544821772}"/>
              </a:ext>
            </a:extLst>
          </p:cNvPr>
          <p:cNvSpPr txBox="1"/>
          <p:nvPr/>
        </p:nvSpPr>
        <p:spPr>
          <a:xfrm>
            <a:off x="57281" y="1135527"/>
            <a:ext cx="9876782" cy="101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97" dirty="0">
                <a:solidFill>
                  <a:schemeClr val="bg1"/>
                </a:solidFill>
              </a:rPr>
              <a:t>State Partnerships – All 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3B6DEA-EC4A-4566-A133-949D5E152E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2664" y="862868"/>
            <a:ext cx="1554927" cy="1554927"/>
          </a:xfrm>
          <a:prstGeom prst="rect">
            <a:avLst/>
          </a:prstGeom>
        </p:spPr>
      </p:pic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99F93A8-FAAA-4AD4-B1A5-D01E27E706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917" y="2479765"/>
            <a:ext cx="7460145" cy="414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95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3234</Words>
  <Application>Microsoft Office PowerPoint</Application>
  <PresentationFormat>Custom</PresentationFormat>
  <Paragraphs>277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Visme Presentation</dc:title>
  <dc:creator/>
  <cp:lastModifiedBy/>
  <cp:revision>5</cp:revision>
  <dcterms:created xsi:type="dcterms:W3CDTF">2021-07-30T20:41:18Z</dcterms:created>
  <dcterms:modified xsi:type="dcterms:W3CDTF">2021-11-10T21:42:59Z</dcterms:modified>
</cp:coreProperties>
</file>