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 id="2147483664" r:id="rId6"/>
    <p:sldMasterId id="2147483675" r:id="rId7"/>
    <p:sldMasterId id="2147483687" r:id="rId8"/>
    <p:sldMasterId id="2147483700" r:id="rId9"/>
  </p:sldMasterIdLst>
  <p:notesMasterIdLst>
    <p:notesMasterId r:id="rId73"/>
  </p:notesMasterIdLst>
  <p:sldIdLst>
    <p:sldId id="274" r:id="rId10"/>
    <p:sldId id="257" r:id="rId11"/>
    <p:sldId id="258" r:id="rId12"/>
    <p:sldId id="259" r:id="rId13"/>
    <p:sldId id="260" r:id="rId14"/>
    <p:sldId id="261" r:id="rId15"/>
    <p:sldId id="262" r:id="rId16"/>
    <p:sldId id="26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56" r:id="rId41"/>
    <p:sldId id="264" r:id="rId42"/>
    <p:sldId id="265" r:id="rId43"/>
    <p:sldId id="266" r:id="rId44"/>
    <p:sldId id="267" r:id="rId45"/>
    <p:sldId id="268" r:id="rId46"/>
    <p:sldId id="269" r:id="rId47"/>
    <p:sldId id="270" r:id="rId48"/>
    <p:sldId id="271" r:id="rId49"/>
    <p:sldId id="272" r:id="rId50"/>
    <p:sldId id="273"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3239"/>
    <a:srgbClr val="6F9779"/>
    <a:srgbClr val="FFCF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DFAB4-F709-447B-8563-5303D28421EC}" v="6" dt="2023-01-31T20:34:12.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26" autoAdjust="0"/>
    <p:restoredTop sz="94720"/>
  </p:normalViewPr>
  <p:slideViewPr>
    <p:cSldViewPr>
      <p:cViewPr varScale="1">
        <p:scale>
          <a:sx n="138" d="100"/>
          <a:sy n="138" d="100"/>
        </p:scale>
        <p:origin x="354" y="108"/>
      </p:cViewPr>
      <p:guideLst>
        <p:guide orient="horz" pos="1620"/>
        <p:guide pos="2880"/>
      </p:guideLst>
    </p:cSldViewPr>
  </p:slideViewPr>
  <p:notesTextViewPr>
    <p:cViewPr>
      <p:scale>
        <a:sx n="1" d="1"/>
        <a:sy n="1" d="1"/>
      </p:scale>
      <p:origin x="0" y="0"/>
    </p:cViewPr>
  </p:notesTextViewPr>
  <p:sorterViewPr>
    <p:cViewPr>
      <p:scale>
        <a:sx n="155" d="100"/>
        <a:sy n="15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f Olson" userId="17876e4e-2eee-420f-85bd-97572a908a63" providerId="ADAL" clId="{5EADFAB4-F709-447B-8563-5303D28421EC}"/>
    <pc:docChg chg="undo custSel addSld delSld modSld sldOrd">
      <pc:chgData name="Leif Olson" userId="17876e4e-2eee-420f-85bd-97572a908a63" providerId="ADAL" clId="{5EADFAB4-F709-447B-8563-5303D28421EC}" dt="2023-01-31T20:38:15.409" v="51" actId="1076"/>
      <pc:docMkLst>
        <pc:docMk/>
      </pc:docMkLst>
      <pc:sldChg chg="modSp add del mod">
        <pc:chgData name="Leif Olson" userId="17876e4e-2eee-420f-85bd-97572a908a63" providerId="ADAL" clId="{5EADFAB4-F709-447B-8563-5303D28421EC}" dt="2023-01-31T20:37:58.831" v="49" actId="1076"/>
        <pc:sldMkLst>
          <pc:docMk/>
          <pc:sldMk cId="0" sldId="257"/>
        </pc:sldMkLst>
        <pc:grpChg chg="mod">
          <ac:chgData name="Leif Olson" userId="17876e4e-2eee-420f-85bd-97572a908a63" providerId="ADAL" clId="{5EADFAB4-F709-447B-8563-5303D28421EC}" dt="2023-01-31T20:37:58.831" v="49" actId="1076"/>
          <ac:grpSpMkLst>
            <pc:docMk/>
            <pc:sldMk cId="0" sldId="257"/>
            <ac:grpSpMk id="2" creationId="{00000000-0000-0000-0000-000000000000}"/>
          </ac:grpSpMkLst>
        </pc:grpChg>
      </pc:sldChg>
      <pc:sldChg chg="add del">
        <pc:chgData name="Leif Olson" userId="17876e4e-2eee-420f-85bd-97572a908a63" providerId="ADAL" clId="{5EADFAB4-F709-447B-8563-5303D28421EC}" dt="2023-01-31T20:31:17.071" v="19"/>
        <pc:sldMkLst>
          <pc:docMk/>
          <pc:sldMk cId="0" sldId="258"/>
        </pc:sldMkLst>
      </pc:sldChg>
      <pc:sldChg chg="modSp add del mod">
        <pc:chgData name="Leif Olson" userId="17876e4e-2eee-420f-85bd-97572a908a63" providerId="ADAL" clId="{5EADFAB4-F709-447B-8563-5303D28421EC}" dt="2023-01-31T20:38:09.469" v="50" actId="1076"/>
        <pc:sldMkLst>
          <pc:docMk/>
          <pc:sldMk cId="0" sldId="259"/>
        </pc:sldMkLst>
        <pc:spChg chg="mod">
          <ac:chgData name="Leif Olson" userId="17876e4e-2eee-420f-85bd-97572a908a63" providerId="ADAL" clId="{5EADFAB4-F709-447B-8563-5303D28421EC}" dt="2023-01-31T20:38:09.469" v="50" actId="1076"/>
          <ac:spMkLst>
            <pc:docMk/>
            <pc:sldMk cId="0" sldId="259"/>
            <ac:spMk id="2" creationId="{00000000-0000-0000-0000-000000000000}"/>
          </ac:spMkLst>
        </pc:spChg>
        <pc:spChg chg="mod">
          <ac:chgData name="Leif Olson" userId="17876e4e-2eee-420f-85bd-97572a908a63" providerId="ADAL" clId="{5EADFAB4-F709-447B-8563-5303D28421EC}" dt="2023-01-31T20:38:09.469" v="50" actId="1076"/>
          <ac:spMkLst>
            <pc:docMk/>
            <pc:sldMk cId="0" sldId="259"/>
            <ac:spMk id="3" creationId="{00000000-0000-0000-0000-000000000000}"/>
          </ac:spMkLst>
        </pc:spChg>
        <pc:spChg chg="mod">
          <ac:chgData name="Leif Olson" userId="17876e4e-2eee-420f-85bd-97572a908a63" providerId="ADAL" clId="{5EADFAB4-F709-447B-8563-5303D28421EC}" dt="2023-01-31T20:38:09.469" v="50" actId="1076"/>
          <ac:spMkLst>
            <pc:docMk/>
            <pc:sldMk cId="0" sldId="259"/>
            <ac:spMk id="4" creationId="{00000000-0000-0000-0000-000000000000}"/>
          </ac:spMkLst>
        </pc:spChg>
        <pc:spChg chg="mod">
          <ac:chgData name="Leif Olson" userId="17876e4e-2eee-420f-85bd-97572a908a63" providerId="ADAL" clId="{5EADFAB4-F709-447B-8563-5303D28421EC}" dt="2023-01-31T20:38:09.469" v="50" actId="1076"/>
          <ac:spMkLst>
            <pc:docMk/>
            <pc:sldMk cId="0" sldId="259"/>
            <ac:spMk id="5" creationId="{00000000-0000-0000-0000-000000000000}"/>
          </ac:spMkLst>
        </pc:spChg>
        <pc:spChg chg="mod">
          <ac:chgData name="Leif Olson" userId="17876e4e-2eee-420f-85bd-97572a908a63" providerId="ADAL" clId="{5EADFAB4-F709-447B-8563-5303D28421EC}" dt="2023-01-31T20:38:09.469" v="50" actId="1076"/>
          <ac:spMkLst>
            <pc:docMk/>
            <pc:sldMk cId="0" sldId="259"/>
            <ac:spMk id="6" creationId="{00000000-0000-0000-0000-000000000000}"/>
          </ac:spMkLst>
        </pc:spChg>
        <pc:spChg chg="mod">
          <ac:chgData name="Leif Olson" userId="17876e4e-2eee-420f-85bd-97572a908a63" providerId="ADAL" clId="{5EADFAB4-F709-447B-8563-5303D28421EC}" dt="2023-01-31T20:38:09.469" v="50" actId="1076"/>
          <ac:spMkLst>
            <pc:docMk/>
            <pc:sldMk cId="0" sldId="259"/>
            <ac:spMk id="7" creationId="{00000000-0000-0000-0000-000000000000}"/>
          </ac:spMkLst>
        </pc:spChg>
        <pc:spChg chg="mod">
          <ac:chgData name="Leif Olson" userId="17876e4e-2eee-420f-85bd-97572a908a63" providerId="ADAL" clId="{5EADFAB4-F709-447B-8563-5303D28421EC}" dt="2023-01-31T20:38:09.469" v="50" actId="1076"/>
          <ac:spMkLst>
            <pc:docMk/>
            <pc:sldMk cId="0" sldId="259"/>
            <ac:spMk id="8" creationId="{00000000-0000-0000-0000-000000000000}"/>
          </ac:spMkLst>
        </pc:spChg>
        <pc:spChg chg="mod">
          <ac:chgData name="Leif Olson" userId="17876e4e-2eee-420f-85bd-97572a908a63" providerId="ADAL" clId="{5EADFAB4-F709-447B-8563-5303D28421EC}" dt="2023-01-31T20:38:09.469" v="50" actId="1076"/>
          <ac:spMkLst>
            <pc:docMk/>
            <pc:sldMk cId="0" sldId="259"/>
            <ac:spMk id="9" creationId="{00000000-0000-0000-0000-000000000000}"/>
          </ac:spMkLst>
        </pc:spChg>
        <pc:spChg chg="mod">
          <ac:chgData name="Leif Olson" userId="17876e4e-2eee-420f-85bd-97572a908a63" providerId="ADAL" clId="{5EADFAB4-F709-447B-8563-5303D28421EC}" dt="2023-01-31T20:38:09.469" v="50" actId="1076"/>
          <ac:spMkLst>
            <pc:docMk/>
            <pc:sldMk cId="0" sldId="259"/>
            <ac:spMk id="10" creationId="{00000000-0000-0000-0000-000000000000}"/>
          </ac:spMkLst>
        </pc:spChg>
        <pc:spChg chg="mod">
          <ac:chgData name="Leif Olson" userId="17876e4e-2eee-420f-85bd-97572a908a63" providerId="ADAL" clId="{5EADFAB4-F709-447B-8563-5303D28421EC}" dt="2023-01-31T20:38:09.469" v="50" actId="1076"/>
          <ac:spMkLst>
            <pc:docMk/>
            <pc:sldMk cId="0" sldId="259"/>
            <ac:spMk id="11" creationId="{00000000-0000-0000-0000-000000000000}"/>
          </ac:spMkLst>
        </pc:spChg>
        <pc:spChg chg="mod">
          <ac:chgData name="Leif Olson" userId="17876e4e-2eee-420f-85bd-97572a908a63" providerId="ADAL" clId="{5EADFAB4-F709-447B-8563-5303D28421EC}" dt="2023-01-31T20:38:09.469" v="50" actId="1076"/>
          <ac:spMkLst>
            <pc:docMk/>
            <pc:sldMk cId="0" sldId="259"/>
            <ac:spMk id="12" creationId="{00000000-0000-0000-0000-000000000000}"/>
          </ac:spMkLst>
        </pc:spChg>
        <pc:spChg chg="mod">
          <ac:chgData name="Leif Olson" userId="17876e4e-2eee-420f-85bd-97572a908a63" providerId="ADAL" clId="{5EADFAB4-F709-447B-8563-5303D28421EC}" dt="2023-01-31T20:38:09.469" v="50" actId="1076"/>
          <ac:spMkLst>
            <pc:docMk/>
            <pc:sldMk cId="0" sldId="259"/>
            <ac:spMk id="13" creationId="{00000000-0000-0000-0000-000000000000}"/>
          </ac:spMkLst>
        </pc:spChg>
        <pc:spChg chg="mod">
          <ac:chgData name="Leif Olson" userId="17876e4e-2eee-420f-85bd-97572a908a63" providerId="ADAL" clId="{5EADFAB4-F709-447B-8563-5303D28421EC}" dt="2023-01-31T20:38:09.469" v="50" actId="1076"/>
          <ac:spMkLst>
            <pc:docMk/>
            <pc:sldMk cId="0" sldId="259"/>
            <ac:spMk id="14" creationId="{00000000-0000-0000-0000-000000000000}"/>
          </ac:spMkLst>
        </pc:spChg>
        <pc:spChg chg="mod">
          <ac:chgData name="Leif Olson" userId="17876e4e-2eee-420f-85bd-97572a908a63" providerId="ADAL" clId="{5EADFAB4-F709-447B-8563-5303D28421EC}" dt="2023-01-31T20:38:09.469" v="50" actId="1076"/>
          <ac:spMkLst>
            <pc:docMk/>
            <pc:sldMk cId="0" sldId="259"/>
            <ac:spMk id="15" creationId="{00000000-0000-0000-0000-000000000000}"/>
          </ac:spMkLst>
        </pc:spChg>
      </pc:sldChg>
      <pc:sldChg chg="modSp add del mod">
        <pc:chgData name="Leif Olson" userId="17876e4e-2eee-420f-85bd-97572a908a63" providerId="ADAL" clId="{5EADFAB4-F709-447B-8563-5303D28421EC}" dt="2023-01-31T20:38:15.409" v="51" actId="1076"/>
        <pc:sldMkLst>
          <pc:docMk/>
          <pc:sldMk cId="0" sldId="260"/>
        </pc:sldMkLst>
        <pc:spChg chg="mod">
          <ac:chgData name="Leif Olson" userId="17876e4e-2eee-420f-85bd-97572a908a63" providerId="ADAL" clId="{5EADFAB4-F709-447B-8563-5303D28421EC}" dt="2023-01-31T20:38:15.409" v="51" actId="1076"/>
          <ac:spMkLst>
            <pc:docMk/>
            <pc:sldMk cId="0" sldId="260"/>
            <ac:spMk id="2" creationId="{00000000-0000-0000-0000-000000000000}"/>
          </ac:spMkLst>
        </pc:spChg>
        <pc:spChg chg="mod">
          <ac:chgData name="Leif Olson" userId="17876e4e-2eee-420f-85bd-97572a908a63" providerId="ADAL" clId="{5EADFAB4-F709-447B-8563-5303D28421EC}" dt="2023-01-31T20:38:15.409" v="51" actId="1076"/>
          <ac:spMkLst>
            <pc:docMk/>
            <pc:sldMk cId="0" sldId="260"/>
            <ac:spMk id="3" creationId="{00000000-0000-0000-0000-000000000000}"/>
          </ac:spMkLst>
        </pc:spChg>
        <pc:spChg chg="mod">
          <ac:chgData name="Leif Olson" userId="17876e4e-2eee-420f-85bd-97572a908a63" providerId="ADAL" clId="{5EADFAB4-F709-447B-8563-5303D28421EC}" dt="2023-01-31T20:38:15.409" v="51" actId="1076"/>
          <ac:spMkLst>
            <pc:docMk/>
            <pc:sldMk cId="0" sldId="260"/>
            <ac:spMk id="4" creationId="{00000000-0000-0000-0000-000000000000}"/>
          </ac:spMkLst>
        </pc:spChg>
        <pc:spChg chg="mod">
          <ac:chgData name="Leif Olson" userId="17876e4e-2eee-420f-85bd-97572a908a63" providerId="ADAL" clId="{5EADFAB4-F709-447B-8563-5303D28421EC}" dt="2023-01-31T20:38:15.409" v="51" actId="1076"/>
          <ac:spMkLst>
            <pc:docMk/>
            <pc:sldMk cId="0" sldId="260"/>
            <ac:spMk id="5" creationId="{00000000-0000-0000-0000-000000000000}"/>
          </ac:spMkLst>
        </pc:spChg>
        <pc:spChg chg="mod">
          <ac:chgData name="Leif Olson" userId="17876e4e-2eee-420f-85bd-97572a908a63" providerId="ADAL" clId="{5EADFAB4-F709-447B-8563-5303D28421EC}" dt="2023-01-31T20:38:15.409" v="51" actId="1076"/>
          <ac:spMkLst>
            <pc:docMk/>
            <pc:sldMk cId="0" sldId="260"/>
            <ac:spMk id="6" creationId="{00000000-0000-0000-0000-000000000000}"/>
          </ac:spMkLst>
        </pc:spChg>
        <pc:spChg chg="mod">
          <ac:chgData name="Leif Olson" userId="17876e4e-2eee-420f-85bd-97572a908a63" providerId="ADAL" clId="{5EADFAB4-F709-447B-8563-5303D28421EC}" dt="2023-01-31T20:38:15.409" v="51" actId="1076"/>
          <ac:spMkLst>
            <pc:docMk/>
            <pc:sldMk cId="0" sldId="260"/>
            <ac:spMk id="7" creationId="{00000000-0000-0000-0000-000000000000}"/>
          </ac:spMkLst>
        </pc:spChg>
      </pc:sldChg>
      <pc:sldChg chg="add del">
        <pc:chgData name="Leif Olson" userId="17876e4e-2eee-420f-85bd-97572a908a63" providerId="ADAL" clId="{5EADFAB4-F709-447B-8563-5303D28421EC}" dt="2023-01-31T20:31:17.071" v="19"/>
        <pc:sldMkLst>
          <pc:docMk/>
          <pc:sldMk cId="0" sldId="261"/>
        </pc:sldMkLst>
      </pc:sldChg>
      <pc:sldChg chg="add del">
        <pc:chgData name="Leif Olson" userId="17876e4e-2eee-420f-85bd-97572a908a63" providerId="ADAL" clId="{5EADFAB4-F709-447B-8563-5303D28421EC}" dt="2023-01-31T20:31:17.071" v="19"/>
        <pc:sldMkLst>
          <pc:docMk/>
          <pc:sldMk cId="0" sldId="262"/>
        </pc:sldMkLst>
      </pc:sldChg>
      <pc:sldChg chg="add del">
        <pc:chgData name="Leif Olson" userId="17876e4e-2eee-420f-85bd-97572a908a63" providerId="ADAL" clId="{5EADFAB4-F709-447B-8563-5303D28421EC}" dt="2023-01-31T20:31:17.071" v="19"/>
        <pc:sldMkLst>
          <pc:docMk/>
          <pc:sldMk cId="0" sldId="263"/>
        </pc:sldMkLst>
      </pc:sldChg>
      <pc:sldChg chg="modSp add del mod">
        <pc:chgData name="Leif Olson" userId="17876e4e-2eee-420f-85bd-97572a908a63" providerId="ADAL" clId="{5EADFAB4-F709-447B-8563-5303D28421EC}" dt="2023-01-31T20:37:44.736" v="48" actId="14100"/>
        <pc:sldMkLst>
          <pc:docMk/>
          <pc:sldMk cId="0" sldId="274"/>
        </pc:sldMkLst>
        <pc:spChg chg="mod">
          <ac:chgData name="Leif Olson" userId="17876e4e-2eee-420f-85bd-97572a908a63" providerId="ADAL" clId="{5EADFAB4-F709-447B-8563-5303D28421EC}" dt="2023-01-31T20:37:44.736" v="48" actId="14100"/>
          <ac:spMkLst>
            <pc:docMk/>
            <pc:sldMk cId="0" sldId="274"/>
            <ac:spMk id="4" creationId="{00000000-0000-0000-0000-000000000000}"/>
          </ac:spMkLst>
        </pc:spChg>
      </pc:sldChg>
      <pc:sldChg chg="new del">
        <pc:chgData name="Leif Olson" userId="17876e4e-2eee-420f-85bd-97572a908a63" providerId="ADAL" clId="{5EADFAB4-F709-447B-8563-5303D28421EC}" dt="2023-01-31T20:31:04.777" v="10" actId="47"/>
        <pc:sldMkLst>
          <pc:docMk/>
          <pc:sldMk cId="191296788" sldId="274"/>
        </pc:sldMkLst>
      </pc:sldChg>
      <pc:sldChg chg="add del">
        <pc:chgData name="Leif Olson" userId="17876e4e-2eee-420f-85bd-97572a908a63" providerId="ADAL" clId="{5EADFAB4-F709-447B-8563-5303D28421EC}" dt="2023-01-31T20:31:17.071" v="19"/>
        <pc:sldMkLst>
          <pc:docMk/>
          <pc:sldMk cId="0" sldId="275"/>
        </pc:sldMkLst>
      </pc:sldChg>
      <pc:sldChg chg="new del">
        <pc:chgData name="Leif Olson" userId="17876e4e-2eee-420f-85bd-97572a908a63" providerId="ADAL" clId="{5EADFAB4-F709-447B-8563-5303D28421EC}" dt="2023-01-31T20:31:05.420" v="11" actId="47"/>
        <pc:sldMkLst>
          <pc:docMk/>
          <pc:sldMk cId="819476316" sldId="275"/>
        </pc:sldMkLst>
      </pc:sldChg>
      <pc:sldChg chg="add del">
        <pc:chgData name="Leif Olson" userId="17876e4e-2eee-420f-85bd-97572a908a63" providerId="ADAL" clId="{5EADFAB4-F709-447B-8563-5303D28421EC}" dt="2023-01-31T20:31:17.071" v="19"/>
        <pc:sldMkLst>
          <pc:docMk/>
          <pc:sldMk cId="0" sldId="276"/>
        </pc:sldMkLst>
      </pc:sldChg>
      <pc:sldChg chg="new del">
        <pc:chgData name="Leif Olson" userId="17876e4e-2eee-420f-85bd-97572a908a63" providerId="ADAL" clId="{5EADFAB4-F709-447B-8563-5303D28421EC}" dt="2023-01-31T20:31:06.027" v="12" actId="47"/>
        <pc:sldMkLst>
          <pc:docMk/>
          <pc:sldMk cId="2893181218" sldId="276"/>
        </pc:sldMkLst>
      </pc:sldChg>
      <pc:sldChg chg="add del">
        <pc:chgData name="Leif Olson" userId="17876e4e-2eee-420f-85bd-97572a908a63" providerId="ADAL" clId="{5EADFAB4-F709-447B-8563-5303D28421EC}" dt="2023-01-31T20:31:17.071" v="19"/>
        <pc:sldMkLst>
          <pc:docMk/>
          <pc:sldMk cId="0" sldId="277"/>
        </pc:sldMkLst>
      </pc:sldChg>
      <pc:sldChg chg="new del">
        <pc:chgData name="Leif Olson" userId="17876e4e-2eee-420f-85bd-97572a908a63" providerId="ADAL" clId="{5EADFAB4-F709-447B-8563-5303D28421EC}" dt="2023-01-31T20:31:06.605" v="13" actId="47"/>
        <pc:sldMkLst>
          <pc:docMk/>
          <pc:sldMk cId="595414571" sldId="277"/>
        </pc:sldMkLst>
      </pc:sldChg>
      <pc:sldChg chg="add del">
        <pc:chgData name="Leif Olson" userId="17876e4e-2eee-420f-85bd-97572a908a63" providerId="ADAL" clId="{5EADFAB4-F709-447B-8563-5303D28421EC}" dt="2023-01-31T20:31:17.071" v="19"/>
        <pc:sldMkLst>
          <pc:docMk/>
          <pc:sldMk cId="0" sldId="278"/>
        </pc:sldMkLst>
      </pc:sldChg>
      <pc:sldChg chg="new del">
        <pc:chgData name="Leif Olson" userId="17876e4e-2eee-420f-85bd-97572a908a63" providerId="ADAL" clId="{5EADFAB4-F709-447B-8563-5303D28421EC}" dt="2023-01-31T20:31:07.164" v="14" actId="47"/>
        <pc:sldMkLst>
          <pc:docMk/>
          <pc:sldMk cId="1202405110" sldId="278"/>
        </pc:sldMkLst>
      </pc:sldChg>
      <pc:sldChg chg="add del">
        <pc:chgData name="Leif Olson" userId="17876e4e-2eee-420f-85bd-97572a908a63" providerId="ADAL" clId="{5EADFAB4-F709-447B-8563-5303D28421EC}" dt="2023-01-31T20:31:17.071" v="19"/>
        <pc:sldMkLst>
          <pc:docMk/>
          <pc:sldMk cId="0" sldId="279"/>
        </pc:sldMkLst>
      </pc:sldChg>
      <pc:sldChg chg="new del">
        <pc:chgData name="Leif Olson" userId="17876e4e-2eee-420f-85bd-97572a908a63" providerId="ADAL" clId="{5EADFAB4-F709-447B-8563-5303D28421EC}" dt="2023-01-31T20:31:07.720" v="15" actId="47"/>
        <pc:sldMkLst>
          <pc:docMk/>
          <pc:sldMk cId="4136839841" sldId="279"/>
        </pc:sldMkLst>
      </pc:sldChg>
      <pc:sldChg chg="add del">
        <pc:chgData name="Leif Olson" userId="17876e4e-2eee-420f-85bd-97572a908a63" providerId="ADAL" clId="{5EADFAB4-F709-447B-8563-5303D28421EC}" dt="2023-01-31T20:31:17.071" v="19"/>
        <pc:sldMkLst>
          <pc:docMk/>
          <pc:sldMk cId="0" sldId="280"/>
        </pc:sldMkLst>
      </pc:sldChg>
      <pc:sldChg chg="new del">
        <pc:chgData name="Leif Olson" userId="17876e4e-2eee-420f-85bd-97572a908a63" providerId="ADAL" clId="{5EADFAB4-F709-447B-8563-5303D28421EC}" dt="2023-01-31T20:31:09.220" v="17" actId="47"/>
        <pc:sldMkLst>
          <pc:docMk/>
          <pc:sldMk cId="146616951" sldId="280"/>
        </pc:sldMkLst>
      </pc:sldChg>
      <pc:sldChg chg="add del">
        <pc:chgData name="Leif Olson" userId="17876e4e-2eee-420f-85bd-97572a908a63" providerId="ADAL" clId="{5EADFAB4-F709-447B-8563-5303D28421EC}" dt="2023-01-31T20:31:17.071" v="19"/>
        <pc:sldMkLst>
          <pc:docMk/>
          <pc:sldMk cId="0" sldId="281"/>
        </pc:sldMkLst>
      </pc:sldChg>
      <pc:sldChg chg="new del ord">
        <pc:chgData name="Leif Olson" userId="17876e4e-2eee-420f-85bd-97572a908a63" providerId="ADAL" clId="{5EADFAB4-F709-447B-8563-5303D28421EC}" dt="2023-01-31T20:31:08.436" v="16" actId="47"/>
        <pc:sldMkLst>
          <pc:docMk/>
          <pc:sldMk cId="2581309038" sldId="281"/>
        </pc:sldMkLst>
      </pc:sldChg>
      <pc:sldChg chg="add del">
        <pc:chgData name="Leif Olson" userId="17876e4e-2eee-420f-85bd-97572a908a63" providerId="ADAL" clId="{5EADFAB4-F709-447B-8563-5303D28421EC}" dt="2023-01-31T20:31:17.071" v="19"/>
        <pc:sldMkLst>
          <pc:docMk/>
          <pc:sldMk cId="0" sldId="282"/>
        </pc:sldMkLst>
      </pc:sldChg>
      <pc:sldChg chg="add del">
        <pc:chgData name="Leif Olson" userId="17876e4e-2eee-420f-85bd-97572a908a63" providerId="ADAL" clId="{5EADFAB4-F709-447B-8563-5303D28421EC}" dt="2023-01-31T20:31:17.071" v="19"/>
        <pc:sldMkLst>
          <pc:docMk/>
          <pc:sldMk cId="0" sldId="283"/>
        </pc:sldMkLst>
      </pc:sldChg>
      <pc:sldChg chg="add del">
        <pc:chgData name="Leif Olson" userId="17876e4e-2eee-420f-85bd-97572a908a63" providerId="ADAL" clId="{5EADFAB4-F709-447B-8563-5303D28421EC}" dt="2023-01-31T20:31:17.071" v="19"/>
        <pc:sldMkLst>
          <pc:docMk/>
          <pc:sldMk cId="0" sldId="284"/>
        </pc:sldMkLst>
      </pc:sldChg>
      <pc:sldChg chg="add del">
        <pc:chgData name="Leif Olson" userId="17876e4e-2eee-420f-85bd-97572a908a63" providerId="ADAL" clId="{5EADFAB4-F709-447B-8563-5303D28421EC}" dt="2023-01-31T20:31:17.071" v="19"/>
        <pc:sldMkLst>
          <pc:docMk/>
          <pc:sldMk cId="0" sldId="285"/>
        </pc:sldMkLst>
      </pc:sldChg>
      <pc:sldChg chg="add del">
        <pc:chgData name="Leif Olson" userId="17876e4e-2eee-420f-85bd-97572a908a63" providerId="ADAL" clId="{5EADFAB4-F709-447B-8563-5303D28421EC}" dt="2023-01-31T20:31:17.071" v="19"/>
        <pc:sldMkLst>
          <pc:docMk/>
          <pc:sldMk cId="0" sldId="286"/>
        </pc:sldMkLst>
      </pc:sldChg>
      <pc:sldChg chg="add del">
        <pc:chgData name="Leif Olson" userId="17876e4e-2eee-420f-85bd-97572a908a63" providerId="ADAL" clId="{5EADFAB4-F709-447B-8563-5303D28421EC}" dt="2023-01-31T20:31:17.071" v="19"/>
        <pc:sldMkLst>
          <pc:docMk/>
          <pc:sldMk cId="0" sldId="287"/>
        </pc:sldMkLst>
      </pc:sldChg>
      <pc:sldChg chg="add del">
        <pc:chgData name="Leif Olson" userId="17876e4e-2eee-420f-85bd-97572a908a63" providerId="ADAL" clId="{5EADFAB4-F709-447B-8563-5303D28421EC}" dt="2023-01-31T20:31:17.071" v="19"/>
        <pc:sldMkLst>
          <pc:docMk/>
          <pc:sldMk cId="0" sldId="288"/>
        </pc:sldMkLst>
      </pc:sldChg>
      <pc:sldChg chg="add del">
        <pc:chgData name="Leif Olson" userId="17876e4e-2eee-420f-85bd-97572a908a63" providerId="ADAL" clId="{5EADFAB4-F709-447B-8563-5303D28421EC}" dt="2023-01-31T20:31:17.071" v="19"/>
        <pc:sldMkLst>
          <pc:docMk/>
          <pc:sldMk cId="0" sldId="289"/>
        </pc:sldMkLst>
      </pc:sldChg>
      <pc:sldChg chg="add del">
        <pc:chgData name="Leif Olson" userId="17876e4e-2eee-420f-85bd-97572a908a63" providerId="ADAL" clId="{5EADFAB4-F709-447B-8563-5303D28421EC}" dt="2023-01-31T20:31:17.071" v="19"/>
        <pc:sldMkLst>
          <pc:docMk/>
          <pc:sldMk cId="0" sldId="290"/>
        </pc:sldMkLst>
      </pc:sldChg>
      <pc:sldChg chg="add del">
        <pc:chgData name="Leif Olson" userId="17876e4e-2eee-420f-85bd-97572a908a63" providerId="ADAL" clId="{5EADFAB4-F709-447B-8563-5303D28421EC}" dt="2023-01-31T20:31:17.071" v="19"/>
        <pc:sldMkLst>
          <pc:docMk/>
          <pc:sldMk cId="0" sldId="291"/>
        </pc:sldMkLst>
      </pc:sldChg>
      <pc:sldChg chg="add del">
        <pc:chgData name="Leif Olson" userId="17876e4e-2eee-420f-85bd-97572a908a63" providerId="ADAL" clId="{5EADFAB4-F709-447B-8563-5303D28421EC}" dt="2023-01-31T20:31:17.071" v="19"/>
        <pc:sldMkLst>
          <pc:docMk/>
          <pc:sldMk cId="0" sldId="292"/>
        </pc:sldMkLst>
      </pc:sldChg>
      <pc:sldChg chg="modSp add del mod">
        <pc:chgData name="Leif Olson" userId="17876e4e-2eee-420f-85bd-97572a908a63" providerId="ADAL" clId="{5EADFAB4-F709-447B-8563-5303D28421EC}" dt="2023-01-31T20:33:21.829" v="47" actId="1076"/>
        <pc:sldMkLst>
          <pc:docMk/>
          <pc:sldMk cId="0" sldId="293"/>
        </pc:sldMkLst>
        <pc:spChg chg="mod">
          <ac:chgData name="Leif Olson" userId="17876e4e-2eee-420f-85bd-97572a908a63" providerId="ADAL" clId="{5EADFAB4-F709-447B-8563-5303D28421EC}" dt="2023-01-31T20:33:21.829" v="47" actId="1076"/>
          <ac:spMkLst>
            <pc:docMk/>
            <pc:sldMk cId="0" sldId="293"/>
            <ac:spMk id="2" creationId="{00000000-0000-0000-0000-000000000000}"/>
          </ac:spMkLst>
        </pc:spChg>
      </pc:sldChg>
      <pc:sldChg chg="add del">
        <pc:chgData name="Leif Olson" userId="17876e4e-2eee-420f-85bd-97572a908a63" providerId="ADAL" clId="{5EADFAB4-F709-447B-8563-5303D28421EC}" dt="2023-01-31T20:31:17.071" v="19"/>
        <pc:sldMkLst>
          <pc:docMk/>
          <pc:sldMk cId="0" sldId="294"/>
        </pc:sldMkLst>
      </pc:sldChg>
      <pc:sldChg chg="add del">
        <pc:chgData name="Leif Olson" userId="17876e4e-2eee-420f-85bd-97572a908a63" providerId="ADAL" clId="{5EADFAB4-F709-447B-8563-5303D28421EC}" dt="2023-01-31T20:31:17.071" v="19"/>
        <pc:sldMkLst>
          <pc:docMk/>
          <pc:sldMk cId="0" sldId="295"/>
        </pc:sldMkLst>
      </pc:sldChg>
      <pc:sldChg chg="addSp delSp modSp add del mod">
        <pc:chgData name="Leif Olson" userId="17876e4e-2eee-420f-85bd-97572a908a63" providerId="ADAL" clId="{5EADFAB4-F709-447B-8563-5303D28421EC}" dt="2023-01-31T20:33:14.054" v="46" actId="1076"/>
        <pc:sldMkLst>
          <pc:docMk/>
          <pc:sldMk cId="0" sldId="296"/>
        </pc:sldMkLst>
        <pc:spChg chg="mod">
          <ac:chgData name="Leif Olson" userId="17876e4e-2eee-420f-85bd-97572a908a63" providerId="ADAL" clId="{5EADFAB4-F709-447B-8563-5303D28421EC}" dt="2023-01-31T20:31:45.067" v="22" actId="1076"/>
          <ac:spMkLst>
            <pc:docMk/>
            <pc:sldMk cId="0" sldId="296"/>
            <ac:spMk id="3" creationId="{00000000-0000-0000-0000-000000000000}"/>
          </ac:spMkLst>
        </pc:spChg>
        <pc:spChg chg="mod">
          <ac:chgData name="Leif Olson" userId="17876e4e-2eee-420f-85bd-97572a908a63" providerId="ADAL" clId="{5EADFAB4-F709-447B-8563-5303D28421EC}" dt="2023-01-31T20:33:14.054" v="46" actId="1076"/>
          <ac:spMkLst>
            <pc:docMk/>
            <pc:sldMk cId="0" sldId="296"/>
            <ac:spMk id="9" creationId="{00000000-0000-0000-0000-000000000000}"/>
          </ac:spMkLst>
        </pc:spChg>
        <pc:spChg chg="mod">
          <ac:chgData name="Leif Olson" userId="17876e4e-2eee-420f-85bd-97572a908a63" providerId="ADAL" clId="{5EADFAB4-F709-447B-8563-5303D28421EC}" dt="2023-01-31T20:33:14.054" v="46" actId="1076"/>
          <ac:spMkLst>
            <pc:docMk/>
            <pc:sldMk cId="0" sldId="296"/>
            <ac:spMk id="10" creationId="{00000000-0000-0000-0000-000000000000}"/>
          </ac:spMkLst>
        </pc:spChg>
        <pc:spChg chg="mod">
          <ac:chgData name="Leif Olson" userId="17876e4e-2eee-420f-85bd-97572a908a63" providerId="ADAL" clId="{5EADFAB4-F709-447B-8563-5303D28421EC}" dt="2023-01-31T20:33:14.054" v="46" actId="1076"/>
          <ac:spMkLst>
            <pc:docMk/>
            <pc:sldMk cId="0" sldId="296"/>
            <ac:spMk id="21" creationId="{00000000-0000-0000-0000-000000000000}"/>
          </ac:spMkLst>
        </pc:spChg>
        <pc:spChg chg="mod">
          <ac:chgData name="Leif Olson" userId="17876e4e-2eee-420f-85bd-97572a908a63" providerId="ADAL" clId="{5EADFAB4-F709-447B-8563-5303D28421EC}" dt="2023-01-31T20:33:14.054" v="46" actId="1076"/>
          <ac:spMkLst>
            <pc:docMk/>
            <pc:sldMk cId="0" sldId="296"/>
            <ac:spMk id="26" creationId="{00000000-0000-0000-0000-000000000000}"/>
          </ac:spMkLst>
        </pc:spChg>
        <pc:spChg chg="mod">
          <ac:chgData name="Leif Olson" userId="17876e4e-2eee-420f-85bd-97572a908a63" providerId="ADAL" clId="{5EADFAB4-F709-447B-8563-5303D28421EC}" dt="2023-01-31T20:33:14.054" v="46" actId="1076"/>
          <ac:spMkLst>
            <pc:docMk/>
            <pc:sldMk cId="0" sldId="296"/>
            <ac:spMk id="33" creationId="{00000000-0000-0000-0000-000000000000}"/>
          </ac:spMkLst>
        </pc:spChg>
        <pc:spChg chg="mod">
          <ac:chgData name="Leif Olson" userId="17876e4e-2eee-420f-85bd-97572a908a63" providerId="ADAL" clId="{5EADFAB4-F709-447B-8563-5303D28421EC}" dt="2023-01-31T20:33:14.054" v="46" actId="1076"/>
          <ac:spMkLst>
            <pc:docMk/>
            <pc:sldMk cId="0" sldId="296"/>
            <ac:spMk id="48" creationId="{00000000-0000-0000-0000-000000000000}"/>
          </ac:spMkLst>
        </pc:spChg>
        <pc:spChg chg="mod">
          <ac:chgData name="Leif Olson" userId="17876e4e-2eee-420f-85bd-97572a908a63" providerId="ADAL" clId="{5EADFAB4-F709-447B-8563-5303D28421EC}" dt="2023-01-31T20:33:13.801" v="45" actId="14100"/>
          <ac:spMkLst>
            <pc:docMk/>
            <pc:sldMk cId="0" sldId="296"/>
            <ac:spMk id="53" creationId="{00000000-0000-0000-0000-000000000000}"/>
          </ac:spMkLst>
        </pc:spChg>
        <pc:spChg chg="mod">
          <ac:chgData name="Leif Olson" userId="17876e4e-2eee-420f-85bd-97572a908a63" providerId="ADAL" clId="{5EADFAB4-F709-447B-8563-5303D28421EC}" dt="2023-01-31T20:33:14.054" v="46" actId="1076"/>
          <ac:spMkLst>
            <pc:docMk/>
            <pc:sldMk cId="0" sldId="296"/>
            <ac:spMk id="58" creationId="{00000000-0000-0000-0000-000000000000}"/>
          </ac:spMkLst>
        </pc:spChg>
        <pc:spChg chg="mod">
          <ac:chgData name="Leif Olson" userId="17876e4e-2eee-420f-85bd-97572a908a63" providerId="ADAL" clId="{5EADFAB4-F709-447B-8563-5303D28421EC}" dt="2023-01-31T20:33:14.054" v="46" actId="1076"/>
          <ac:spMkLst>
            <pc:docMk/>
            <pc:sldMk cId="0" sldId="296"/>
            <ac:spMk id="66" creationId="{00000000-0000-0000-0000-000000000000}"/>
          </ac:spMkLst>
        </pc:spChg>
        <pc:spChg chg="mod">
          <ac:chgData name="Leif Olson" userId="17876e4e-2eee-420f-85bd-97572a908a63" providerId="ADAL" clId="{5EADFAB4-F709-447B-8563-5303D28421EC}" dt="2023-01-31T20:33:14.054" v="46" actId="1076"/>
          <ac:spMkLst>
            <pc:docMk/>
            <pc:sldMk cId="0" sldId="296"/>
            <ac:spMk id="67" creationId="{00000000-0000-0000-0000-000000000000}"/>
          </ac:spMkLst>
        </pc:spChg>
        <pc:spChg chg="mod">
          <ac:chgData name="Leif Olson" userId="17876e4e-2eee-420f-85bd-97572a908a63" providerId="ADAL" clId="{5EADFAB4-F709-447B-8563-5303D28421EC}" dt="2023-01-31T20:33:14.054" v="46" actId="1076"/>
          <ac:spMkLst>
            <pc:docMk/>
            <pc:sldMk cId="0" sldId="296"/>
            <ac:spMk id="68" creationId="{00000000-0000-0000-0000-000000000000}"/>
          </ac:spMkLst>
        </pc:spChg>
        <pc:spChg chg="mod">
          <ac:chgData name="Leif Olson" userId="17876e4e-2eee-420f-85bd-97572a908a63" providerId="ADAL" clId="{5EADFAB4-F709-447B-8563-5303D28421EC}" dt="2023-01-31T20:33:14.054" v="46" actId="1076"/>
          <ac:spMkLst>
            <pc:docMk/>
            <pc:sldMk cId="0" sldId="296"/>
            <ac:spMk id="73" creationId="{00000000-0000-0000-0000-000000000000}"/>
          </ac:spMkLst>
        </pc:spChg>
        <pc:spChg chg="mod">
          <ac:chgData name="Leif Olson" userId="17876e4e-2eee-420f-85bd-97572a908a63" providerId="ADAL" clId="{5EADFAB4-F709-447B-8563-5303D28421EC}" dt="2023-01-31T20:33:14.054" v="46" actId="1076"/>
          <ac:spMkLst>
            <pc:docMk/>
            <pc:sldMk cId="0" sldId="296"/>
            <ac:spMk id="81" creationId="{00000000-0000-0000-0000-000000000000}"/>
          </ac:spMkLst>
        </pc:spChg>
        <pc:spChg chg="mod">
          <ac:chgData name="Leif Olson" userId="17876e4e-2eee-420f-85bd-97572a908a63" providerId="ADAL" clId="{5EADFAB4-F709-447B-8563-5303D28421EC}" dt="2023-01-31T20:33:14.054" v="46" actId="1076"/>
          <ac:spMkLst>
            <pc:docMk/>
            <pc:sldMk cId="0" sldId="296"/>
            <ac:spMk id="86" creationId="{00000000-0000-0000-0000-000000000000}"/>
          </ac:spMkLst>
        </pc:spChg>
        <pc:spChg chg="mod">
          <ac:chgData name="Leif Olson" userId="17876e4e-2eee-420f-85bd-97572a908a63" providerId="ADAL" clId="{5EADFAB4-F709-447B-8563-5303D28421EC}" dt="2023-01-31T20:33:14.054" v="46" actId="1076"/>
          <ac:spMkLst>
            <pc:docMk/>
            <pc:sldMk cId="0" sldId="296"/>
            <ac:spMk id="91" creationId="{00000000-0000-0000-0000-000000000000}"/>
          </ac:spMkLst>
        </pc:spChg>
        <pc:spChg chg="mod">
          <ac:chgData name="Leif Olson" userId="17876e4e-2eee-420f-85bd-97572a908a63" providerId="ADAL" clId="{5EADFAB4-F709-447B-8563-5303D28421EC}" dt="2023-01-31T20:33:14.054" v="46" actId="1076"/>
          <ac:spMkLst>
            <pc:docMk/>
            <pc:sldMk cId="0" sldId="296"/>
            <ac:spMk id="99" creationId="{00000000-0000-0000-0000-000000000000}"/>
          </ac:spMkLst>
        </pc:spChg>
        <pc:spChg chg="mod">
          <ac:chgData name="Leif Olson" userId="17876e4e-2eee-420f-85bd-97572a908a63" providerId="ADAL" clId="{5EADFAB4-F709-447B-8563-5303D28421EC}" dt="2023-01-31T20:33:14.054" v="46" actId="1076"/>
          <ac:spMkLst>
            <pc:docMk/>
            <pc:sldMk cId="0" sldId="296"/>
            <ac:spMk id="103" creationId="{00000000-0000-0000-0000-000000000000}"/>
          </ac:spMkLst>
        </pc:spChg>
        <pc:spChg chg="mod">
          <ac:chgData name="Leif Olson" userId="17876e4e-2eee-420f-85bd-97572a908a63" providerId="ADAL" clId="{5EADFAB4-F709-447B-8563-5303D28421EC}" dt="2023-01-31T20:33:14.054" v="46" actId="1076"/>
          <ac:spMkLst>
            <pc:docMk/>
            <pc:sldMk cId="0" sldId="296"/>
            <ac:spMk id="113" creationId="{00000000-0000-0000-0000-000000000000}"/>
          </ac:spMkLst>
        </pc:spChg>
        <pc:spChg chg="mod">
          <ac:chgData name="Leif Olson" userId="17876e4e-2eee-420f-85bd-97572a908a63" providerId="ADAL" clId="{5EADFAB4-F709-447B-8563-5303D28421EC}" dt="2023-01-31T20:33:14.054" v="46" actId="1076"/>
          <ac:spMkLst>
            <pc:docMk/>
            <pc:sldMk cId="0" sldId="296"/>
            <ac:spMk id="117" creationId="{00000000-0000-0000-0000-000000000000}"/>
          </ac:spMkLst>
        </pc:spChg>
        <pc:spChg chg="mod">
          <ac:chgData name="Leif Olson" userId="17876e4e-2eee-420f-85bd-97572a908a63" providerId="ADAL" clId="{5EADFAB4-F709-447B-8563-5303D28421EC}" dt="2023-01-31T20:33:14.054" v="46" actId="1076"/>
          <ac:spMkLst>
            <pc:docMk/>
            <pc:sldMk cId="0" sldId="296"/>
            <ac:spMk id="118" creationId="{00000000-0000-0000-0000-000000000000}"/>
          </ac:spMkLst>
        </pc:spChg>
        <pc:spChg chg="mod">
          <ac:chgData name="Leif Olson" userId="17876e4e-2eee-420f-85bd-97572a908a63" providerId="ADAL" clId="{5EADFAB4-F709-447B-8563-5303D28421EC}" dt="2023-01-31T20:33:14.054" v="46" actId="1076"/>
          <ac:spMkLst>
            <pc:docMk/>
            <pc:sldMk cId="0" sldId="296"/>
            <ac:spMk id="119" creationId="{00000000-0000-0000-0000-000000000000}"/>
          </ac:spMkLst>
        </pc:spChg>
        <pc:spChg chg="mod">
          <ac:chgData name="Leif Olson" userId="17876e4e-2eee-420f-85bd-97572a908a63" providerId="ADAL" clId="{5EADFAB4-F709-447B-8563-5303D28421EC}" dt="2023-01-31T20:33:14.054" v="46" actId="1076"/>
          <ac:spMkLst>
            <pc:docMk/>
            <pc:sldMk cId="0" sldId="296"/>
            <ac:spMk id="124" creationId="{00000000-0000-0000-0000-000000000000}"/>
          </ac:spMkLst>
        </pc:spChg>
        <pc:spChg chg="add del mod">
          <ac:chgData name="Leif Olson" userId="17876e4e-2eee-420f-85bd-97572a908a63" providerId="ADAL" clId="{5EADFAB4-F709-447B-8563-5303D28421EC}" dt="2023-01-31T20:32:32.301" v="37" actId="767"/>
          <ac:spMkLst>
            <pc:docMk/>
            <pc:sldMk cId="0" sldId="296"/>
            <ac:spMk id="125" creationId="{42FBEFE4-7845-A5FA-A6B0-4B7DA2F039C8}"/>
          </ac:spMkLst>
        </pc:spChg>
        <pc:grpChg chg="mod">
          <ac:chgData name="Leif Olson" userId="17876e4e-2eee-420f-85bd-97572a908a63" providerId="ADAL" clId="{5EADFAB4-F709-447B-8563-5303D28421EC}" dt="2023-01-31T20:33:14.054" v="46" actId="1076"/>
          <ac:grpSpMkLst>
            <pc:docMk/>
            <pc:sldMk cId="0" sldId="296"/>
            <ac:grpSpMk id="2"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11"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22"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27"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34"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49"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54"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59"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69"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74"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82"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87"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92"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100"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104"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114" creationId="{00000000-0000-0000-0000-000000000000}"/>
          </ac:grpSpMkLst>
        </pc:grpChg>
        <pc:grpChg chg="mod">
          <ac:chgData name="Leif Olson" userId="17876e4e-2eee-420f-85bd-97572a908a63" providerId="ADAL" clId="{5EADFAB4-F709-447B-8563-5303D28421EC}" dt="2023-01-31T20:33:14.054" v="46" actId="1076"/>
          <ac:grpSpMkLst>
            <pc:docMk/>
            <pc:sldMk cId="0" sldId="296"/>
            <ac:grpSpMk id="120" creationId="{00000000-0000-0000-0000-000000000000}"/>
          </ac:grpSpMkLst>
        </pc:grpChg>
      </pc:sldChg>
      <pc:sldChg chg="modSp add del mod">
        <pc:chgData name="Leif Olson" userId="17876e4e-2eee-420f-85bd-97572a908a63" providerId="ADAL" clId="{5EADFAB4-F709-447B-8563-5303D28421EC}" dt="2023-01-31T20:31:59.404" v="28" actId="1076"/>
        <pc:sldMkLst>
          <pc:docMk/>
          <pc:sldMk cId="0" sldId="297"/>
        </pc:sldMkLst>
        <pc:spChg chg="mod">
          <ac:chgData name="Leif Olson" userId="17876e4e-2eee-420f-85bd-97572a908a63" providerId="ADAL" clId="{5EADFAB4-F709-447B-8563-5303D28421EC}" dt="2023-01-31T20:31:59.404" v="28" actId="1076"/>
          <ac:spMkLst>
            <pc:docMk/>
            <pc:sldMk cId="0" sldId="297"/>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64CD5F-CE52-4E09-AC28-A6C2647E182C}" type="datetimeFigureOut">
              <a:rPr lang="en-US" smtClean="0"/>
              <a:t>1/31/2023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D449C38-A267-4EFC-986A-B191138D859F}" type="slidenum">
              <a:rPr lang="en-US" smtClean="0"/>
              <a:t>‹#›</a:t>
            </a:fld>
            <a:endParaRPr lang="en-US"/>
          </a:p>
        </p:txBody>
      </p:sp>
    </p:spTree>
    <p:extLst>
      <p:ext uri="{BB962C8B-B14F-4D97-AF65-F5344CB8AC3E}">
        <p14:creationId xmlns:p14="http://schemas.microsoft.com/office/powerpoint/2010/main" val="1014766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Today, I am going to talk about how states can support the rapid entry and expansion of firms into new product spaces, or what we call short-term economic dyansism, as a tool to address supply shortages during a crisis. State economic development actors can be especially helpful in accelerating how quickly small and medium sized firms can retool and pivot production, as well as helping them find high-volume sales channels to help alleviate shortages.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81ff335e8c_0_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81ff335e8c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Summarizing our work, short-term economic dynamism is an important component of flexible and resilient regional supply chains, and can alleviate product shortages during a crisis. State support for such short-term economic dynamism is particularly important for small and medium sized firms. </a:t>
            </a:r>
            <a:endParaRPr/>
          </a:p>
          <a:p>
            <a:pPr marL="0" lvl="0" indent="0" algn="l" rtl="0">
              <a:spcBef>
                <a:spcPts val="0"/>
              </a:spcBef>
              <a:spcAft>
                <a:spcPts val="0"/>
              </a:spcAft>
              <a:buNone/>
            </a:pPr>
            <a:endParaRPr/>
          </a:p>
          <a:p>
            <a:pPr marL="0" lvl="0" indent="0" algn="l" rtl="0">
              <a:spcBef>
                <a:spcPts val="0"/>
              </a:spcBef>
              <a:spcAft>
                <a:spcPts val="0"/>
              </a:spcAft>
              <a:buNone/>
            </a:pPr>
            <a:r>
              <a:rPr lang="en"/>
              <a:t>Before a crisis, state economic development networks can focus on building cross-organizaitonal transactive capacity, such as through fostering partnerships between manufacturing firms of different sizes, across different types of economic development organizations, and across public and private entities. Such efforts must focus on building knowledge of firm strengths and weaknesses and the ability to meet them where they are. </a:t>
            </a:r>
            <a:endParaRPr/>
          </a:p>
          <a:p>
            <a:pPr marL="0" lvl="0" indent="0" algn="l" rtl="0">
              <a:spcBef>
                <a:spcPts val="0"/>
              </a:spcBef>
              <a:spcAft>
                <a:spcPts val="0"/>
              </a:spcAft>
              <a:buNone/>
            </a:pPr>
            <a:endParaRPr/>
          </a:p>
          <a:p>
            <a:pPr marL="0" lvl="0" indent="0" algn="l" rtl="0">
              <a:spcBef>
                <a:spcPts val="0"/>
              </a:spcBef>
              <a:spcAft>
                <a:spcPts val="0"/>
              </a:spcAft>
              <a:buNone/>
            </a:pPr>
            <a:r>
              <a:rPr lang="en"/>
              <a:t>During a crisis, state EDOs should lean on the federal government for central information and regulatory adaptation to accelerate the certification and approval of small and medium firms, while leveraging their brokerage network to ensure wise capital allocation focused on augmenting firm investments, while connecting firms to markets and disseminating information to firms.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Thank you very much for your time, and please feel free to contact me with any questions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00ba56ca3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00ba56ca3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81ff335e8c_0_1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81ff335e8c_0_1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discussed, state support of surgical mask/respriator manufactuers was highly even. Before diving into the state stories, I want to clarify that not all states chose to support local manufacturer retooling to specifically produce surgical masks and respirators. As such, we shouldn’t necessarily evaluate these results as an assessment of the state’s economic development and management capacity. </a:t>
            </a:r>
            <a:endParaRPr/>
          </a:p>
          <a:p>
            <a:pPr marL="0" lvl="0" indent="0" algn="l" rtl="0">
              <a:spcBef>
                <a:spcPts val="0"/>
              </a:spcBef>
              <a:spcAft>
                <a:spcPts val="0"/>
              </a:spcAft>
              <a:buNone/>
            </a:pPr>
            <a:endParaRPr/>
          </a:p>
          <a:p>
            <a:pPr marL="0" lvl="0" indent="0" algn="l" rtl="0">
              <a:spcBef>
                <a:spcPts val="0"/>
              </a:spcBef>
              <a:spcAft>
                <a:spcPts val="0"/>
              </a:spcAft>
              <a:buNone/>
            </a:pPr>
            <a:r>
              <a:rPr lang="en"/>
              <a:t>However, we do see that the states that were able to support surgical mask and respirator manufacturers were particularly competent at cross-isntitution, cross-regiona, and cross-agency coordination, along with relational support for manufacturers. </a:t>
            </a:r>
            <a:endParaRPr/>
          </a:p>
          <a:p>
            <a:pPr marL="0" lvl="0" indent="0" algn="l" rtl="0">
              <a:spcBef>
                <a:spcPts val="0"/>
              </a:spcBef>
              <a:spcAft>
                <a:spcPts val="0"/>
              </a:spcAft>
              <a:buNone/>
            </a:pPr>
            <a:endParaRPr/>
          </a:p>
          <a:p>
            <a:pPr marL="0" lvl="0" indent="0" algn="l" rtl="0">
              <a:spcBef>
                <a:spcPts val="0"/>
              </a:spcBef>
              <a:spcAft>
                <a:spcPts val="0"/>
              </a:spcAft>
              <a:buNone/>
            </a:pPr>
            <a:r>
              <a:rPr lang="en"/>
              <a:t>So we have five states that we talked to. In Alabama we spoke to the secretary of commerce, in Missouri the department of commerce, in Washington a joint conversation with department of commerce and the NIST MEP center, in New York the city economic development organization, and in North Carolina a NIST MEP center and an Economic development corporation. </a:t>
            </a:r>
            <a:endParaRPr/>
          </a:p>
          <a:p>
            <a:pPr marL="0" lvl="0" indent="0" algn="l" rtl="0">
              <a:spcBef>
                <a:spcPts val="0"/>
              </a:spcBef>
              <a:spcAft>
                <a:spcPts val="0"/>
              </a:spcAft>
              <a:buNone/>
            </a:pPr>
            <a:endParaRPr/>
          </a:p>
          <a:p>
            <a:pPr marL="0" lvl="0" indent="0" algn="l" rtl="0">
              <a:spcBef>
                <a:spcPts val="0"/>
              </a:spcBef>
              <a:spcAft>
                <a:spcPts val="0"/>
              </a:spcAft>
              <a:buNone/>
            </a:pPr>
            <a:r>
              <a:rPr lang="en"/>
              <a:t>Each group utilized Federal Cares money differently, and we also pursued highly heterogenous strategies that seem connected to the existing economic development ecosystem and industry clusters in that region. </a:t>
            </a:r>
            <a:endParaRPr/>
          </a:p>
          <a:p>
            <a:pPr marL="0" lvl="0" indent="0" algn="l" rtl="0">
              <a:spcBef>
                <a:spcPts val="0"/>
              </a:spcBef>
              <a:spcAft>
                <a:spcPts val="0"/>
              </a:spcAft>
              <a:buNone/>
            </a:pPr>
            <a:endParaRPr/>
          </a:p>
          <a:p>
            <a:pPr marL="0" lvl="0" indent="0" algn="l" rtl="0">
              <a:spcBef>
                <a:spcPts val="0"/>
              </a:spcBef>
              <a:spcAft>
                <a:spcPts val="0"/>
              </a:spcAft>
              <a:buNone/>
            </a:pPr>
            <a:r>
              <a:rPr lang="en"/>
              <a:t>Alabama did XX, Missouri did XX, Washington did XX, New York did XX, NC did XX (textile hub)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81ff335e8c_0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81ff335e8c_0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We conducted </a:t>
            </a:r>
            <a:r>
              <a:rPr lang="en" sz="1200" b="1">
                <a:solidFill>
                  <a:schemeClr val="dk1"/>
                </a:solidFill>
                <a:latin typeface="Times New Roman"/>
                <a:ea typeface="Times New Roman"/>
                <a:cs typeface="Times New Roman"/>
                <a:sym typeface="Times New Roman"/>
              </a:rPr>
              <a:t>56</a:t>
            </a:r>
            <a:r>
              <a:rPr lang="en" sz="1200">
                <a:solidFill>
                  <a:schemeClr val="dk1"/>
                </a:solidFill>
                <a:latin typeface="Times New Roman"/>
                <a:ea typeface="Times New Roman"/>
                <a:cs typeface="Times New Roman"/>
                <a:sym typeface="Times New Roman"/>
              </a:rPr>
              <a:t> open-ended interviews totalling nearly 60 hours between January and October 2021. More than half of our interviews were with senior executives or founders of manufacturing companies. </a:t>
            </a:r>
            <a:r>
              <a:rPr lang="en">
                <a:solidFill>
                  <a:schemeClr val="dk1"/>
                </a:solidFill>
              </a:rPr>
              <a:t>We note that our interviews represent 14% of our total sample of firms, and that </a:t>
            </a:r>
            <a:r>
              <a:rPr lang="en" sz="1200">
                <a:solidFill>
                  <a:schemeClr val="dk1"/>
                </a:solidFill>
                <a:latin typeface="Times New Roman"/>
                <a:ea typeface="Times New Roman"/>
                <a:cs typeface="Times New Roman"/>
                <a:sym typeface="Times New Roman"/>
              </a:rPr>
              <a:t>the manufacturing entities that we interviewed were representative of this sample in terms of both size, location, and regulatory approval</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a:p>
            <a:pPr marL="0" lvl="0" indent="0" algn="l" rtl="0">
              <a:spcBef>
                <a:spcPts val="0"/>
              </a:spcBef>
              <a:spcAft>
                <a:spcPts val="0"/>
              </a:spcAft>
              <a:buNone/>
            </a:pPr>
            <a:r>
              <a:rPr lang="en"/>
              <a:t>We have interviews with entities that are new startups, pivoted production, or were existing companies in the space that scaled up production. </a:t>
            </a:r>
            <a:endParaRPr/>
          </a:p>
          <a:p>
            <a:pPr marL="0" lvl="0" indent="0" algn="l" rtl="0">
              <a:spcBef>
                <a:spcPts val="0"/>
              </a:spcBef>
              <a:spcAft>
                <a:spcPts val="0"/>
              </a:spcAft>
              <a:buNone/>
            </a:pPr>
            <a:endParaRPr/>
          </a:p>
          <a:p>
            <a:pPr marL="0" lvl="0" indent="0" algn="l" rtl="0">
              <a:spcBef>
                <a:spcPts val="0"/>
              </a:spcBef>
              <a:spcAft>
                <a:spcPts val="0"/>
              </a:spcAft>
              <a:buNone/>
            </a:pPr>
            <a:r>
              <a:rPr lang="en"/>
              <a:t>In our non-manufacturing entities, we have interviews with federal government officials in charge of response coordination, as well as regulatory approvals. We also interview state government officials and regional actors, including representatives from state departments of commerce, NIST MEP centers, regional economic development organizations, and industry observers.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Medium: 1-10M in annual ales </a:t>
            </a:r>
            <a:endParaRPr/>
          </a:p>
          <a:p>
            <a:pPr marL="0" lvl="0" indent="0" algn="l" rtl="0">
              <a:spcBef>
                <a:spcPts val="0"/>
              </a:spcBef>
              <a:spcAft>
                <a:spcPts val="0"/>
              </a:spcAft>
              <a:buNone/>
            </a:pPr>
            <a:r>
              <a:rPr lang="en"/>
              <a:t>s</a:t>
            </a:r>
            <a:endParaRPr/>
          </a:p>
          <a:p>
            <a:pPr marL="0" lvl="0" indent="0" algn="l" rtl="0">
              <a:spcBef>
                <a:spcPts val="0"/>
              </a:spcBef>
              <a:spcAft>
                <a:spcPts val="0"/>
              </a:spcAft>
              <a:buNone/>
            </a:pPr>
            <a:r>
              <a:rPr lang="en"/>
              <a:t>Altor, IFM, NFI, have 30-50 employees, compared to under 20 for most and under 10 most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81ff335e8c_0_1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81ff335e8c_0_1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Alabama (use all 3), NC (use bottom two), WA (use right), MO (use all three), NY (Use right)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81ff335e8c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81ff335e8c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81ff335e8c_0_1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81ff335e8c_0_1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81ff335e8c_0_1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181ff335e8c_0_1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81ff335e8c_0_1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81ff335e8c_0_1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Using a novel data set of US domestic manufacturing entry into production of critical medical supplies (Kalathil, Morgan, and Fuchs, 2022) we can test the comparative efficacy of different state policies and regional ecosystems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81ff335e8c_0_1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81ff335e8c_0_1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81ff335e8c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81ff335e8c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During crises, nations need reliable and timely access to critical supplies, especially health and safety critical products, and have three traditional strategies they can pursue to ensure access.</a:t>
            </a:r>
            <a:endParaRPr>
              <a:highlight>
                <a:srgbClr val="DD7E6B"/>
              </a:highlight>
            </a:endParaRPr>
          </a:p>
          <a:p>
            <a:pPr marL="0" lvl="0" indent="0" algn="l" rtl="0">
              <a:spcBef>
                <a:spcPts val="0"/>
              </a:spcBef>
              <a:spcAft>
                <a:spcPts val="0"/>
              </a:spcAft>
              <a:buNone/>
            </a:pPr>
            <a:endParaRPr/>
          </a:p>
          <a:p>
            <a:pPr marL="0" lvl="0" indent="0" algn="l" rtl="0">
              <a:spcBef>
                <a:spcPts val="0"/>
              </a:spcBef>
              <a:spcAft>
                <a:spcPts val="0"/>
              </a:spcAft>
              <a:buNone/>
            </a:pPr>
            <a:r>
              <a:rPr lang="en"/>
              <a:t>Stockpiling resources may allow for ready access to supplies and strategic restocking can help support a robust industrial base, however there is an inherent opportunity cost in the decision of what to stockpile, where resources may expire, be ill matched to novel needs, or insufficient to scale. </a:t>
            </a:r>
            <a:endParaRPr/>
          </a:p>
          <a:p>
            <a:pPr marL="0" lvl="0" indent="0" algn="l" rtl="0">
              <a:spcBef>
                <a:spcPts val="0"/>
              </a:spcBef>
              <a:spcAft>
                <a:spcPts val="0"/>
              </a:spcAft>
              <a:buNone/>
            </a:pPr>
            <a:endParaRPr/>
          </a:p>
          <a:p>
            <a:pPr marL="0" lvl="0" indent="0" algn="l" rtl="0">
              <a:spcBef>
                <a:spcPts val="0"/>
              </a:spcBef>
              <a:spcAft>
                <a:spcPts val="0"/>
              </a:spcAft>
              <a:buNone/>
            </a:pPr>
            <a:r>
              <a:rPr lang="en"/>
              <a:t>A country may be able to rely on established firms already manufacturing products of interest to ramp-up or onshore production, ensuring that supplies come from experienced sources. This strategy risks dependency on a few, select firms, whose supply could be inaccessible or insufficient. </a:t>
            </a:r>
            <a:endParaRPr/>
          </a:p>
          <a:p>
            <a:pPr marL="0" lvl="0" indent="0" algn="l" rtl="0">
              <a:spcBef>
                <a:spcPts val="0"/>
              </a:spcBef>
              <a:spcAft>
                <a:spcPts val="0"/>
              </a:spcAft>
              <a:buNone/>
            </a:pPr>
            <a:endParaRPr/>
          </a:p>
          <a:p>
            <a:pPr marL="0" lvl="0" indent="0" algn="l" rtl="0">
              <a:spcBef>
                <a:spcPts val="0"/>
              </a:spcBef>
              <a:spcAft>
                <a:spcPts val="0"/>
              </a:spcAft>
              <a:buNone/>
            </a:pPr>
            <a:r>
              <a:rPr lang="en"/>
              <a:t>A third underexplored and undersupported option, is the role that economic dynamism, or the entry and expansion of frims in other markets entering into products experiencing shortagess. Such entry can be accomplished by existing firms or new entrants, and may offer benefits in the form of additional capacity, diversification of supply, and introduction of novel ideas and approaches. Firm entry and expansion, however, takes time, can be difficult to coordinate, and involves potentially unvalidated sources. </a:t>
            </a:r>
            <a:endParaRPr/>
          </a:p>
          <a:p>
            <a:pPr marL="0" lvl="0" indent="0" algn="l" rtl="0">
              <a:spcBef>
                <a:spcPts val="0"/>
              </a:spcBef>
              <a:spcAft>
                <a:spcPts val="0"/>
              </a:spcAft>
              <a:buNone/>
            </a:pPr>
            <a:endParaRPr/>
          </a:p>
          <a:p>
            <a:pPr marL="0" lvl="0" indent="0" algn="l" rtl="0">
              <a:spcBef>
                <a:spcPts val="0"/>
              </a:spcBef>
              <a:spcAft>
                <a:spcPts val="0"/>
              </a:spcAft>
              <a:buNone/>
            </a:pPr>
            <a:r>
              <a:rPr lang="en"/>
              <a:t>In this talk, I am going to focus on the role of short-term economic dynamism in alleviating shortages during a crisis, and how states can support and accelerate such economic dynamism.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81ff335e8c_0_1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81ff335e8c_0_1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SME firms that pivoted the fastest in our sample were well integrated into existing corporate networks, with existing access to substantial resources, including capital, expertise in highly automated manufacturing, and distribution. </a:t>
            </a:r>
            <a:r>
              <a:rPr lang="en" sz="10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The green here represents the fastest firms that were operational in that first phase of intense supply shortages. The yellow represents firms that were operational in the second phase, where supply was normalizing between june and september of 2020. The red represents firms that were active in the final stage, where ready supply of cheap imports had resumed.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fastest firms in our sample sometimes benefited from state support that augmented their efforts, in which state assistance helped the company expand their product lines. Our interviews with representatives from five states reveal five very different state economic development ecosystems, with a high degree of variation in the entity responsible for supporting manufacturers in retooling, and the strategy that entity employed.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 our sample, state initiated efforts had slower outcomes, for example, In New York, these two firms received the same grant that Altor safety did over here, but they needed the state funds to purchase machines, and thus were delayed substantially while waiting for those funds. </a:t>
            </a:r>
            <a:endParaRPr sz="1200">
              <a:solidFill>
                <a:schemeClr val="dk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endParaRPr sz="1200" b="1">
              <a:solidFill>
                <a:schemeClr val="dk1"/>
              </a:solidFill>
            </a:endParaRPr>
          </a:p>
          <a:p>
            <a:pPr marL="0" lvl="0" indent="0" algn="ctr" rtl="0">
              <a:spcBef>
                <a:spcPts val="0"/>
              </a:spcBef>
              <a:spcAft>
                <a:spcPts val="0"/>
              </a:spcAft>
              <a:buClr>
                <a:schemeClr val="dk1"/>
              </a:buClr>
              <a:buSzPts val="1100"/>
              <a:buFont typeface="Arial"/>
              <a:buNone/>
            </a:pPr>
            <a:r>
              <a:rPr lang="en" sz="1200" b="1">
                <a:solidFill>
                  <a:schemeClr val="dk1"/>
                </a:solidFill>
              </a:rPr>
              <a:t> </a:t>
            </a:r>
            <a:endParaRPr sz="1200">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81ff335e8c_0_1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81ff335e8c_0_1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81ff335e8c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81ff335e8c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role that short-term economic dynamism can play in alleviating shortages is underexplored in the literature, and undersupported by federal policy. Traditional crisis playbooks focus on stockpiling, using the defense production act, or stress-testing in advance of a crisis. Similarly, existing research on economic dynamism focuses on firm entry and exit over long-term business and product cycles, and contributions of such entry, expansion, and exit to productivity and growth. Work on state and EDO support for manufacturers focuses on responding to technological shocks and new organizational paradigms. </a:t>
            </a:r>
            <a:br>
              <a:rPr lang="en"/>
            </a:br>
            <a:br>
              <a:rPr lang="en"/>
            </a:br>
            <a:r>
              <a:rPr lang="en"/>
              <a:t>We introduce a new concept: short-term economic dynamism, or the rapid entry and expansion of firms into product areas experiencing shortages. Using the case study of manufacturing critical medical supplies in response to the COVID-19 pandemic, I am going to talk about how small and medium sized firms played an important and underappreciated role in alleviating shortages, and how state support can accelerate and amplify the efforts of such firms, contributing to resilient, flexible regional supply chains.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fd0181ef8a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fd0181ef8a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early months of 2020, the onset of the COVID-19 pandemic caused an unprecedented spike in domestic and global demand for medical supplies. Across the US, by May, more than 6,000 organizations had submitted PPE requests, with more than 8500 requests for N95 respirators and surgical masks. </a:t>
            </a:r>
            <a:endParaRPr/>
          </a:p>
          <a:p>
            <a:pPr marL="0" lvl="0" indent="0" algn="l" rtl="0">
              <a:spcBef>
                <a:spcPts val="0"/>
              </a:spcBef>
              <a:spcAft>
                <a:spcPts val="0"/>
              </a:spcAft>
              <a:buNone/>
            </a:pPr>
            <a:endParaRPr/>
          </a:p>
          <a:p>
            <a:pPr marL="0" lvl="0" indent="0" algn="l" rtl="0">
              <a:spcBef>
                <a:spcPts val="0"/>
              </a:spcBef>
              <a:spcAft>
                <a:spcPts val="0"/>
              </a:spcAft>
              <a:buNone/>
            </a:pPr>
            <a:r>
              <a:rPr lang="en"/>
              <a:t>Normally, the US would import additional supplies to bridge this gap, however, the global nature of the pandemic meant that every nation was facing the same problem. States in particular had to scramble to secure access to personal protective equipment, often paying large sums for goods that never materialized. </a:t>
            </a:r>
            <a:endParaRPr/>
          </a:p>
          <a:p>
            <a:pPr marL="0" lvl="0" indent="0" algn="l" rtl="0">
              <a:spcBef>
                <a:spcPts val="0"/>
              </a:spcBef>
              <a:spcAft>
                <a:spcPts val="0"/>
              </a:spcAft>
              <a:buNone/>
            </a:pPr>
            <a:endParaRPr/>
          </a:p>
          <a:p>
            <a:pPr marL="0" lvl="0" indent="0" algn="l" rtl="0">
              <a:spcBef>
                <a:spcPts val="0"/>
              </a:spcBef>
              <a:spcAft>
                <a:spcPts val="0"/>
              </a:spcAft>
              <a:buNone/>
            </a:pPr>
            <a:r>
              <a:rPr lang="en"/>
              <a:t>In China, by March of 2020, factories were running at 20x the previous year’s volume, and were still struggling to meet national, let alone global demand. Countries began implementing export restrictions, and in the U.S. with 80% of PPE being imported prior to the pandemic, new production capacity was needed to meet these critical supply shortages.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fd0181ef8a_1_1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fd0181ef8a_1_1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the industrial sourcing platform Thomasnet.com, we were able to identify, in real-time, small and medium sized firms as they entered into production of surgical masks and respirators in response to the needs of the pandemic. As of June 2020, capacity estimates from just 7 out of the 18 small and medium sized manufacturers we were able to identify added 10-20% to White House estimates of US manufacturing capacity, which focused on the efforts of large, medical manufactures and ignored the contributions of these small and medium sized firms. </a:t>
            </a:r>
            <a:endParaRPr/>
          </a:p>
          <a:p>
            <a:pPr marL="0" lvl="0" indent="0" algn="l" rtl="0">
              <a:spcBef>
                <a:spcPts val="0"/>
              </a:spcBef>
              <a:spcAft>
                <a:spcPts val="0"/>
              </a:spcAft>
              <a:buNone/>
            </a:pPr>
            <a:endParaRPr/>
          </a:p>
          <a:p>
            <a:pPr marL="0" lvl="0" indent="0" algn="l" rtl="0">
              <a:spcBef>
                <a:spcPts val="0"/>
              </a:spcBef>
              <a:spcAft>
                <a:spcPts val="0"/>
              </a:spcAft>
              <a:buNone/>
            </a:pPr>
            <a:r>
              <a:rPr lang="en"/>
              <a:t>Only some of the firms on Thomasnet.com had us domestic manufacturing facilities, but state economic development networks could easily verify which listed firms are confirmed US manufacturers, allowing for easy identification, and ultimately support, for small and medium sized firms as they pivot their production in response to product shortages.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fd0181ef8a_1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fd0181ef8a_1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entry by small and medium sized firms varied substantially across states. At the top of this graph, we see large economies such as california and texas having the highest number of entering firms, however we also see smaller states such as north carolina, MA, missouri, and pennsylvania having an impressively high number of small and medium firms entering into production of masks and respirators. </a:t>
            </a:r>
            <a:endParaRPr/>
          </a:p>
          <a:p>
            <a:pPr marL="0" lvl="0" indent="0" algn="l" rtl="0">
              <a:spcBef>
                <a:spcPts val="0"/>
              </a:spcBef>
              <a:spcAft>
                <a:spcPts val="0"/>
              </a:spcAft>
              <a:buNone/>
            </a:pPr>
            <a:endParaRPr/>
          </a:p>
          <a:p>
            <a:pPr marL="0" lvl="0" indent="0" algn="l" rtl="0">
              <a:spcBef>
                <a:spcPts val="0"/>
              </a:spcBef>
              <a:spcAft>
                <a:spcPts val="0"/>
              </a:spcAft>
              <a:buNone/>
            </a:pPr>
            <a:r>
              <a:rPr lang="en"/>
              <a:t>Our research suggests that state economic development networks played an important role in helping small and medium sized firms re-tool in response to the pandemic, and contribute to alleviating shortages. As such variation in entry of firms across states appears to be related to how effectively state economic development networks were in aiding small and medium sized firms in navigating the challenges of entering and expanding into production of medical masks and respirators.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fd0181ef8a_1_1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fd0181ef8a_1_1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595959"/>
                </a:solidFill>
                <a:latin typeface="Lato"/>
                <a:ea typeface="Lato"/>
                <a:cs typeface="Lato"/>
                <a:sym typeface="Lato"/>
              </a:rPr>
              <a:t>Regardless of when they were able to operationalize, many of the small and medium enterprises in our sample experienced common challenges.  </a:t>
            </a:r>
            <a:endParaRPr sz="130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Companies were slowed by a lack of funds, such as one founder using his 401k savings to finance his operation. </a:t>
            </a:r>
            <a:endParaRPr sz="130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Companies had difficulty accessing information on how to make medical grade masks, and faced major hurdles in access to machines. Most SME firms in our sample ordered their machines from China. While some used air freight to expedite the process, delivery of machines was slowed by cargo shipping delays. When the machines arrived, they were in pieces, and required creative engineering and problem solving to operationalize. </a:t>
            </a:r>
            <a:endParaRPr sz="130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Companies also encountered difficulties in commercializing and certifying novel products, as both the market and regulators were not well positioned to rapidly absorb novel technologies. </a:t>
            </a:r>
            <a:endParaRPr sz="130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 In addition, qualification and certification costs and delays created a barrier for many companies, with companies struggling in getting NIOSH,  FDA EUA, and/or FDA510K approval.</a:t>
            </a:r>
            <a:endParaRPr sz="130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r>
              <a:rPr lang="en" sz="1300">
                <a:solidFill>
                  <a:srgbClr val="595959"/>
                </a:solidFill>
                <a:latin typeface="Lato"/>
                <a:ea typeface="Lato"/>
                <a:cs typeface="Lato"/>
                <a:sym typeface="Lato"/>
              </a:rPr>
              <a:t>The most pervasive challenge faced by SME firms in our sample was in breaking into hospital purchasing systems, which were hesitant to turn to new suppliers. Firms also struggled to list products on retail sites such as Amazon, Etsy, and Google. </a:t>
            </a:r>
            <a:endParaRPr sz="1300">
              <a:solidFill>
                <a:srgbClr val="595959"/>
              </a:solidFill>
              <a:latin typeface="Lato"/>
              <a:ea typeface="Lato"/>
              <a:cs typeface="Lato"/>
              <a:sym typeface="Lato"/>
            </a:endParaRPr>
          </a:p>
          <a:p>
            <a:pPr marL="0" lvl="0" indent="0" algn="l" rtl="0">
              <a:lnSpc>
                <a:spcPct val="115000"/>
              </a:lnSpc>
              <a:spcBef>
                <a:spcPts val="1200"/>
              </a:spcBef>
              <a:spcAft>
                <a:spcPts val="1200"/>
              </a:spcAft>
              <a:buClr>
                <a:schemeClr val="dk1"/>
              </a:buClr>
              <a:buSzPts val="1100"/>
              <a:buFont typeface="Arial"/>
              <a:buNone/>
            </a:pPr>
            <a:endParaRPr sz="1300">
              <a:solidFill>
                <a:srgbClr val="595959"/>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81ff335e8c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81ff335e8c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Effective state support </a:t>
            </a:r>
            <a:r>
              <a:rPr lang="en">
                <a:solidFill>
                  <a:schemeClr val="dk1"/>
                </a:solidFill>
              </a:rPr>
              <a:t>was coordinated across regions, focused on leveraging existing knowledge of firms to connect firms appropriate partners, as well as helping these firms fill missing capabilities while augmenting existing ones, such as helping firms set-up and expand product lines, find workers, and distribute product to hospitals and other areas of demand.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Some of the more successful examples in our reserach were Alabama, Indiana, and North Carolina. Alabama was able to leverage a robust, existing economic development network based on strong regional economic development organizations that were able to identify firms well-position to respond to the crisis and connect them with state help. At the state level, Alabama coordinated effectively across the department of commerce and the department of health to identify the public health needs of the state as well as hospital requirements, and help manufacturers meet these requirements. They worked closely with companies that they identified, such as HomTex, and was able to support these firms in expanding product lines, building new factories, and finding workers.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Less successful examples in our research include states such as New York and Michigan. In the case of new york, each of new york’s five regions pursued a different strategy for supporting manufacturers, with some of them offering grants that manufacturers were unsure how to apply for. Even when manufacturers won some of these grants, funds were slow to arrive, delaying how quickly these firms were able to obtain necessary equipment and stand up a production line.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fd0181ef8a_1_2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fd0181ef8a_1_2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Stepping back for a moment, our research highlights how support for short-term economic dynamism should account for variation in firm size, connections, resources, and relevant competencies. The federal government is best suited to supporting large manufacturers, either through the defense production act or other partnerships to coordinate production and distribution, or through government trade and manufacturing policy in advance of a crisis to build out domestic manufacturing capabilities. </a:t>
            </a:r>
            <a:endParaRPr/>
          </a:p>
          <a:p>
            <a:pPr marL="0" lvl="0" indent="0" algn="l" rtl="0">
              <a:spcBef>
                <a:spcPts val="0"/>
              </a:spcBef>
              <a:spcAft>
                <a:spcPts val="0"/>
              </a:spcAft>
              <a:buNone/>
            </a:pPr>
            <a:endParaRPr/>
          </a:p>
          <a:p>
            <a:pPr marL="0" lvl="0" indent="0" algn="l" rtl="0">
              <a:spcBef>
                <a:spcPts val="0"/>
              </a:spcBef>
              <a:spcAft>
                <a:spcPts val="0"/>
              </a:spcAft>
              <a:buNone/>
            </a:pPr>
            <a:r>
              <a:rPr lang="en"/>
              <a:t>For small and medium sized firms, the federal government can play a coordinating role in aggregating knowledge and brokering connections, as well as supporting regional actors through funding and dissemination of best practices. However regional economic development systems have an important role to play in augmenting the efforts of highly-resourced and competent firms when they are present, and upgrading the efforts of lower-resourced and less-well positioned firms if necessary. Importantly, the actions that regional actors should take varies with the intensity of shortages, with reliance and support on lower-resourced firms only occurring in cases of severe and extreme shortages.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914650"/>
            <a:ext cx="6400800" cy="11811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2227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76275" y="113691"/>
            <a:ext cx="7791450" cy="40780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29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6275" y="493643"/>
            <a:ext cx="5637848" cy="305918"/>
          </a:xfrm>
        </p:spPr>
        <p:txBody>
          <a:bodyPr lIns="0" tIns="0" rIns="0" bIns="0"/>
          <a:lstStyle>
            <a:lvl1pPr>
              <a:defRPr sz="1988" b="1" i="0">
                <a:solidFill>
                  <a:srgbClr val="1CA6DF"/>
                </a:solidFill>
                <a:latin typeface="Karla"/>
                <a:cs typeface="Karla"/>
              </a:defRPr>
            </a:lvl1pPr>
          </a:lstStyle>
          <a:p>
            <a:endParaRPr/>
          </a:p>
        </p:txBody>
      </p:sp>
      <p:sp>
        <p:nvSpPr>
          <p:cNvPr id="3" name="Holder 3"/>
          <p:cNvSpPr>
            <a:spLocks noGrp="1"/>
          </p:cNvSpPr>
          <p:nvPr>
            <p:ph type="body" idx="1"/>
          </p:nvPr>
        </p:nvSpPr>
        <p:spPr>
          <a:xfrm>
            <a:off x="417271" y="799718"/>
            <a:ext cx="8188643" cy="207749"/>
          </a:xfrm>
        </p:spPr>
        <p:txBody>
          <a:bodyPr lIns="0" tIns="0" rIns="0" bIns="0"/>
          <a:lstStyle>
            <a:lvl1pPr>
              <a:defRPr sz="1350" b="0" i="0">
                <a:solidFill>
                  <a:schemeClr val="tx1"/>
                </a:solidFill>
                <a:latin typeface="Karla"/>
                <a:cs typeface="Karl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8542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6275" y="493643"/>
            <a:ext cx="5637848" cy="305918"/>
          </a:xfrm>
        </p:spPr>
        <p:txBody>
          <a:bodyPr lIns="0" tIns="0" rIns="0" bIns="0"/>
          <a:lstStyle>
            <a:lvl1pPr>
              <a:defRPr sz="1988" b="1" i="0">
                <a:solidFill>
                  <a:srgbClr val="1CA6DF"/>
                </a:solidFill>
                <a:latin typeface="Karla"/>
                <a:cs typeface="Karla"/>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2005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6275" y="493643"/>
            <a:ext cx="5637848" cy="305918"/>
          </a:xfrm>
        </p:spPr>
        <p:txBody>
          <a:bodyPr lIns="0" tIns="0" rIns="0" bIns="0"/>
          <a:lstStyle>
            <a:lvl1pPr>
              <a:defRPr sz="1988" b="1" i="0">
                <a:solidFill>
                  <a:srgbClr val="1CA6DF"/>
                </a:solidFill>
                <a:latin typeface="Karla"/>
                <a:cs typeface="Karl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6286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2951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sp>
        <p:nvSpPr>
          <p:cNvPr id="17" name="Google Shape;17;p2"/>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18" name="Google Shape;18;p2"/>
          <p:cNvPicPr preferRelativeResize="0"/>
          <p:nvPr/>
        </p:nvPicPr>
        <p:blipFill rotWithShape="1">
          <a:blip r:embed="rId2">
            <a:alphaModFix/>
          </a:blip>
          <a:srcRect/>
          <a:stretch/>
        </p:blipFill>
        <p:spPr>
          <a:xfrm>
            <a:off x="2209800" y="895350"/>
            <a:ext cx="3429000" cy="306388"/>
          </a:xfrm>
          <a:prstGeom prst="rect">
            <a:avLst/>
          </a:prstGeom>
          <a:noFill/>
          <a:ln>
            <a:noFill/>
          </a:ln>
        </p:spPr>
      </p:pic>
      <p:pic>
        <p:nvPicPr>
          <p:cNvPr id="19" name="Google Shape;19;p2" descr="_Plaid-Digital_FINAL-NEW.png"/>
          <p:cNvPicPr preferRelativeResize="0"/>
          <p:nvPr/>
        </p:nvPicPr>
        <p:blipFill rotWithShape="1">
          <a:blip r:embed="rId3">
            <a:alphaModFix/>
          </a:blip>
          <a:srcRect l="84736" t="23988" r="4770" b="1988"/>
          <a:stretch/>
        </p:blipFill>
        <p:spPr>
          <a:xfrm>
            <a:off x="457200" y="0"/>
            <a:ext cx="790573" cy="5143501"/>
          </a:xfrm>
          <a:prstGeom prst="rect">
            <a:avLst/>
          </a:prstGeom>
          <a:noFill/>
          <a:ln>
            <a:noFill/>
          </a:ln>
        </p:spPr>
      </p:pic>
      <p:sp>
        <p:nvSpPr>
          <p:cNvPr id="20" name="Google Shape;20;p2"/>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21" name="Google Shape;21;p2"/>
          <p:cNvPicPr preferRelativeResize="0"/>
          <p:nvPr/>
        </p:nvPicPr>
        <p:blipFill rotWithShape="1">
          <a:blip r:embed="rId2">
            <a:alphaModFix/>
          </a:blip>
          <a:srcRect/>
          <a:stretch/>
        </p:blipFill>
        <p:spPr>
          <a:xfrm>
            <a:off x="2209800" y="895350"/>
            <a:ext cx="3429000" cy="306388"/>
          </a:xfrm>
          <a:prstGeom prst="rect">
            <a:avLst/>
          </a:prstGeom>
          <a:noFill/>
          <a:ln>
            <a:noFill/>
          </a:ln>
        </p:spPr>
      </p:pic>
      <p:pic>
        <p:nvPicPr>
          <p:cNvPr id="22" name="Google Shape;22;p2" descr="_Plaid-Digital_FINAL-NEW.png"/>
          <p:cNvPicPr preferRelativeResize="0"/>
          <p:nvPr/>
        </p:nvPicPr>
        <p:blipFill rotWithShape="1">
          <a:blip r:embed="rId3">
            <a:alphaModFix/>
          </a:blip>
          <a:srcRect l="84736" t="23988" r="4770" b="1988"/>
          <a:stretch/>
        </p:blipFill>
        <p:spPr>
          <a:xfrm>
            <a:off x="457200" y="0"/>
            <a:ext cx="790573" cy="5143501"/>
          </a:xfrm>
          <a:prstGeom prst="rect">
            <a:avLst/>
          </a:prstGeom>
          <a:noFill/>
          <a:ln>
            <a:noFill/>
          </a:ln>
        </p:spPr>
      </p:pic>
    </p:spTree>
    <p:extLst>
      <p:ext uri="{BB962C8B-B14F-4D97-AF65-F5344CB8AC3E}">
        <p14:creationId xmlns:p14="http://schemas.microsoft.com/office/powerpoint/2010/main" val="261980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457200" y="1200150"/>
            <a:ext cx="82296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4438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26"/>
        <p:cNvGrpSpPr/>
        <p:nvPr/>
      </p:nvGrpSpPr>
      <p:grpSpPr>
        <a:xfrm>
          <a:off x="0" y="0"/>
          <a:ext cx="0" cy="0"/>
          <a:chOff x="0" y="0"/>
          <a:chExt cx="0" cy="0"/>
        </a:xfrm>
      </p:grpSpPr>
      <p:sp>
        <p:nvSpPr>
          <p:cNvPr id="27" name="Google Shape;27;p4"/>
          <p:cNvSpPr txBox="1">
            <a:spLocks noGrp="1"/>
          </p:cNvSpPr>
          <p:nvPr>
            <p:ph type="ctrTitle"/>
          </p:nvPr>
        </p:nvSpPr>
        <p:spPr>
          <a:xfrm>
            <a:off x="311708" y="744575"/>
            <a:ext cx="8520600" cy="2052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8" name="Google Shape;28;p4"/>
          <p:cNvSpPr txBox="1">
            <a:spLocks noGrp="1"/>
          </p:cNvSpPr>
          <p:nvPr>
            <p:ph type="subTitle" idx="1"/>
          </p:nvPr>
        </p:nvSpPr>
        <p:spPr>
          <a:xfrm>
            <a:off x="311700" y="2834125"/>
            <a:ext cx="8520600" cy="79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00"/>
              </a:spcBef>
              <a:spcAft>
                <a:spcPts val="0"/>
              </a:spcAft>
              <a:buSzPts val="2800"/>
              <a:buNone/>
              <a:defRPr sz="2800"/>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29" name="Google Shape;29;p4"/>
          <p:cNvSpPr txBox="1">
            <a:spLocks noGrp="1"/>
          </p:cNvSpPr>
          <p:nvPr>
            <p:ph type="sldNum" idx="12"/>
          </p:nvPr>
        </p:nvSpPr>
        <p:spPr>
          <a:xfrm>
            <a:off x="8472458" y="4663217"/>
            <a:ext cx="5487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3448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457200" y="1200150"/>
            <a:ext cx="39624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5"/>
          <p:cNvSpPr txBox="1">
            <a:spLocks noGrp="1"/>
          </p:cNvSpPr>
          <p:nvPr>
            <p:ph type="body" idx="2"/>
          </p:nvPr>
        </p:nvSpPr>
        <p:spPr>
          <a:xfrm>
            <a:off x="4727448" y="1212300"/>
            <a:ext cx="39594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384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5104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2895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369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4572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7"/>
          <p:cNvSpPr txBox="1">
            <a:spLocks noGrp="1"/>
          </p:cNvSpPr>
          <p:nvPr>
            <p:ph type="body" idx="2"/>
          </p:nvPr>
        </p:nvSpPr>
        <p:spPr>
          <a:xfrm>
            <a:off x="32766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0960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43534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26390" algn="l">
              <a:lnSpc>
                <a:spcPct val="100000"/>
              </a:lnSpc>
              <a:spcBef>
                <a:spcPts val="600"/>
              </a:spcBef>
              <a:spcAft>
                <a:spcPts val="0"/>
              </a:spcAft>
              <a:buSzPts val="1540"/>
              <a:buChar char="•"/>
              <a:defRPr/>
            </a:lvl2pPr>
            <a:lvl3pPr marL="1371600" lvl="2" indent="-326389" algn="l">
              <a:lnSpc>
                <a:spcPct val="100000"/>
              </a:lnSpc>
              <a:spcBef>
                <a:spcPts val="600"/>
              </a:spcBef>
              <a:spcAft>
                <a:spcPts val="0"/>
              </a:spcAft>
              <a:buSzPts val="1540"/>
              <a:buChar char="–"/>
              <a:defRPr/>
            </a:lvl3pPr>
            <a:lvl4pPr marL="1828800" lvl="3" indent="-326389" algn="l">
              <a:lnSpc>
                <a:spcPct val="100000"/>
              </a:lnSpc>
              <a:spcBef>
                <a:spcPts val="600"/>
              </a:spcBef>
              <a:spcAft>
                <a:spcPts val="0"/>
              </a:spcAft>
              <a:buSzPts val="1540"/>
              <a:buChar char="•"/>
              <a:defRPr/>
            </a:lvl4pPr>
            <a:lvl5pPr marL="2286000" lvl="4" indent="-326389" algn="l">
              <a:lnSpc>
                <a:spcPct val="100000"/>
              </a:lnSpc>
              <a:spcBef>
                <a:spcPts val="600"/>
              </a:spcBef>
              <a:spcAft>
                <a:spcPts val="0"/>
              </a:spcAft>
              <a:buSzPts val="154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4" name="Google Shape;44;p8"/>
          <p:cNvSpPr txBox="1">
            <a:spLocks noGrp="1"/>
          </p:cNvSpPr>
          <p:nvPr>
            <p:ph type="sldNum" idx="12"/>
          </p:nvPr>
        </p:nvSpPr>
        <p:spPr>
          <a:xfrm>
            <a:off x="8490250" y="4681009"/>
            <a:ext cx="5487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05529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1344396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Column">
  <p:cSld name="4 Column">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body" idx="1"/>
          </p:nvPr>
        </p:nvSpPr>
        <p:spPr>
          <a:xfrm>
            <a:off x="4572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 name="Google Shape;49;p10"/>
          <p:cNvSpPr txBox="1">
            <a:spLocks noGrp="1"/>
          </p:cNvSpPr>
          <p:nvPr>
            <p:ph type="body" idx="2"/>
          </p:nvPr>
        </p:nvSpPr>
        <p:spPr>
          <a:xfrm>
            <a:off x="25654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 name="Google Shape;50;p10"/>
          <p:cNvSpPr txBox="1">
            <a:spLocks noGrp="1"/>
          </p:cNvSpPr>
          <p:nvPr>
            <p:ph type="body" idx="3"/>
          </p:nvPr>
        </p:nvSpPr>
        <p:spPr>
          <a:xfrm>
            <a:off x="46736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1" name="Google Shape;51;p10"/>
          <p:cNvSpPr txBox="1">
            <a:spLocks noGrp="1"/>
          </p:cNvSpPr>
          <p:nvPr>
            <p:ph type="body" idx="4"/>
          </p:nvPr>
        </p:nvSpPr>
        <p:spPr>
          <a:xfrm>
            <a:off x="67818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400"/>
              <a:buNone/>
              <a:defRPr/>
            </a:lvl1pPr>
            <a:lvl2pPr marL="914400" lvl="1" indent="-354330" algn="l">
              <a:lnSpc>
                <a:spcPct val="100000"/>
              </a:lnSpc>
              <a:spcBef>
                <a:spcPts val="600"/>
              </a:spcBef>
              <a:spcAft>
                <a:spcPts val="0"/>
              </a:spcAft>
              <a:buClr>
                <a:schemeClr val="dk1"/>
              </a:buClr>
              <a:buSzPts val="1980"/>
              <a:buChar char="•"/>
              <a:defRPr/>
            </a:lvl2pPr>
            <a:lvl3pPr marL="1371600" lvl="2" indent="-354330" algn="l">
              <a:lnSpc>
                <a:spcPct val="100000"/>
              </a:lnSpc>
              <a:spcBef>
                <a:spcPts val="600"/>
              </a:spcBef>
              <a:spcAft>
                <a:spcPts val="0"/>
              </a:spcAft>
              <a:buClr>
                <a:schemeClr val="dk1"/>
              </a:buClr>
              <a:buSzPts val="1980"/>
              <a:buChar char="–"/>
              <a:defRPr/>
            </a:lvl3pPr>
            <a:lvl4pPr marL="1828800" lvl="3" indent="-354330" algn="l">
              <a:lnSpc>
                <a:spcPct val="100000"/>
              </a:lnSpc>
              <a:spcBef>
                <a:spcPts val="600"/>
              </a:spcBef>
              <a:spcAft>
                <a:spcPts val="0"/>
              </a:spcAft>
              <a:buClr>
                <a:schemeClr val="dk1"/>
              </a:buClr>
              <a:buSzPts val="1980"/>
              <a:buChar char="•"/>
              <a:defRPr/>
            </a:lvl4pPr>
            <a:lvl5pPr marL="2286000" lvl="4" indent="-354329" algn="l">
              <a:lnSpc>
                <a:spcPct val="100000"/>
              </a:lnSpc>
              <a:spcBef>
                <a:spcPts val="600"/>
              </a:spcBef>
              <a:spcAft>
                <a:spcPts val="0"/>
              </a:spcAft>
              <a:buClr>
                <a:schemeClr val="dk1"/>
              </a:buClr>
              <a:buSzPts val="198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5715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8536302" y="4749851"/>
            <a:ext cx="548700" cy="276900"/>
          </a:xfrm>
          <a:prstGeom prst="rect">
            <a:avLst/>
          </a:prstGeom>
        </p:spPr>
        <p:txBody>
          <a:bodyPr spcFirstLastPara="1" wrap="square" lIns="45700" tIns="45700" rIns="45700" bIns="45700"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26555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58"/>
        <p:cNvGrpSpPr/>
        <p:nvPr/>
      </p:nvGrpSpPr>
      <p:grpSpPr>
        <a:xfrm>
          <a:off x="0" y="0"/>
          <a:ext cx="0" cy="0"/>
          <a:chOff x="0" y="0"/>
          <a:chExt cx="0" cy="0"/>
        </a:xfrm>
      </p:grpSpPr>
      <p:grpSp>
        <p:nvGrpSpPr>
          <p:cNvPr id="59" name="Google Shape;59;p13"/>
          <p:cNvGrpSpPr/>
          <p:nvPr/>
        </p:nvGrpSpPr>
        <p:grpSpPr>
          <a:xfrm>
            <a:off x="7343003" y="3409675"/>
            <a:ext cx="1691422" cy="1732548"/>
            <a:chOff x="7343003" y="3409675"/>
            <a:chExt cx="1691422" cy="1732548"/>
          </a:xfrm>
        </p:grpSpPr>
        <p:grpSp>
          <p:nvGrpSpPr>
            <p:cNvPr id="60" name="Google Shape;60;p13"/>
            <p:cNvGrpSpPr/>
            <p:nvPr/>
          </p:nvGrpSpPr>
          <p:grpSpPr>
            <a:xfrm>
              <a:off x="7343003" y="4453711"/>
              <a:ext cx="316800" cy="688513"/>
              <a:chOff x="7343003" y="4453711"/>
              <a:chExt cx="316800" cy="688513"/>
            </a:xfrm>
          </p:grpSpPr>
          <p:sp>
            <p:nvSpPr>
              <p:cNvPr id="61" name="Google Shape;61;p13"/>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13"/>
            <p:cNvGrpSpPr/>
            <p:nvPr/>
          </p:nvGrpSpPr>
          <p:grpSpPr>
            <a:xfrm>
              <a:off x="7801210" y="4105700"/>
              <a:ext cx="316800" cy="1036523"/>
              <a:chOff x="7801210" y="4105700"/>
              <a:chExt cx="316800" cy="1036523"/>
            </a:xfrm>
          </p:grpSpPr>
          <p:sp>
            <p:nvSpPr>
              <p:cNvPr id="64" name="Google Shape;64;p13"/>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13"/>
            <p:cNvGrpSpPr/>
            <p:nvPr/>
          </p:nvGrpSpPr>
          <p:grpSpPr>
            <a:xfrm>
              <a:off x="8259418" y="3757688"/>
              <a:ext cx="316800" cy="1384535"/>
              <a:chOff x="8259418" y="3757688"/>
              <a:chExt cx="316800" cy="1384535"/>
            </a:xfrm>
          </p:grpSpPr>
          <p:sp>
            <p:nvSpPr>
              <p:cNvPr id="68" name="Google Shape;68;p13"/>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13"/>
            <p:cNvGrpSpPr/>
            <p:nvPr/>
          </p:nvGrpSpPr>
          <p:grpSpPr>
            <a:xfrm>
              <a:off x="8717625" y="3409675"/>
              <a:ext cx="316800" cy="1732548"/>
              <a:chOff x="8717625" y="3409675"/>
              <a:chExt cx="316800" cy="1732548"/>
            </a:xfrm>
          </p:grpSpPr>
          <p:sp>
            <p:nvSpPr>
              <p:cNvPr id="73" name="Google Shape;73;p13"/>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 name="Google Shape;78;p13"/>
          <p:cNvGrpSpPr/>
          <p:nvPr/>
        </p:nvGrpSpPr>
        <p:grpSpPr>
          <a:xfrm>
            <a:off x="5043503" y="0"/>
            <a:ext cx="3814072" cy="3839102"/>
            <a:chOff x="5043503" y="0"/>
            <a:chExt cx="3814072" cy="3839102"/>
          </a:xfrm>
        </p:grpSpPr>
        <p:sp>
          <p:nvSpPr>
            <p:cNvPr id="79" name="Google Shape;79;p13"/>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13"/>
            <p:cNvGrpSpPr/>
            <p:nvPr/>
          </p:nvGrpSpPr>
          <p:grpSpPr>
            <a:xfrm>
              <a:off x="7647812" y="2704283"/>
              <a:ext cx="635219" cy="635219"/>
              <a:chOff x="6725724" y="2701260"/>
              <a:chExt cx="1208101" cy="1208100"/>
            </a:xfrm>
          </p:grpSpPr>
          <p:sp>
            <p:nvSpPr>
              <p:cNvPr id="82" name="Google Shape;82;p13"/>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3"/>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13"/>
            <p:cNvGrpSpPr/>
            <p:nvPr/>
          </p:nvGrpSpPr>
          <p:grpSpPr>
            <a:xfrm>
              <a:off x="7952720" y="179238"/>
              <a:ext cx="873165" cy="873003"/>
              <a:chOff x="7754428" y="208725"/>
              <a:chExt cx="541800" cy="541800"/>
            </a:xfrm>
          </p:grpSpPr>
          <p:sp>
            <p:nvSpPr>
              <p:cNvPr id="87" name="Google Shape;87;p13"/>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13"/>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3"/>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96" name="Google Shape;96;p13"/>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97" name="Google Shape;97;p1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5039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98"/>
        <p:cNvGrpSpPr/>
        <p:nvPr/>
      </p:nvGrpSpPr>
      <p:grpSpPr>
        <a:xfrm>
          <a:off x="0" y="0"/>
          <a:ext cx="0" cy="0"/>
          <a:chOff x="0" y="0"/>
          <a:chExt cx="0" cy="0"/>
        </a:xfrm>
      </p:grpSpPr>
      <p:grpSp>
        <p:nvGrpSpPr>
          <p:cNvPr id="99" name="Google Shape;99;p14"/>
          <p:cNvGrpSpPr/>
          <p:nvPr/>
        </p:nvGrpSpPr>
        <p:grpSpPr>
          <a:xfrm>
            <a:off x="146769" y="3406"/>
            <a:ext cx="1233215" cy="1384535"/>
            <a:chOff x="146769" y="3406"/>
            <a:chExt cx="1233215" cy="1384535"/>
          </a:xfrm>
        </p:grpSpPr>
        <p:grpSp>
          <p:nvGrpSpPr>
            <p:cNvPr id="100" name="Google Shape;100;p14"/>
            <p:cNvGrpSpPr/>
            <p:nvPr/>
          </p:nvGrpSpPr>
          <p:grpSpPr>
            <a:xfrm>
              <a:off x="1063183" y="3406"/>
              <a:ext cx="316800" cy="688513"/>
              <a:chOff x="1063183" y="3406"/>
              <a:chExt cx="316800" cy="688513"/>
            </a:xfrm>
          </p:grpSpPr>
          <p:sp>
            <p:nvSpPr>
              <p:cNvPr id="101" name="Google Shape;101;p14"/>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14"/>
            <p:cNvGrpSpPr/>
            <p:nvPr/>
          </p:nvGrpSpPr>
          <p:grpSpPr>
            <a:xfrm>
              <a:off x="604976" y="3406"/>
              <a:ext cx="316800" cy="1036524"/>
              <a:chOff x="604976" y="3406"/>
              <a:chExt cx="316800" cy="1036524"/>
            </a:xfrm>
          </p:grpSpPr>
          <p:sp>
            <p:nvSpPr>
              <p:cNvPr id="104" name="Google Shape;104;p14"/>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14"/>
            <p:cNvGrpSpPr/>
            <p:nvPr/>
          </p:nvGrpSpPr>
          <p:grpSpPr>
            <a:xfrm>
              <a:off x="146769" y="3406"/>
              <a:ext cx="316800" cy="1384535"/>
              <a:chOff x="146769" y="3406"/>
              <a:chExt cx="316800" cy="1384535"/>
            </a:xfrm>
          </p:grpSpPr>
          <p:sp>
            <p:nvSpPr>
              <p:cNvPr id="108" name="Google Shape;108;p14"/>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112;p14"/>
          <p:cNvGrpSpPr/>
          <p:nvPr/>
        </p:nvGrpSpPr>
        <p:grpSpPr>
          <a:xfrm>
            <a:off x="6775084" y="2904008"/>
            <a:ext cx="2186148" cy="2239500"/>
            <a:chOff x="6775084" y="2904008"/>
            <a:chExt cx="2186148" cy="2239500"/>
          </a:xfrm>
        </p:grpSpPr>
        <p:grpSp>
          <p:nvGrpSpPr>
            <p:cNvPr id="113" name="Google Shape;113;p14"/>
            <p:cNvGrpSpPr/>
            <p:nvPr/>
          </p:nvGrpSpPr>
          <p:grpSpPr>
            <a:xfrm>
              <a:off x="6775084" y="4253708"/>
              <a:ext cx="409500" cy="889800"/>
              <a:chOff x="6775084" y="4253708"/>
              <a:chExt cx="409500" cy="889800"/>
            </a:xfrm>
          </p:grpSpPr>
          <p:sp>
            <p:nvSpPr>
              <p:cNvPr id="114" name="Google Shape;114;p14"/>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14"/>
            <p:cNvGrpSpPr/>
            <p:nvPr/>
          </p:nvGrpSpPr>
          <p:grpSpPr>
            <a:xfrm>
              <a:off x="7367299" y="3804008"/>
              <a:ext cx="409500" cy="1339500"/>
              <a:chOff x="7367299" y="3804008"/>
              <a:chExt cx="409500" cy="1339500"/>
            </a:xfrm>
          </p:grpSpPr>
          <p:sp>
            <p:nvSpPr>
              <p:cNvPr id="117" name="Google Shape;117;p14"/>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4"/>
            <p:cNvGrpSpPr/>
            <p:nvPr/>
          </p:nvGrpSpPr>
          <p:grpSpPr>
            <a:xfrm>
              <a:off x="7959516" y="3354008"/>
              <a:ext cx="409500" cy="1789500"/>
              <a:chOff x="7959516" y="3354008"/>
              <a:chExt cx="409500" cy="1789500"/>
            </a:xfrm>
          </p:grpSpPr>
          <p:sp>
            <p:nvSpPr>
              <p:cNvPr id="121" name="Google Shape;121;p14"/>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14"/>
            <p:cNvGrpSpPr/>
            <p:nvPr/>
          </p:nvGrpSpPr>
          <p:grpSpPr>
            <a:xfrm>
              <a:off x="8551731" y="2904008"/>
              <a:ext cx="409500" cy="2239500"/>
              <a:chOff x="8551731" y="2904008"/>
              <a:chExt cx="409500" cy="2239500"/>
            </a:xfrm>
          </p:grpSpPr>
          <p:sp>
            <p:nvSpPr>
              <p:cNvPr id="126" name="Google Shape;126;p14"/>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 name="Google Shape;131;p14"/>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32" name="Google Shape;132;p1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765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3"/>
        <p:cNvGrpSpPr/>
        <p:nvPr/>
      </p:nvGrpSpPr>
      <p:grpSpPr>
        <a:xfrm>
          <a:off x="0" y="0"/>
          <a:ext cx="0" cy="0"/>
          <a:chOff x="0" y="0"/>
          <a:chExt cx="0" cy="0"/>
        </a:xfrm>
      </p:grpSpPr>
      <p:grpSp>
        <p:nvGrpSpPr>
          <p:cNvPr id="134" name="Google Shape;134;p15"/>
          <p:cNvGrpSpPr/>
          <p:nvPr/>
        </p:nvGrpSpPr>
        <p:grpSpPr>
          <a:xfrm>
            <a:off x="625966" y="299376"/>
            <a:ext cx="999312" cy="999312"/>
            <a:chOff x="348199" y="179450"/>
            <a:chExt cx="1116300" cy="1116300"/>
          </a:xfrm>
        </p:grpSpPr>
        <p:sp>
          <p:nvSpPr>
            <p:cNvPr id="135" name="Google Shape;135;p1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15"/>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39" name="Google Shape;139;p1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0272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16"/>
          <p:cNvGrpSpPr/>
          <p:nvPr/>
        </p:nvGrpSpPr>
        <p:grpSpPr>
          <a:xfrm>
            <a:off x="625966" y="299376"/>
            <a:ext cx="999312" cy="999312"/>
            <a:chOff x="348199" y="179450"/>
            <a:chExt cx="1116300" cy="1116300"/>
          </a:xfrm>
        </p:grpSpPr>
        <p:sp>
          <p:nvSpPr>
            <p:cNvPr id="142" name="Google Shape;142;p1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6"/>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6" name="Google Shape;146;p16"/>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7" name="Google Shape;147;p1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15453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17"/>
          <p:cNvGrpSpPr/>
          <p:nvPr/>
        </p:nvGrpSpPr>
        <p:grpSpPr>
          <a:xfrm>
            <a:off x="625966" y="299376"/>
            <a:ext cx="999312" cy="999312"/>
            <a:chOff x="348199" y="179450"/>
            <a:chExt cx="1116300" cy="1116300"/>
          </a:xfrm>
        </p:grpSpPr>
        <p:sp>
          <p:nvSpPr>
            <p:cNvPr id="150" name="Google Shape;150;p1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9685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58691"/>
            <a:ext cx="7772400" cy="1237059"/>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1733550"/>
            <a:ext cx="7772400" cy="111123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36916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4"/>
        <p:cNvGrpSpPr/>
        <p:nvPr/>
      </p:nvGrpSpPr>
      <p:grpSpPr>
        <a:xfrm>
          <a:off x="0" y="0"/>
          <a:ext cx="0" cy="0"/>
          <a:chOff x="0" y="0"/>
          <a:chExt cx="0" cy="0"/>
        </a:xfrm>
      </p:grpSpPr>
      <p:grpSp>
        <p:nvGrpSpPr>
          <p:cNvPr id="155" name="Google Shape;155;p18"/>
          <p:cNvGrpSpPr/>
          <p:nvPr/>
        </p:nvGrpSpPr>
        <p:grpSpPr>
          <a:xfrm>
            <a:off x="625966" y="299376"/>
            <a:ext cx="999312" cy="999312"/>
            <a:chOff x="348199" y="179450"/>
            <a:chExt cx="1116300" cy="1116300"/>
          </a:xfrm>
        </p:grpSpPr>
        <p:sp>
          <p:nvSpPr>
            <p:cNvPr id="156" name="Google Shape;156;p18"/>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8"/>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18"/>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60" name="Google Shape;160;p1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07314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61"/>
        <p:cNvGrpSpPr/>
        <p:nvPr/>
      </p:nvGrpSpPr>
      <p:grpSpPr>
        <a:xfrm>
          <a:off x="0" y="0"/>
          <a:ext cx="0" cy="0"/>
          <a:chOff x="0" y="0"/>
          <a:chExt cx="0" cy="0"/>
        </a:xfrm>
      </p:grpSpPr>
      <p:grpSp>
        <p:nvGrpSpPr>
          <p:cNvPr id="162" name="Google Shape;162;p19"/>
          <p:cNvGrpSpPr/>
          <p:nvPr/>
        </p:nvGrpSpPr>
        <p:grpSpPr>
          <a:xfrm>
            <a:off x="6866714" y="1306"/>
            <a:ext cx="2267451" cy="2601690"/>
            <a:chOff x="6790514" y="1306"/>
            <a:chExt cx="2267451" cy="2601690"/>
          </a:xfrm>
        </p:grpSpPr>
        <p:grpSp>
          <p:nvGrpSpPr>
            <p:cNvPr id="163" name="Google Shape;163;p19"/>
            <p:cNvGrpSpPr/>
            <p:nvPr/>
          </p:nvGrpSpPr>
          <p:grpSpPr>
            <a:xfrm>
              <a:off x="7067465" y="1306"/>
              <a:ext cx="1990500" cy="1990200"/>
              <a:chOff x="7067465" y="1306"/>
              <a:chExt cx="1990500" cy="1990200"/>
            </a:xfrm>
          </p:grpSpPr>
          <p:sp>
            <p:nvSpPr>
              <p:cNvPr id="164" name="Google Shape;164;p19"/>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9"/>
            <p:cNvGrpSpPr/>
            <p:nvPr/>
          </p:nvGrpSpPr>
          <p:grpSpPr>
            <a:xfrm>
              <a:off x="8207126" y="1807996"/>
              <a:ext cx="795000" cy="795000"/>
              <a:chOff x="8207126" y="1807996"/>
              <a:chExt cx="795000" cy="795000"/>
            </a:xfrm>
          </p:grpSpPr>
          <p:sp>
            <p:nvSpPr>
              <p:cNvPr id="168" name="Google Shape;168;p19"/>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9"/>
            <p:cNvGrpSpPr/>
            <p:nvPr/>
          </p:nvGrpSpPr>
          <p:grpSpPr>
            <a:xfrm>
              <a:off x="6790514" y="118857"/>
              <a:ext cx="548700" cy="548700"/>
              <a:chOff x="6790514" y="118857"/>
              <a:chExt cx="548700" cy="548700"/>
            </a:xfrm>
          </p:grpSpPr>
          <p:sp>
            <p:nvSpPr>
              <p:cNvPr id="172" name="Google Shape;172;p19"/>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4" name="Google Shape;174;p19"/>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75" name="Google Shape;175;p1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81340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6"/>
        <p:cNvGrpSpPr/>
        <p:nvPr/>
      </p:nvGrpSpPr>
      <p:grpSpPr>
        <a:xfrm>
          <a:off x="0" y="0"/>
          <a:ext cx="0" cy="0"/>
          <a:chOff x="0" y="0"/>
          <a:chExt cx="0" cy="0"/>
        </a:xfrm>
      </p:grpSpPr>
      <p:grpSp>
        <p:nvGrpSpPr>
          <p:cNvPr id="177" name="Google Shape;177;p20"/>
          <p:cNvGrpSpPr/>
          <p:nvPr/>
        </p:nvGrpSpPr>
        <p:grpSpPr>
          <a:xfrm>
            <a:off x="625966" y="299376"/>
            <a:ext cx="999312" cy="999312"/>
            <a:chOff x="348199" y="179450"/>
            <a:chExt cx="1116300" cy="1116300"/>
          </a:xfrm>
        </p:grpSpPr>
        <p:sp>
          <p:nvSpPr>
            <p:cNvPr id="178" name="Google Shape;178;p2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20"/>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20"/>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2" name="Google Shape;182;p20"/>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3" name="Google Shape;183;p2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2513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4"/>
        <p:cNvGrpSpPr/>
        <p:nvPr/>
      </p:nvGrpSpPr>
      <p:grpSpPr>
        <a:xfrm>
          <a:off x="0" y="0"/>
          <a:ext cx="0" cy="0"/>
          <a:chOff x="0" y="0"/>
          <a:chExt cx="0" cy="0"/>
        </a:xfrm>
      </p:grpSpPr>
      <p:grpSp>
        <p:nvGrpSpPr>
          <p:cNvPr id="185" name="Google Shape;185;p21"/>
          <p:cNvGrpSpPr/>
          <p:nvPr/>
        </p:nvGrpSpPr>
        <p:grpSpPr>
          <a:xfrm>
            <a:off x="713373" y="3847119"/>
            <a:ext cx="825392" cy="825392"/>
            <a:chOff x="348199" y="179450"/>
            <a:chExt cx="1116300" cy="1116300"/>
          </a:xfrm>
        </p:grpSpPr>
        <p:sp>
          <p:nvSpPr>
            <p:cNvPr id="186" name="Google Shape;186;p21"/>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1"/>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21"/>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rtl="0">
              <a:lnSpc>
                <a:spcPct val="100000"/>
              </a:lnSpc>
              <a:spcBef>
                <a:spcPts val="0"/>
              </a:spcBef>
              <a:spcAft>
                <a:spcPts val="0"/>
              </a:spcAft>
              <a:buSzPts val="1300"/>
              <a:buNone/>
              <a:defRPr/>
            </a:lvl1pPr>
          </a:lstStyle>
          <a:p>
            <a:endParaRPr/>
          </a:p>
        </p:txBody>
      </p:sp>
      <p:sp>
        <p:nvSpPr>
          <p:cNvPr id="189" name="Google Shape;189;p2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0949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90"/>
        <p:cNvGrpSpPr/>
        <p:nvPr/>
      </p:nvGrpSpPr>
      <p:grpSpPr>
        <a:xfrm>
          <a:off x="0" y="0"/>
          <a:ext cx="0" cy="0"/>
          <a:chOff x="0" y="0"/>
          <a:chExt cx="0" cy="0"/>
        </a:xfrm>
      </p:grpSpPr>
      <p:grpSp>
        <p:nvGrpSpPr>
          <p:cNvPr id="191" name="Google Shape;191;p22"/>
          <p:cNvGrpSpPr/>
          <p:nvPr/>
        </p:nvGrpSpPr>
        <p:grpSpPr>
          <a:xfrm>
            <a:off x="52" y="4099200"/>
            <a:ext cx="9144036" cy="1044300"/>
            <a:chOff x="52" y="4099200"/>
            <a:chExt cx="9144036" cy="1044300"/>
          </a:xfrm>
        </p:grpSpPr>
        <p:grpSp>
          <p:nvGrpSpPr>
            <p:cNvPr id="192" name="Google Shape;192;p22"/>
            <p:cNvGrpSpPr/>
            <p:nvPr/>
          </p:nvGrpSpPr>
          <p:grpSpPr>
            <a:xfrm>
              <a:off x="52" y="4309200"/>
              <a:ext cx="231622" cy="834300"/>
              <a:chOff x="2688737" y="4301380"/>
              <a:chExt cx="231900" cy="834300"/>
            </a:xfrm>
          </p:grpSpPr>
          <p:sp>
            <p:nvSpPr>
              <p:cNvPr id="193" name="Google Shape;193;p22"/>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2"/>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2"/>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22"/>
            <p:cNvGrpSpPr/>
            <p:nvPr/>
          </p:nvGrpSpPr>
          <p:grpSpPr>
            <a:xfrm>
              <a:off x="371406" y="4099200"/>
              <a:ext cx="231622" cy="1044300"/>
              <a:chOff x="2688737" y="4091380"/>
              <a:chExt cx="231900" cy="1044300"/>
            </a:xfrm>
          </p:grpSpPr>
          <p:sp>
            <p:nvSpPr>
              <p:cNvPr id="198" name="Google Shape;198;p22"/>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2"/>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2"/>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2"/>
            <p:cNvGrpSpPr/>
            <p:nvPr/>
          </p:nvGrpSpPr>
          <p:grpSpPr>
            <a:xfrm>
              <a:off x="742761" y="4309200"/>
              <a:ext cx="231622" cy="834300"/>
              <a:chOff x="2688737" y="4301380"/>
              <a:chExt cx="231900" cy="834300"/>
            </a:xfrm>
          </p:grpSpPr>
          <p:sp>
            <p:nvSpPr>
              <p:cNvPr id="204" name="Google Shape;204;p22"/>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22"/>
            <p:cNvGrpSpPr/>
            <p:nvPr/>
          </p:nvGrpSpPr>
          <p:grpSpPr>
            <a:xfrm>
              <a:off x="1114115" y="4518900"/>
              <a:ext cx="231622" cy="624600"/>
              <a:chOff x="2688737" y="4511080"/>
              <a:chExt cx="231900" cy="624600"/>
            </a:xfrm>
          </p:grpSpPr>
          <p:sp>
            <p:nvSpPr>
              <p:cNvPr id="209" name="Google Shape;209;p22"/>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2"/>
            <p:cNvGrpSpPr/>
            <p:nvPr/>
          </p:nvGrpSpPr>
          <p:grpSpPr>
            <a:xfrm>
              <a:off x="1856753" y="4099200"/>
              <a:ext cx="231600" cy="1044300"/>
              <a:chOff x="1856753" y="4099200"/>
              <a:chExt cx="231600" cy="1044300"/>
            </a:xfrm>
          </p:grpSpPr>
          <p:sp>
            <p:nvSpPr>
              <p:cNvPr id="213" name="Google Shape;213;p22"/>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2"/>
            <p:cNvGrpSpPr/>
            <p:nvPr/>
          </p:nvGrpSpPr>
          <p:grpSpPr>
            <a:xfrm>
              <a:off x="2228107" y="4309200"/>
              <a:ext cx="231600" cy="834300"/>
              <a:chOff x="2228107" y="4309200"/>
              <a:chExt cx="231600" cy="834300"/>
            </a:xfrm>
          </p:grpSpPr>
          <p:sp>
            <p:nvSpPr>
              <p:cNvPr id="219" name="Google Shape;219;p22"/>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22"/>
            <p:cNvGrpSpPr/>
            <p:nvPr/>
          </p:nvGrpSpPr>
          <p:grpSpPr>
            <a:xfrm>
              <a:off x="2599462" y="4518900"/>
              <a:ext cx="231600" cy="624600"/>
              <a:chOff x="2599462" y="4518900"/>
              <a:chExt cx="231600" cy="624600"/>
            </a:xfrm>
          </p:grpSpPr>
          <p:sp>
            <p:nvSpPr>
              <p:cNvPr id="224" name="Google Shape;224;p22"/>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2"/>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22"/>
            <p:cNvGrpSpPr/>
            <p:nvPr/>
          </p:nvGrpSpPr>
          <p:grpSpPr>
            <a:xfrm>
              <a:off x="3342171" y="4099200"/>
              <a:ext cx="231600" cy="1044300"/>
              <a:chOff x="3342171" y="4099200"/>
              <a:chExt cx="231600" cy="1044300"/>
            </a:xfrm>
          </p:grpSpPr>
          <p:sp>
            <p:nvSpPr>
              <p:cNvPr id="228" name="Google Shape;228;p22"/>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2"/>
            <p:cNvGrpSpPr/>
            <p:nvPr/>
          </p:nvGrpSpPr>
          <p:grpSpPr>
            <a:xfrm>
              <a:off x="3713525" y="4309200"/>
              <a:ext cx="231600" cy="834300"/>
              <a:chOff x="3713525" y="4309200"/>
              <a:chExt cx="231600" cy="834300"/>
            </a:xfrm>
          </p:grpSpPr>
          <p:sp>
            <p:nvSpPr>
              <p:cNvPr id="234" name="Google Shape;234;p22"/>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2"/>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22"/>
            <p:cNvGrpSpPr/>
            <p:nvPr/>
          </p:nvGrpSpPr>
          <p:grpSpPr>
            <a:xfrm>
              <a:off x="1485398" y="4309200"/>
              <a:ext cx="231600" cy="834300"/>
              <a:chOff x="1485398" y="4309200"/>
              <a:chExt cx="231600" cy="834300"/>
            </a:xfrm>
          </p:grpSpPr>
          <p:sp>
            <p:nvSpPr>
              <p:cNvPr id="239" name="Google Shape;239;p22"/>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2"/>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2"/>
            <p:cNvGrpSpPr/>
            <p:nvPr/>
          </p:nvGrpSpPr>
          <p:grpSpPr>
            <a:xfrm>
              <a:off x="4084879" y="4518900"/>
              <a:ext cx="231600" cy="624600"/>
              <a:chOff x="4084879" y="4518900"/>
              <a:chExt cx="231600" cy="624600"/>
            </a:xfrm>
          </p:grpSpPr>
          <p:sp>
            <p:nvSpPr>
              <p:cNvPr id="244" name="Google Shape;244;p22"/>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22"/>
            <p:cNvGrpSpPr/>
            <p:nvPr/>
          </p:nvGrpSpPr>
          <p:grpSpPr>
            <a:xfrm>
              <a:off x="2970816" y="4309200"/>
              <a:ext cx="231600" cy="834300"/>
              <a:chOff x="2970816" y="4309200"/>
              <a:chExt cx="231600" cy="834300"/>
            </a:xfrm>
          </p:grpSpPr>
          <p:sp>
            <p:nvSpPr>
              <p:cNvPr id="248" name="Google Shape;248;p22"/>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2"/>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2"/>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2"/>
            <p:cNvGrpSpPr/>
            <p:nvPr/>
          </p:nvGrpSpPr>
          <p:grpSpPr>
            <a:xfrm>
              <a:off x="4456234" y="4309200"/>
              <a:ext cx="231600" cy="834300"/>
              <a:chOff x="4456234" y="4309200"/>
              <a:chExt cx="231600" cy="834300"/>
            </a:xfrm>
          </p:grpSpPr>
          <p:sp>
            <p:nvSpPr>
              <p:cNvPr id="253" name="Google Shape;253;p22"/>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2"/>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2"/>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22"/>
            <p:cNvGrpSpPr/>
            <p:nvPr/>
          </p:nvGrpSpPr>
          <p:grpSpPr>
            <a:xfrm>
              <a:off x="4827588" y="4099200"/>
              <a:ext cx="231600" cy="1044300"/>
              <a:chOff x="4827588" y="4099200"/>
              <a:chExt cx="231600" cy="1044300"/>
            </a:xfrm>
          </p:grpSpPr>
          <p:sp>
            <p:nvSpPr>
              <p:cNvPr id="258" name="Google Shape;258;p22"/>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2"/>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2"/>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5198943" y="4309200"/>
              <a:ext cx="231600" cy="834300"/>
              <a:chOff x="5198943" y="4309200"/>
              <a:chExt cx="231600" cy="834300"/>
            </a:xfrm>
          </p:grpSpPr>
          <p:sp>
            <p:nvSpPr>
              <p:cNvPr id="264" name="Google Shape;264;p22"/>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2"/>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2"/>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2"/>
            <p:cNvGrpSpPr/>
            <p:nvPr/>
          </p:nvGrpSpPr>
          <p:grpSpPr>
            <a:xfrm>
              <a:off x="5570297" y="4518900"/>
              <a:ext cx="231600" cy="624600"/>
              <a:chOff x="5570297" y="4518900"/>
              <a:chExt cx="231600" cy="624600"/>
            </a:xfrm>
          </p:grpSpPr>
          <p:sp>
            <p:nvSpPr>
              <p:cNvPr id="269" name="Google Shape;269;p22"/>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2"/>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2"/>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2"/>
            <p:cNvGrpSpPr/>
            <p:nvPr/>
          </p:nvGrpSpPr>
          <p:grpSpPr>
            <a:xfrm>
              <a:off x="5941652" y="4309200"/>
              <a:ext cx="231600" cy="834300"/>
              <a:chOff x="5941652" y="4309200"/>
              <a:chExt cx="231600" cy="834300"/>
            </a:xfrm>
          </p:grpSpPr>
          <p:sp>
            <p:nvSpPr>
              <p:cNvPr id="273" name="Google Shape;273;p22"/>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2"/>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2"/>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2"/>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22"/>
            <p:cNvGrpSpPr/>
            <p:nvPr/>
          </p:nvGrpSpPr>
          <p:grpSpPr>
            <a:xfrm>
              <a:off x="6313006" y="4099200"/>
              <a:ext cx="231600" cy="1044300"/>
              <a:chOff x="6313006" y="4099200"/>
              <a:chExt cx="231600" cy="1044300"/>
            </a:xfrm>
          </p:grpSpPr>
          <p:sp>
            <p:nvSpPr>
              <p:cNvPr id="278" name="Google Shape;278;p22"/>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2"/>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2"/>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2"/>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2"/>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2"/>
            <p:cNvGrpSpPr/>
            <p:nvPr/>
          </p:nvGrpSpPr>
          <p:grpSpPr>
            <a:xfrm>
              <a:off x="6684361" y="4309200"/>
              <a:ext cx="231600" cy="834300"/>
              <a:chOff x="6684361" y="4309200"/>
              <a:chExt cx="231600" cy="834300"/>
            </a:xfrm>
          </p:grpSpPr>
          <p:sp>
            <p:nvSpPr>
              <p:cNvPr id="284" name="Google Shape;284;p22"/>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2"/>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2"/>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2"/>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22"/>
            <p:cNvGrpSpPr/>
            <p:nvPr/>
          </p:nvGrpSpPr>
          <p:grpSpPr>
            <a:xfrm>
              <a:off x="7055715" y="4518900"/>
              <a:ext cx="231600" cy="624600"/>
              <a:chOff x="7055715" y="4518900"/>
              <a:chExt cx="231600" cy="624600"/>
            </a:xfrm>
          </p:grpSpPr>
          <p:sp>
            <p:nvSpPr>
              <p:cNvPr id="289" name="Google Shape;289;p22"/>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2"/>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2"/>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22"/>
            <p:cNvGrpSpPr/>
            <p:nvPr/>
          </p:nvGrpSpPr>
          <p:grpSpPr>
            <a:xfrm>
              <a:off x="7798424" y="4099200"/>
              <a:ext cx="231600" cy="1044300"/>
              <a:chOff x="7798424" y="4099200"/>
              <a:chExt cx="231600" cy="1044300"/>
            </a:xfrm>
          </p:grpSpPr>
          <p:sp>
            <p:nvSpPr>
              <p:cNvPr id="293" name="Google Shape;293;p22"/>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2"/>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2"/>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2"/>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2"/>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22"/>
            <p:cNvGrpSpPr/>
            <p:nvPr/>
          </p:nvGrpSpPr>
          <p:grpSpPr>
            <a:xfrm>
              <a:off x="8169779" y="4309200"/>
              <a:ext cx="231600" cy="834300"/>
              <a:chOff x="8169779" y="4309200"/>
              <a:chExt cx="231600" cy="834300"/>
            </a:xfrm>
          </p:grpSpPr>
          <p:sp>
            <p:nvSpPr>
              <p:cNvPr id="299" name="Google Shape;299;p22"/>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2"/>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2"/>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2"/>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2"/>
            <p:cNvGrpSpPr/>
            <p:nvPr/>
          </p:nvGrpSpPr>
          <p:grpSpPr>
            <a:xfrm>
              <a:off x="7427070" y="4309200"/>
              <a:ext cx="231600" cy="834300"/>
              <a:chOff x="7427070" y="4309200"/>
              <a:chExt cx="231600" cy="834300"/>
            </a:xfrm>
          </p:grpSpPr>
          <p:sp>
            <p:nvSpPr>
              <p:cNvPr id="304" name="Google Shape;304;p22"/>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2"/>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2"/>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22"/>
            <p:cNvGrpSpPr/>
            <p:nvPr/>
          </p:nvGrpSpPr>
          <p:grpSpPr>
            <a:xfrm>
              <a:off x="8541133" y="4518900"/>
              <a:ext cx="231600" cy="624600"/>
              <a:chOff x="8541133" y="4518900"/>
              <a:chExt cx="231600" cy="624600"/>
            </a:xfrm>
          </p:grpSpPr>
          <p:sp>
            <p:nvSpPr>
              <p:cNvPr id="309" name="Google Shape;309;p22"/>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2"/>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2"/>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2"/>
            <p:cNvGrpSpPr/>
            <p:nvPr/>
          </p:nvGrpSpPr>
          <p:grpSpPr>
            <a:xfrm>
              <a:off x="8912488" y="4309200"/>
              <a:ext cx="231600" cy="834300"/>
              <a:chOff x="8912488" y="4309200"/>
              <a:chExt cx="231600" cy="834300"/>
            </a:xfrm>
          </p:grpSpPr>
          <p:sp>
            <p:nvSpPr>
              <p:cNvPr id="313" name="Google Shape;313;p22"/>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2"/>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 name="Google Shape;317;p22"/>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318" name="Google Shape;318;p22"/>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Clr>
                <a:schemeClr val="lt1"/>
              </a:buClr>
              <a:buSzPts val="1300"/>
              <a:buChar char="●"/>
              <a:defRPr>
                <a:solidFill>
                  <a:schemeClr val="lt1"/>
                </a:solidFill>
              </a:defRPr>
            </a:lvl1pPr>
            <a:lvl2pPr marL="914400" lvl="1" indent="-298450" algn="ctr" rtl="0">
              <a:spcBef>
                <a:spcPts val="1600"/>
              </a:spcBef>
              <a:spcAft>
                <a:spcPts val="0"/>
              </a:spcAft>
              <a:buClr>
                <a:schemeClr val="lt1"/>
              </a:buClr>
              <a:buSzPts val="1100"/>
              <a:buChar char="○"/>
              <a:defRPr>
                <a:solidFill>
                  <a:schemeClr val="lt1"/>
                </a:solidFill>
              </a:defRPr>
            </a:lvl2pPr>
            <a:lvl3pPr marL="1371600" lvl="2" indent="-298450" algn="ctr" rtl="0">
              <a:spcBef>
                <a:spcPts val="1600"/>
              </a:spcBef>
              <a:spcAft>
                <a:spcPts val="0"/>
              </a:spcAft>
              <a:buClr>
                <a:schemeClr val="lt1"/>
              </a:buClr>
              <a:buSzPts val="1100"/>
              <a:buChar char="■"/>
              <a:defRPr>
                <a:solidFill>
                  <a:schemeClr val="lt1"/>
                </a:solidFill>
              </a:defRPr>
            </a:lvl3pPr>
            <a:lvl4pPr marL="1828800" lvl="3" indent="-298450" algn="ctr" rtl="0">
              <a:spcBef>
                <a:spcPts val="1600"/>
              </a:spcBef>
              <a:spcAft>
                <a:spcPts val="0"/>
              </a:spcAft>
              <a:buClr>
                <a:schemeClr val="lt1"/>
              </a:buClr>
              <a:buSzPts val="1100"/>
              <a:buChar char="●"/>
              <a:defRPr>
                <a:solidFill>
                  <a:schemeClr val="lt1"/>
                </a:solidFill>
              </a:defRPr>
            </a:lvl4pPr>
            <a:lvl5pPr marL="2286000" lvl="4" indent="-298450" algn="ctr" rtl="0">
              <a:spcBef>
                <a:spcPts val="1600"/>
              </a:spcBef>
              <a:spcAft>
                <a:spcPts val="0"/>
              </a:spcAft>
              <a:buClr>
                <a:schemeClr val="lt1"/>
              </a:buClr>
              <a:buSzPts val="1100"/>
              <a:buChar char="○"/>
              <a:defRPr>
                <a:solidFill>
                  <a:schemeClr val="lt1"/>
                </a:solidFill>
              </a:defRPr>
            </a:lvl5pPr>
            <a:lvl6pPr marL="2743200" lvl="5" indent="-298450" algn="ctr" rtl="0">
              <a:spcBef>
                <a:spcPts val="1600"/>
              </a:spcBef>
              <a:spcAft>
                <a:spcPts val="0"/>
              </a:spcAft>
              <a:buClr>
                <a:schemeClr val="lt1"/>
              </a:buClr>
              <a:buSzPts val="1100"/>
              <a:buChar char="■"/>
              <a:defRPr>
                <a:solidFill>
                  <a:schemeClr val="lt1"/>
                </a:solidFill>
              </a:defRPr>
            </a:lvl6pPr>
            <a:lvl7pPr marL="3200400" lvl="6" indent="-298450" algn="ctr" rtl="0">
              <a:spcBef>
                <a:spcPts val="1600"/>
              </a:spcBef>
              <a:spcAft>
                <a:spcPts val="0"/>
              </a:spcAft>
              <a:buClr>
                <a:schemeClr val="lt1"/>
              </a:buClr>
              <a:buSzPts val="1100"/>
              <a:buChar char="●"/>
              <a:defRPr>
                <a:solidFill>
                  <a:schemeClr val="lt1"/>
                </a:solidFill>
              </a:defRPr>
            </a:lvl7pPr>
            <a:lvl8pPr marL="3657600" lvl="7" indent="-298450" algn="ctr" rtl="0">
              <a:spcBef>
                <a:spcPts val="1600"/>
              </a:spcBef>
              <a:spcAft>
                <a:spcPts val="0"/>
              </a:spcAft>
              <a:buClr>
                <a:schemeClr val="lt1"/>
              </a:buClr>
              <a:buSzPts val="1100"/>
              <a:buChar char="○"/>
              <a:defRPr>
                <a:solidFill>
                  <a:schemeClr val="lt1"/>
                </a:solidFill>
              </a:defRPr>
            </a:lvl8pPr>
            <a:lvl9pPr marL="4114800" lvl="8" indent="-298450" algn="ctr" rtl="0">
              <a:spcBef>
                <a:spcPts val="1600"/>
              </a:spcBef>
              <a:spcAft>
                <a:spcPts val="1600"/>
              </a:spcAft>
              <a:buClr>
                <a:schemeClr val="lt1"/>
              </a:buClr>
              <a:buSzPts val="1100"/>
              <a:buChar char="■"/>
              <a:defRPr>
                <a:solidFill>
                  <a:schemeClr val="lt1"/>
                </a:solidFill>
              </a:defRPr>
            </a:lvl9pPr>
          </a:lstStyle>
          <a:p>
            <a:endParaRPr/>
          </a:p>
        </p:txBody>
      </p:sp>
      <p:sp>
        <p:nvSpPr>
          <p:cNvPr id="319" name="Google Shape;319;p2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01038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0"/>
        <p:cNvGrpSpPr/>
        <p:nvPr/>
      </p:nvGrpSpPr>
      <p:grpSpPr>
        <a:xfrm>
          <a:off x="0" y="0"/>
          <a:ext cx="0" cy="0"/>
          <a:chOff x="0" y="0"/>
          <a:chExt cx="0" cy="0"/>
        </a:xfrm>
      </p:grpSpPr>
      <p:sp>
        <p:nvSpPr>
          <p:cNvPr id="321" name="Google Shape;321;p2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4189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326"/>
        <p:cNvGrpSpPr/>
        <p:nvPr/>
      </p:nvGrpSpPr>
      <p:grpSpPr>
        <a:xfrm>
          <a:off x="0" y="0"/>
          <a:ext cx="0" cy="0"/>
          <a:chOff x="0" y="0"/>
          <a:chExt cx="0" cy="0"/>
        </a:xfrm>
      </p:grpSpPr>
      <p:sp>
        <p:nvSpPr>
          <p:cNvPr id="327" name="Google Shape;327;p25"/>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5"/>
          <p:cNvGrpSpPr/>
          <p:nvPr/>
        </p:nvGrpSpPr>
        <p:grpSpPr>
          <a:xfrm>
            <a:off x="830392" y="1191256"/>
            <a:ext cx="745763" cy="45826"/>
            <a:chOff x="4580561" y="2589004"/>
            <a:chExt cx="1064464" cy="25200"/>
          </a:xfrm>
        </p:grpSpPr>
        <p:sp>
          <p:nvSpPr>
            <p:cNvPr id="329" name="Google Shape;329;p2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5"/>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32" name="Google Shape;332;p25"/>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33" name="Google Shape;333;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18898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34"/>
        <p:cNvGrpSpPr/>
        <p:nvPr/>
      </p:nvGrpSpPr>
      <p:grpSpPr>
        <a:xfrm>
          <a:off x="0" y="0"/>
          <a:ext cx="0" cy="0"/>
          <a:chOff x="0" y="0"/>
          <a:chExt cx="0" cy="0"/>
        </a:xfrm>
      </p:grpSpPr>
      <p:grpSp>
        <p:nvGrpSpPr>
          <p:cNvPr id="335" name="Google Shape;335;p26"/>
          <p:cNvGrpSpPr/>
          <p:nvPr/>
        </p:nvGrpSpPr>
        <p:grpSpPr>
          <a:xfrm>
            <a:off x="830392" y="1191256"/>
            <a:ext cx="745763" cy="45826"/>
            <a:chOff x="4580561" y="2589004"/>
            <a:chExt cx="1064464" cy="25200"/>
          </a:xfrm>
        </p:grpSpPr>
        <p:sp>
          <p:nvSpPr>
            <p:cNvPr id="336" name="Google Shape;336;p2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2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39" name="Google Shape;339;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8053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0"/>
        <p:cNvGrpSpPr/>
        <p:nvPr/>
      </p:nvGrpSpPr>
      <p:grpSpPr>
        <a:xfrm>
          <a:off x="0" y="0"/>
          <a:ext cx="0" cy="0"/>
          <a:chOff x="0" y="0"/>
          <a:chExt cx="0" cy="0"/>
        </a:xfrm>
      </p:grpSpPr>
      <p:sp>
        <p:nvSpPr>
          <p:cNvPr id="341" name="Google Shape;341;p2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27"/>
          <p:cNvGrpSpPr/>
          <p:nvPr/>
        </p:nvGrpSpPr>
        <p:grpSpPr>
          <a:xfrm>
            <a:off x="830392" y="1191256"/>
            <a:ext cx="745763" cy="45826"/>
            <a:chOff x="4580561" y="2589004"/>
            <a:chExt cx="1064464" cy="25200"/>
          </a:xfrm>
        </p:grpSpPr>
        <p:sp>
          <p:nvSpPr>
            <p:cNvPr id="343" name="Google Shape;343;p2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46" name="Google Shape;346;p2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47" name="Google Shape;347;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2278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8"/>
        <p:cNvGrpSpPr/>
        <p:nvPr/>
      </p:nvGrpSpPr>
      <p:grpSpPr>
        <a:xfrm>
          <a:off x="0" y="0"/>
          <a:ext cx="0" cy="0"/>
          <a:chOff x="0" y="0"/>
          <a:chExt cx="0" cy="0"/>
        </a:xfrm>
      </p:grpSpPr>
      <p:sp>
        <p:nvSpPr>
          <p:cNvPr id="349" name="Google Shape;349;p2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28"/>
          <p:cNvGrpSpPr/>
          <p:nvPr/>
        </p:nvGrpSpPr>
        <p:grpSpPr>
          <a:xfrm>
            <a:off x="830392" y="1191256"/>
            <a:ext cx="745763" cy="45826"/>
            <a:chOff x="4580561" y="2589004"/>
            <a:chExt cx="1064464" cy="25200"/>
          </a:xfrm>
        </p:grpSpPr>
        <p:sp>
          <p:nvSpPr>
            <p:cNvPr id="351" name="Google Shape;351;p2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2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54" name="Google Shape;354;p2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55" name="Google Shape;355;p2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56" name="Google Shape;356;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3175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2895599"/>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2895599"/>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777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7"/>
        <p:cNvGrpSpPr/>
        <p:nvPr/>
      </p:nvGrpSpPr>
      <p:grpSpPr>
        <a:xfrm>
          <a:off x="0" y="0"/>
          <a:ext cx="0" cy="0"/>
          <a:chOff x="0" y="0"/>
          <a:chExt cx="0" cy="0"/>
        </a:xfrm>
      </p:grpSpPr>
      <p:sp>
        <p:nvSpPr>
          <p:cNvPr id="358" name="Google Shape;358;p2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9"/>
          <p:cNvGrpSpPr/>
          <p:nvPr/>
        </p:nvGrpSpPr>
        <p:grpSpPr>
          <a:xfrm>
            <a:off x="830392" y="1191256"/>
            <a:ext cx="745763" cy="45826"/>
            <a:chOff x="4580561" y="2589004"/>
            <a:chExt cx="1064464" cy="25200"/>
          </a:xfrm>
        </p:grpSpPr>
        <p:sp>
          <p:nvSpPr>
            <p:cNvPr id="360" name="Google Shape;360;p2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2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63" name="Google Shape;363;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33970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4"/>
        <p:cNvGrpSpPr/>
        <p:nvPr/>
      </p:nvGrpSpPr>
      <p:grpSpPr>
        <a:xfrm>
          <a:off x="0" y="0"/>
          <a:ext cx="0" cy="0"/>
          <a:chOff x="0" y="0"/>
          <a:chExt cx="0" cy="0"/>
        </a:xfrm>
      </p:grpSpPr>
      <p:sp>
        <p:nvSpPr>
          <p:cNvPr id="365" name="Google Shape;365;p3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30"/>
          <p:cNvGrpSpPr/>
          <p:nvPr/>
        </p:nvGrpSpPr>
        <p:grpSpPr>
          <a:xfrm>
            <a:off x="830392" y="1191256"/>
            <a:ext cx="745763" cy="45826"/>
            <a:chOff x="4580561" y="2589004"/>
            <a:chExt cx="1064464" cy="25200"/>
          </a:xfrm>
        </p:grpSpPr>
        <p:sp>
          <p:nvSpPr>
            <p:cNvPr id="367" name="Google Shape;367;p3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3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70" name="Google Shape;370;p3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71" name="Google Shape;371;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59492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72"/>
        <p:cNvGrpSpPr/>
        <p:nvPr/>
      </p:nvGrpSpPr>
      <p:grpSpPr>
        <a:xfrm>
          <a:off x="0" y="0"/>
          <a:ext cx="0" cy="0"/>
          <a:chOff x="0" y="0"/>
          <a:chExt cx="0" cy="0"/>
        </a:xfrm>
      </p:grpSpPr>
      <p:grpSp>
        <p:nvGrpSpPr>
          <p:cNvPr id="373" name="Google Shape;373;p31"/>
          <p:cNvGrpSpPr/>
          <p:nvPr/>
        </p:nvGrpSpPr>
        <p:grpSpPr>
          <a:xfrm>
            <a:off x="830392" y="4169130"/>
            <a:ext cx="745763" cy="45826"/>
            <a:chOff x="4580561" y="2589004"/>
            <a:chExt cx="1064464" cy="25200"/>
          </a:xfrm>
        </p:grpSpPr>
        <p:sp>
          <p:nvSpPr>
            <p:cNvPr id="374" name="Google Shape;374;p3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3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7" name="Google Shape;377;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26954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8"/>
        <p:cNvGrpSpPr/>
        <p:nvPr/>
      </p:nvGrpSpPr>
      <p:grpSpPr>
        <a:xfrm>
          <a:off x="0" y="0"/>
          <a:ext cx="0" cy="0"/>
          <a:chOff x="0" y="0"/>
          <a:chExt cx="0" cy="0"/>
        </a:xfrm>
      </p:grpSpPr>
      <p:sp>
        <p:nvSpPr>
          <p:cNvPr id="379" name="Google Shape;379;p3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32"/>
          <p:cNvGrpSpPr/>
          <p:nvPr/>
        </p:nvGrpSpPr>
        <p:grpSpPr>
          <a:xfrm>
            <a:off x="830392" y="1191256"/>
            <a:ext cx="745763" cy="45826"/>
            <a:chOff x="4580561" y="2589004"/>
            <a:chExt cx="1064464" cy="25200"/>
          </a:xfrm>
        </p:grpSpPr>
        <p:sp>
          <p:nvSpPr>
            <p:cNvPr id="381" name="Google Shape;381;p3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3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84" name="Google Shape;384;p3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85" name="Google Shape;385;p3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86" name="Google Shape;38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25569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7"/>
        <p:cNvGrpSpPr/>
        <p:nvPr/>
      </p:nvGrpSpPr>
      <p:grpSpPr>
        <a:xfrm>
          <a:off x="0" y="0"/>
          <a:ext cx="0" cy="0"/>
          <a:chOff x="0" y="0"/>
          <a:chExt cx="0" cy="0"/>
        </a:xfrm>
      </p:grpSpPr>
      <p:sp>
        <p:nvSpPr>
          <p:cNvPr id="388" name="Google Shape;388;p3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300"/>
              <a:buNone/>
              <a:defRPr/>
            </a:lvl1pPr>
          </a:lstStyle>
          <a:p>
            <a:endParaRPr/>
          </a:p>
        </p:txBody>
      </p:sp>
      <p:sp>
        <p:nvSpPr>
          <p:cNvPr id="389" name="Google Shape;389;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08318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390"/>
        <p:cNvGrpSpPr/>
        <p:nvPr/>
      </p:nvGrpSpPr>
      <p:grpSpPr>
        <a:xfrm>
          <a:off x="0" y="0"/>
          <a:ext cx="0" cy="0"/>
          <a:chOff x="0" y="0"/>
          <a:chExt cx="0" cy="0"/>
        </a:xfrm>
      </p:grpSpPr>
      <p:grpSp>
        <p:nvGrpSpPr>
          <p:cNvPr id="391" name="Google Shape;391;p34"/>
          <p:cNvGrpSpPr/>
          <p:nvPr/>
        </p:nvGrpSpPr>
        <p:grpSpPr>
          <a:xfrm>
            <a:off x="830392" y="4169130"/>
            <a:ext cx="745763" cy="45826"/>
            <a:chOff x="4580561" y="2589004"/>
            <a:chExt cx="1064464" cy="25200"/>
          </a:xfrm>
        </p:grpSpPr>
        <p:sp>
          <p:nvSpPr>
            <p:cNvPr id="392" name="Google Shape;392;p3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395" name="Google Shape;395;p3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0"/>
              </a:spcBef>
              <a:spcAft>
                <a:spcPts val="0"/>
              </a:spcAft>
              <a:buClr>
                <a:schemeClr val="lt1"/>
              </a:buClr>
              <a:buSzPts val="1100"/>
              <a:buChar char="○"/>
              <a:defRPr>
                <a:solidFill>
                  <a:schemeClr val="lt1"/>
                </a:solidFill>
              </a:defRPr>
            </a:lvl2pPr>
            <a:lvl3pPr marL="1371600" lvl="2" indent="-298450" rtl="0">
              <a:spcBef>
                <a:spcPts val="0"/>
              </a:spcBef>
              <a:spcAft>
                <a:spcPts val="0"/>
              </a:spcAft>
              <a:buClr>
                <a:schemeClr val="lt1"/>
              </a:buClr>
              <a:buSzPts val="1100"/>
              <a:buChar char="■"/>
              <a:defRPr>
                <a:solidFill>
                  <a:schemeClr val="lt1"/>
                </a:solidFill>
              </a:defRPr>
            </a:lvl3pPr>
            <a:lvl4pPr marL="1828800" lvl="3" indent="-298450" rtl="0">
              <a:spcBef>
                <a:spcPts val="0"/>
              </a:spcBef>
              <a:spcAft>
                <a:spcPts val="0"/>
              </a:spcAft>
              <a:buClr>
                <a:schemeClr val="lt1"/>
              </a:buClr>
              <a:buSzPts val="1100"/>
              <a:buChar char="●"/>
              <a:defRPr>
                <a:solidFill>
                  <a:schemeClr val="lt1"/>
                </a:solidFill>
              </a:defRPr>
            </a:lvl4pPr>
            <a:lvl5pPr marL="2286000" lvl="4" indent="-298450" rtl="0">
              <a:spcBef>
                <a:spcPts val="0"/>
              </a:spcBef>
              <a:spcAft>
                <a:spcPts val="0"/>
              </a:spcAft>
              <a:buClr>
                <a:schemeClr val="lt1"/>
              </a:buClr>
              <a:buSzPts val="1100"/>
              <a:buChar char="○"/>
              <a:defRPr>
                <a:solidFill>
                  <a:schemeClr val="lt1"/>
                </a:solidFill>
              </a:defRPr>
            </a:lvl5pPr>
            <a:lvl6pPr marL="2743200" lvl="5" indent="-298450" rtl="0">
              <a:spcBef>
                <a:spcPts val="0"/>
              </a:spcBef>
              <a:spcAft>
                <a:spcPts val="0"/>
              </a:spcAft>
              <a:buClr>
                <a:schemeClr val="lt1"/>
              </a:buClr>
              <a:buSzPts val="1100"/>
              <a:buChar char="■"/>
              <a:defRPr>
                <a:solidFill>
                  <a:schemeClr val="lt1"/>
                </a:solidFill>
              </a:defRPr>
            </a:lvl6pPr>
            <a:lvl7pPr marL="3200400" lvl="6" indent="-298450" rtl="0">
              <a:spcBef>
                <a:spcPts val="0"/>
              </a:spcBef>
              <a:spcAft>
                <a:spcPts val="0"/>
              </a:spcAft>
              <a:buClr>
                <a:schemeClr val="lt1"/>
              </a:buClr>
              <a:buSzPts val="1100"/>
              <a:buChar char="●"/>
              <a:defRPr>
                <a:solidFill>
                  <a:schemeClr val="lt1"/>
                </a:solidFill>
              </a:defRPr>
            </a:lvl7pPr>
            <a:lvl8pPr marL="3657600" lvl="7" indent="-298450" rtl="0">
              <a:spcBef>
                <a:spcPts val="0"/>
              </a:spcBef>
              <a:spcAft>
                <a:spcPts val="0"/>
              </a:spcAft>
              <a:buClr>
                <a:schemeClr val="lt1"/>
              </a:buClr>
              <a:buSzPts val="1100"/>
              <a:buChar char="○"/>
              <a:defRPr>
                <a:solidFill>
                  <a:schemeClr val="lt1"/>
                </a:solidFill>
              </a:defRPr>
            </a:lvl8pPr>
            <a:lvl9pPr marL="4114800" lvl="8" indent="-298450" rtl="0">
              <a:spcBef>
                <a:spcPts val="0"/>
              </a:spcBef>
              <a:spcAft>
                <a:spcPts val="0"/>
              </a:spcAft>
              <a:buClr>
                <a:schemeClr val="lt1"/>
              </a:buClr>
              <a:buSzPts val="1100"/>
              <a:buChar char="■"/>
              <a:defRPr>
                <a:solidFill>
                  <a:schemeClr val="lt1"/>
                </a:solidFill>
              </a:defRPr>
            </a:lvl9pPr>
          </a:lstStyle>
          <a:p>
            <a:endParaRPr/>
          </a:p>
        </p:txBody>
      </p:sp>
      <p:sp>
        <p:nvSpPr>
          <p:cNvPr id="396" name="Google Shape;396;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35365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119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99"/>
        <p:cNvGrpSpPr/>
        <p:nvPr/>
      </p:nvGrpSpPr>
      <p:grpSpPr>
        <a:xfrm>
          <a:off x="0" y="0"/>
          <a:ext cx="0" cy="0"/>
          <a:chOff x="0" y="0"/>
          <a:chExt cx="0" cy="0"/>
        </a:xfrm>
      </p:grpSpPr>
      <p:sp>
        <p:nvSpPr>
          <p:cNvPr id="400" name="Google Shape;400;p3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Avenir"/>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1" name="Google Shape;401;p3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402" name="Google Shape;402;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03" name="Google Shape;403;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04" name="Google Shape;404;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2780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Tree>
    <p:extLst>
      <p:ext uri="{BB962C8B-B14F-4D97-AF65-F5344CB8AC3E}">
        <p14:creationId xmlns:p14="http://schemas.microsoft.com/office/powerpoint/2010/main" val="409318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7"/>
            <a:ext cx="4040188" cy="254079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7"/>
            <a:ext cx="4041775" cy="254079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05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755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9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204789"/>
            <a:ext cx="5111750" cy="3967162"/>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7"/>
            <a:ext cx="3008313" cy="30956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328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257550"/>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361950"/>
            <a:ext cx="5486400" cy="27979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3790950"/>
            <a:ext cx="5486400" cy="3750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339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1"/>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7672" t="-9688" r="16187" b="41227"/>
          <a:stretch/>
        </p:blipFill>
        <p:spPr bwMode="auto">
          <a:xfrm>
            <a:off x="2569" y="4152900"/>
            <a:ext cx="91440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2952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8548850" y="4775285"/>
            <a:ext cx="409086" cy="307777"/>
          </a:xfrm>
          <a:prstGeom prst="rect">
            <a:avLst/>
          </a:prstGeom>
          <a:noFill/>
        </p:spPr>
        <p:txBody>
          <a:bodyPr wrap="none" rtlCol="0">
            <a:spAutoFit/>
          </a:bodyPr>
          <a:lstStyle/>
          <a:p>
            <a:fld id="{CE5E1A8B-5E46-43A2-894F-C9525095FADD}" type="slidenum">
              <a:rPr lang="en-US" sz="1400" b="1" i="0" smtClean="0">
                <a:solidFill>
                  <a:srgbClr val="A93239"/>
                </a:solidFill>
                <a:latin typeface="Open Sans" panose="020B0606030504020204" pitchFamily="34" charset="0"/>
                <a:ea typeface="Open Sans" panose="020B0606030504020204" pitchFamily="34" charset="0"/>
                <a:cs typeface="Open Sans" panose="020B0606030504020204" pitchFamily="34" charset="0"/>
              </a:rPr>
              <a:t>‹#›</a:t>
            </a:fld>
            <a:endParaRPr lang="en-US" sz="1400" b="1" i="0" dirty="0">
              <a:solidFill>
                <a:srgbClr val="A9323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7" descr="WCMP logo"/>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2401" y="4209280"/>
            <a:ext cx="4038601" cy="87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1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spcBef>
          <a:spcPct val="0"/>
        </a:spcBef>
        <a:buNone/>
        <a:defRPr sz="3200" kern="1200">
          <a:solidFill>
            <a:srgbClr val="6F977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914400" rtl="0" eaLnBrk="1" latinLnBrk="0" hangingPunct="1">
        <a:lnSpc>
          <a:spcPct val="114000"/>
        </a:lnSpc>
        <a:spcBef>
          <a:spcPts val="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lnSpc>
          <a:spcPct val="114000"/>
        </a:lnSpc>
        <a:spcBef>
          <a:spcPts val="600"/>
        </a:spcBef>
        <a:buFont typeface="Courier New" panose="02070309020205020404" pitchFamily="49" charset="0"/>
        <a:buChar char="o"/>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4000"/>
        </a:lnSpc>
        <a:spcBef>
          <a:spcPts val="600"/>
        </a:spcBef>
        <a:buFont typeface="Source Sans Pro"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4000"/>
        </a:lnSpc>
        <a:spcBef>
          <a:spcPts val="6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4000"/>
        </a:lnSpc>
        <a:spcBef>
          <a:spcPts val="6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857" y="4529708"/>
            <a:ext cx="9137333" cy="381953"/>
          </a:xfrm>
          <a:custGeom>
            <a:avLst/>
            <a:gdLst/>
            <a:ahLst/>
            <a:cxnLst/>
            <a:rect l="l" t="t" r="r" b="b"/>
            <a:pathLst>
              <a:path w="12183110" h="509270">
                <a:moveTo>
                  <a:pt x="12182856" y="508999"/>
                </a:moveTo>
                <a:lnTo>
                  <a:pt x="2585847" y="491756"/>
                </a:lnTo>
                <a:lnTo>
                  <a:pt x="2339213" y="0"/>
                </a:lnTo>
                <a:lnTo>
                  <a:pt x="0" y="0"/>
                </a:lnTo>
              </a:path>
            </a:pathLst>
          </a:custGeom>
          <a:ln w="12698">
            <a:solidFill>
              <a:srgbClr val="235FAC"/>
            </a:solidFill>
          </a:ln>
        </p:spPr>
        <p:txBody>
          <a:bodyPr wrap="square" lIns="0" tIns="0" rIns="0" bIns="0" rtlCol="0"/>
          <a:lstStyle/>
          <a:p>
            <a:endParaRPr sz="1350"/>
          </a:p>
        </p:txBody>
      </p:sp>
      <p:sp>
        <p:nvSpPr>
          <p:cNvPr id="17" name="bg object 17"/>
          <p:cNvSpPr/>
          <p:nvPr/>
        </p:nvSpPr>
        <p:spPr>
          <a:xfrm>
            <a:off x="169164" y="4575428"/>
            <a:ext cx="1416177" cy="377190"/>
          </a:xfrm>
          <a:prstGeom prst="rect">
            <a:avLst/>
          </a:prstGeom>
          <a:blipFill>
            <a:blip r:embed="rId7" cstate="print"/>
            <a:stretch>
              <a:fillRect/>
            </a:stretch>
          </a:blipFill>
        </p:spPr>
        <p:txBody>
          <a:bodyPr wrap="square" lIns="0" tIns="0" rIns="0" bIns="0" rtlCol="0"/>
          <a:lstStyle/>
          <a:p>
            <a:endParaRPr sz="1350"/>
          </a:p>
        </p:txBody>
      </p:sp>
      <p:sp>
        <p:nvSpPr>
          <p:cNvPr id="2" name="Holder 2"/>
          <p:cNvSpPr>
            <a:spLocks noGrp="1"/>
          </p:cNvSpPr>
          <p:nvPr>
            <p:ph type="title"/>
          </p:nvPr>
        </p:nvSpPr>
        <p:spPr>
          <a:xfrm>
            <a:off x="676275" y="493643"/>
            <a:ext cx="5637848" cy="407804"/>
          </a:xfrm>
          <a:prstGeom prst="rect">
            <a:avLst/>
          </a:prstGeom>
        </p:spPr>
        <p:txBody>
          <a:bodyPr wrap="square" lIns="0" tIns="0" rIns="0" bIns="0">
            <a:spAutoFit/>
          </a:bodyPr>
          <a:lstStyle>
            <a:lvl1pPr>
              <a:defRPr sz="2650" b="1" i="0">
                <a:solidFill>
                  <a:srgbClr val="1CA6DF"/>
                </a:solidFill>
                <a:latin typeface="Karla"/>
                <a:cs typeface="Karla"/>
              </a:defRPr>
            </a:lvl1pPr>
          </a:lstStyle>
          <a:p>
            <a:endParaRPr/>
          </a:p>
        </p:txBody>
      </p:sp>
      <p:sp>
        <p:nvSpPr>
          <p:cNvPr id="3" name="Holder 3"/>
          <p:cNvSpPr>
            <a:spLocks noGrp="1"/>
          </p:cNvSpPr>
          <p:nvPr>
            <p:ph type="body" idx="1"/>
          </p:nvPr>
        </p:nvSpPr>
        <p:spPr>
          <a:xfrm>
            <a:off x="417271" y="799718"/>
            <a:ext cx="8188643" cy="276999"/>
          </a:xfrm>
          <a:prstGeom prst="rect">
            <a:avLst/>
          </a:prstGeom>
        </p:spPr>
        <p:txBody>
          <a:bodyPr wrap="square" lIns="0" tIns="0" rIns="0" bIns="0">
            <a:spAutoFit/>
          </a:bodyPr>
          <a:lstStyle>
            <a:lvl1pPr>
              <a:defRPr sz="1800" b="0" i="0">
                <a:solidFill>
                  <a:schemeClr val="tx1"/>
                </a:solidFill>
                <a:latin typeface="Karla"/>
                <a:cs typeface="Karla"/>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1/31/2023</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5360790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_Plaid-Digital_FINAL-NEW.png"/>
          <p:cNvPicPr preferRelativeResize="0"/>
          <p:nvPr/>
        </p:nvPicPr>
        <p:blipFill rotWithShape="1">
          <a:blip r:embed="rId12">
            <a:alphaModFix/>
          </a:blip>
          <a:srcRect l="59550" t="20874" r="39888" b="2893"/>
          <a:stretch/>
        </p:blipFill>
        <p:spPr>
          <a:xfrm rot="5400000">
            <a:off x="3798887" y="1046162"/>
            <a:ext cx="60324" cy="7658101"/>
          </a:xfrm>
          <a:prstGeom prst="rect">
            <a:avLst/>
          </a:prstGeom>
          <a:noFill/>
          <a:ln>
            <a:noFill/>
          </a:ln>
        </p:spPr>
      </p:pic>
      <p:pic>
        <p:nvPicPr>
          <p:cNvPr id="7" name="Google Shape;7;p1" descr="_Plaid-Digital_FINAL-NEW.png"/>
          <p:cNvPicPr preferRelativeResize="0"/>
          <p:nvPr/>
        </p:nvPicPr>
        <p:blipFill rotWithShape="1">
          <a:blip r:embed="rId12">
            <a:alphaModFix/>
          </a:blip>
          <a:srcRect l="59550" t="20874" r="39888" b="2893"/>
          <a:stretch/>
        </p:blipFill>
        <p:spPr>
          <a:xfrm rot="5400000">
            <a:off x="3798887" y="1046162"/>
            <a:ext cx="60324" cy="7658101"/>
          </a:xfrm>
          <a:prstGeom prst="rect">
            <a:avLst/>
          </a:prstGeom>
          <a:noFill/>
          <a:ln>
            <a:noFill/>
          </a:ln>
        </p:spPr>
      </p:pic>
      <p:sp>
        <p:nvSpPr>
          <p:cNvPr id="8" name="Google Shape;8;p1"/>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chemeClr val="dk2"/>
                </a:solidFill>
                <a:latin typeface="Times"/>
                <a:ea typeface="Times"/>
                <a:cs typeface="Times"/>
                <a:sym typeface="Times"/>
              </a:defRPr>
            </a:lvl9pPr>
          </a:lstStyle>
          <a:p>
            <a:endParaRPr/>
          </a:p>
        </p:txBody>
      </p:sp>
      <p:sp>
        <p:nvSpPr>
          <p:cNvPr id="9" name="Google Shape;9;p1"/>
          <p:cNvSpPr txBox="1">
            <a:spLocks noGrp="1"/>
          </p:cNvSpPr>
          <p:nvPr>
            <p:ph type="body" idx="1"/>
          </p:nvPr>
        </p:nvSpPr>
        <p:spPr>
          <a:xfrm>
            <a:off x="457200" y="1200150"/>
            <a:ext cx="8229600" cy="3505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rgbClr val="000000"/>
              </a:buClr>
              <a:buSzPts val="1400"/>
              <a:buFont typeface="Arial"/>
              <a:buNone/>
              <a:defRPr sz="1400" b="0" i="0" u="none" strike="noStrike" cap="none">
                <a:solidFill>
                  <a:schemeClr val="dk1"/>
                </a:solidFill>
                <a:latin typeface="Open Sans"/>
                <a:ea typeface="Open Sans"/>
                <a:cs typeface="Open Sans"/>
                <a:sym typeface="Open Sans"/>
              </a:defRPr>
            </a:lvl1pPr>
            <a:lvl2pPr marL="914400" marR="0" lvl="1" indent="-326390" algn="l" rtl="0">
              <a:lnSpc>
                <a:spcPct val="100000"/>
              </a:lnSpc>
              <a:spcBef>
                <a:spcPts val="600"/>
              </a:spcBef>
              <a:spcAft>
                <a:spcPts val="0"/>
              </a:spcAft>
              <a:buClr>
                <a:schemeClr val="dk1"/>
              </a:buClr>
              <a:buSzPts val="1540"/>
              <a:buFont typeface="Arial"/>
              <a:buChar char="•"/>
              <a:defRPr sz="1400" b="0" i="0" u="none" strike="noStrike" cap="none">
                <a:solidFill>
                  <a:schemeClr val="dk1"/>
                </a:solidFill>
                <a:latin typeface="Open Sans"/>
                <a:ea typeface="Open Sans"/>
                <a:cs typeface="Open Sans"/>
                <a:sym typeface="Open Sans"/>
              </a:defRPr>
            </a:lvl2pPr>
            <a:lvl3pPr marL="1371600" marR="0" lvl="2" indent="-326389" algn="l" rtl="0">
              <a:lnSpc>
                <a:spcPct val="100000"/>
              </a:lnSpc>
              <a:spcBef>
                <a:spcPts val="600"/>
              </a:spcBef>
              <a:spcAft>
                <a:spcPts val="0"/>
              </a:spcAft>
              <a:buClr>
                <a:schemeClr val="dk1"/>
              </a:buClr>
              <a:buSzPts val="1540"/>
              <a:buFont typeface="Arial"/>
              <a:buChar char="–"/>
              <a:defRPr sz="1400" b="0" i="1" u="none" strike="noStrike" cap="none">
                <a:solidFill>
                  <a:schemeClr val="dk1"/>
                </a:solidFill>
                <a:latin typeface="Open Sans"/>
                <a:ea typeface="Open Sans"/>
                <a:cs typeface="Open Sans"/>
                <a:sym typeface="Open Sans"/>
              </a:defRPr>
            </a:lvl3pPr>
            <a:lvl4pPr marL="1828800" marR="0" lvl="3" indent="-326389" algn="l" rtl="0">
              <a:lnSpc>
                <a:spcPct val="100000"/>
              </a:lnSpc>
              <a:spcBef>
                <a:spcPts val="600"/>
              </a:spcBef>
              <a:spcAft>
                <a:spcPts val="0"/>
              </a:spcAft>
              <a:buClr>
                <a:schemeClr val="dk1"/>
              </a:buClr>
              <a:buSzPts val="1540"/>
              <a:buFont typeface="Arial"/>
              <a:buChar char="•"/>
              <a:defRPr sz="1400" b="0" i="0" u="none" strike="noStrike" cap="none">
                <a:solidFill>
                  <a:schemeClr val="dk1"/>
                </a:solidFill>
                <a:latin typeface="Open Sans"/>
                <a:ea typeface="Open Sans"/>
                <a:cs typeface="Open Sans"/>
                <a:sym typeface="Open Sans"/>
              </a:defRPr>
            </a:lvl4pPr>
            <a:lvl5pPr marL="2286000" marR="0" lvl="4" indent="-326389" algn="l" rtl="0">
              <a:lnSpc>
                <a:spcPct val="100000"/>
              </a:lnSpc>
              <a:spcBef>
                <a:spcPts val="600"/>
              </a:spcBef>
              <a:spcAft>
                <a:spcPts val="0"/>
              </a:spcAft>
              <a:buClr>
                <a:schemeClr val="dk1"/>
              </a:buClr>
              <a:buSzPts val="1540"/>
              <a:buFont typeface="Arial"/>
              <a:buChar char="–"/>
              <a:defRPr sz="1400" b="0" i="1" u="none" strike="noStrike" cap="none">
                <a:solidFill>
                  <a:schemeClr val="dk1"/>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13">
            <a:alphaModFix/>
          </a:blip>
          <a:srcRect/>
          <a:stretch/>
        </p:blipFill>
        <p:spPr>
          <a:xfrm>
            <a:off x="7772400" y="4248150"/>
            <a:ext cx="1154590" cy="736392"/>
          </a:xfrm>
          <a:prstGeom prst="rect">
            <a:avLst/>
          </a:prstGeom>
          <a:noFill/>
          <a:ln>
            <a:noFill/>
          </a:ln>
        </p:spPr>
      </p:pic>
      <p:sp>
        <p:nvSpPr>
          <p:cNvPr id="11" name="Google Shape;11;p1"/>
          <p:cNvSpPr txBox="1">
            <a:spLocks noGrp="1"/>
          </p:cNvSpPr>
          <p:nvPr>
            <p:ph type="sldNum" idx="12"/>
          </p:nvPr>
        </p:nvSpPr>
        <p:spPr>
          <a:xfrm>
            <a:off x="11073918" y="6400413"/>
            <a:ext cx="2799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1"/>
          <p:cNvSpPr txBox="1"/>
          <p:nvPr/>
        </p:nvSpPr>
        <p:spPr>
          <a:xfrm>
            <a:off x="11226318" y="6552813"/>
            <a:ext cx="2799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3" name="Google Shape;13;p1"/>
          <p:cNvSpPr txBox="1"/>
          <p:nvPr/>
        </p:nvSpPr>
        <p:spPr>
          <a:xfrm>
            <a:off x="11378718" y="6705213"/>
            <a:ext cx="2799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4" name="Google Shape;14;p1"/>
          <p:cNvSpPr txBox="1"/>
          <p:nvPr/>
        </p:nvSpPr>
        <p:spPr>
          <a:xfrm>
            <a:off x="11531118" y="6857613"/>
            <a:ext cx="2799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5" name="Google Shape;15;p1"/>
          <p:cNvSpPr txBox="1"/>
          <p:nvPr/>
        </p:nvSpPr>
        <p:spPr>
          <a:xfrm>
            <a:off x="8637000" y="4905365"/>
            <a:ext cx="507000" cy="261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7F7F7F"/>
                </a:solidFill>
                <a:latin typeface="Helvetica Neue Light"/>
                <a:ea typeface="Helvetica Neue Light"/>
                <a:cs typeface="Helvetica Neue Light"/>
                <a:sym typeface="Helvetica Neue Light"/>
              </a:rPr>
              <a:t>‹#›</a:t>
            </a:fld>
            <a:endParaRPr sz="1100" b="0" i="0" u="none" strike="noStrike" cap="none">
              <a:solidFill>
                <a:srgbClr val="7F7F7F"/>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608312126"/>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56" name="Google Shape;56;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57" name="Google Shape;57;p12"/>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latin typeface="Nunito"/>
                <a:ea typeface="Nunito"/>
                <a:cs typeface="Nunito"/>
                <a:sym typeface="Nunito"/>
              </a:defRPr>
            </a:lvl1pPr>
            <a:lvl2pPr lvl="1" algn="r" rtl="0">
              <a:buNone/>
              <a:defRPr sz="900">
                <a:solidFill>
                  <a:schemeClr val="dk2"/>
                </a:solidFill>
                <a:latin typeface="Nunito"/>
                <a:ea typeface="Nunito"/>
                <a:cs typeface="Nunito"/>
                <a:sym typeface="Nunito"/>
              </a:defRPr>
            </a:lvl2pPr>
            <a:lvl3pPr lvl="2" algn="r" rtl="0">
              <a:buNone/>
              <a:defRPr sz="900">
                <a:solidFill>
                  <a:schemeClr val="dk2"/>
                </a:solidFill>
                <a:latin typeface="Nunito"/>
                <a:ea typeface="Nunito"/>
                <a:cs typeface="Nunito"/>
                <a:sym typeface="Nunito"/>
              </a:defRPr>
            </a:lvl3pPr>
            <a:lvl4pPr lvl="3" algn="r" rtl="0">
              <a:buNone/>
              <a:defRPr sz="900">
                <a:solidFill>
                  <a:schemeClr val="dk2"/>
                </a:solidFill>
                <a:latin typeface="Nunito"/>
                <a:ea typeface="Nunito"/>
                <a:cs typeface="Nunito"/>
                <a:sym typeface="Nunito"/>
              </a:defRPr>
            </a:lvl4pPr>
            <a:lvl5pPr lvl="4" algn="r" rtl="0">
              <a:buNone/>
              <a:defRPr sz="900">
                <a:solidFill>
                  <a:schemeClr val="dk2"/>
                </a:solidFill>
                <a:latin typeface="Nunito"/>
                <a:ea typeface="Nunito"/>
                <a:cs typeface="Nunito"/>
                <a:sym typeface="Nunito"/>
              </a:defRPr>
            </a:lvl5pPr>
            <a:lvl6pPr lvl="5" algn="r" rtl="0">
              <a:buNone/>
              <a:defRPr sz="900">
                <a:solidFill>
                  <a:schemeClr val="dk2"/>
                </a:solidFill>
                <a:latin typeface="Nunito"/>
                <a:ea typeface="Nunito"/>
                <a:cs typeface="Nunito"/>
                <a:sym typeface="Nunito"/>
              </a:defRPr>
            </a:lvl6pPr>
            <a:lvl7pPr lvl="6" algn="r" rtl="0">
              <a:buNone/>
              <a:defRPr sz="900">
                <a:solidFill>
                  <a:schemeClr val="dk2"/>
                </a:solidFill>
                <a:latin typeface="Nunito"/>
                <a:ea typeface="Nunito"/>
                <a:cs typeface="Nunito"/>
                <a:sym typeface="Nunito"/>
              </a:defRPr>
            </a:lvl7pPr>
            <a:lvl8pPr lvl="7" algn="r" rtl="0">
              <a:buNone/>
              <a:defRPr sz="900">
                <a:solidFill>
                  <a:schemeClr val="dk2"/>
                </a:solidFill>
                <a:latin typeface="Nunito"/>
                <a:ea typeface="Nunito"/>
                <a:cs typeface="Nunito"/>
                <a:sym typeface="Nunito"/>
              </a:defRPr>
            </a:lvl8pPr>
            <a:lvl9pPr lvl="8" algn="r" rtl="0">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5132912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
        <p:nvSpPr>
          <p:cNvPr id="323" name="Google Shape;323;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324" name="Google Shape;324;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325" name="Google Shape;325;p2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9067463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405"/>
        <p:cNvGrpSpPr/>
        <p:nvPr/>
      </p:nvGrpSpPr>
      <p:grpSpPr>
        <a:xfrm>
          <a:off x="0" y="0"/>
          <a:ext cx="0" cy="0"/>
          <a:chOff x="0" y="0"/>
          <a:chExt cx="0" cy="0"/>
        </a:xfrm>
      </p:grpSpPr>
    </p:spTree>
    <p:extLst>
      <p:ext uri="{BB962C8B-B14F-4D97-AF65-F5344CB8AC3E}">
        <p14:creationId xmlns:p14="http://schemas.microsoft.com/office/powerpoint/2010/main" val="2272219694"/>
      </p:ext>
    </p:extLst>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hyperlink" Target="mailto:Zack.Valdez@hq.doe.gov"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1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energy.gov/policy/securing-americas-clean-energy-supply-chain" TargetMode="External"/><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21" Type="http://schemas.openxmlformats.org/officeDocument/2006/relationships/image" Target="../media/image81.png"/><Relationship Id="rId34" Type="http://schemas.openxmlformats.org/officeDocument/2006/relationships/image" Target="../media/image94.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Layout" Target="../slideLayouts/slideLayout11.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91.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8" Type="http://schemas.openxmlformats.org/officeDocument/2006/relationships/image" Target="../media/image68.png"/><Relationship Id="rId3"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brinkman@wicmp.org" TargetMode="External"/><Relationship Id="rId2" Type="http://schemas.openxmlformats.org/officeDocument/2006/relationships/image" Target="../media/image110.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mailto:nkalathi@andrew.cmu.edu"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hyperlink" Target="https://papers.ssrn.com/sol3/papers.cfm?abstract_id=410191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hyperlink" Target="https://www.aeaweb.org/articles?id=10.1257/jep.28.3.3" TargetMode="External"/><Relationship Id="rId3" Type="http://schemas.openxmlformats.org/officeDocument/2006/relationships/hyperlink" Target="https://www.ncbi.nlm.nih.gov/pmc/articles/PMC5443432/" TargetMode="External"/><Relationship Id="rId7" Type="http://schemas.openxmlformats.org/officeDocument/2006/relationships/hyperlink" Target="https://hbr.org/2020/04/we-need-a-stress-test-for-critical-supply-chains"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s://crsreports.congress.gov/product/pdf/IF/IF11574" TargetMode="External"/><Relationship Id="rId5" Type="http://schemas.openxmlformats.org/officeDocument/2006/relationships/hyperlink" Target="https://onlinelibrary.wiley.com/doi/full/10.1111/1468-0009.12485" TargetMode="External"/><Relationship Id="rId4" Type="http://schemas.openxmlformats.org/officeDocument/2006/relationships/hyperlink" Target="https://sgp.fas.org/crs/natsec/R43767.pdf" TargetMode="External"/><Relationship Id="rId9" Type="http://schemas.openxmlformats.org/officeDocument/2006/relationships/hyperlink" Target="https://www.degruyter.com/document/doi/10.1515/9781400873302/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111.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arcgis.netl.doe.gov/portal/apps/experiencebuilder/experience/?id=09457c326145417595287951ed376a29" TargetMode="External"/><Relationship Id="rId2" Type="http://schemas.openxmlformats.org/officeDocument/2006/relationships/image" Target="../media/image1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339595"/>
            <a:ext cx="9143999" cy="3593592"/>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333756" y="242316"/>
            <a:ext cx="2762631" cy="693801"/>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txBox="1">
            <a:spLocks noGrp="1"/>
          </p:cNvSpPr>
          <p:nvPr>
            <p:ph type="title"/>
          </p:nvPr>
        </p:nvSpPr>
        <p:spPr>
          <a:xfrm>
            <a:off x="591921" y="1118197"/>
            <a:ext cx="6743851" cy="932467"/>
          </a:xfrm>
          <a:prstGeom prst="rect">
            <a:avLst/>
          </a:prstGeom>
        </p:spPr>
        <p:txBody>
          <a:bodyPr vert="horz" wrap="square" lIns="0" tIns="9049" rIns="0" bIns="0" rtlCol="0">
            <a:spAutoFit/>
          </a:bodyPr>
          <a:lstStyle/>
          <a:p>
            <a:pPr marL="9525">
              <a:spcBef>
                <a:spcPts val="71"/>
              </a:spcBef>
            </a:pPr>
            <a:r>
              <a:rPr sz="3000" b="0" spc="-45" dirty="0">
                <a:solidFill>
                  <a:srgbClr val="282B2D"/>
                </a:solidFill>
                <a:latin typeface="Trebuchet MS"/>
                <a:cs typeface="Trebuchet MS"/>
              </a:rPr>
              <a:t>Deploying</a:t>
            </a:r>
            <a:r>
              <a:rPr sz="3000" b="0" spc="-180" dirty="0">
                <a:solidFill>
                  <a:srgbClr val="282B2D"/>
                </a:solidFill>
                <a:latin typeface="Trebuchet MS"/>
                <a:cs typeface="Trebuchet MS"/>
              </a:rPr>
              <a:t> </a:t>
            </a:r>
            <a:r>
              <a:rPr sz="3000" b="0" spc="-71" dirty="0">
                <a:solidFill>
                  <a:srgbClr val="282B2D"/>
                </a:solidFill>
                <a:latin typeface="Trebuchet MS"/>
                <a:cs typeface="Trebuchet MS"/>
              </a:rPr>
              <a:t>our</a:t>
            </a:r>
            <a:r>
              <a:rPr sz="3000" b="0" spc="-176" dirty="0">
                <a:solidFill>
                  <a:srgbClr val="282B2D"/>
                </a:solidFill>
                <a:latin typeface="Trebuchet MS"/>
                <a:cs typeface="Trebuchet MS"/>
              </a:rPr>
              <a:t> </a:t>
            </a:r>
            <a:r>
              <a:rPr sz="3000" b="0" spc="-83" dirty="0">
                <a:solidFill>
                  <a:srgbClr val="282B2D"/>
                </a:solidFill>
                <a:latin typeface="Trebuchet MS"/>
                <a:cs typeface="Trebuchet MS"/>
              </a:rPr>
              <a:t>way</a:t>
            </a:r>
            <a:r>
              <a:rPr sz="3000" b="0" spc="-153" dirty="0">
                <a:solidFill>
                  <a:srgbClr val="282B2D"/>
                </a:solidFill>
                <a:latin typeface="Trebuchet MS"/>
                <a:cs typeface="Trebuchet MS"/>
              </a:rPr>
              <a:t> </a:t>
            </a:r>
            <a:r>
              <a:rPr sz="3000" b="0" spc="-127" dirty="0">
                <a:solidFill>
                  <a:srgbClr val="282B2D"/>
                </a:solidFill>
                <a:latin typeface="Trebuchet MS"/>
                <a:cs typeface="Trebuchet MS"/>
              </a:rPr>
              <a:t>to</a:t>
            </a:r>
            <a:r>
              <a:rPr sz="3000" b="0" spc="-172" dirty="0">
                <a:solidFill>
                  <a:srgbClr val="282B2D"/>
                </a:solidFill>
                <a:latin typeface="Trebuchet MS"/>
                <a:cs typeface="Trebuchet MS"/>
              </a:rPr>
              <a:t> </a:t>
            </a:r>
            <a:r>
              <a:rPr sz="3000" b="0" spc="41" dirty="0">
                <a:solidFill>
                  <a:srgbClr val="282B2D"/>
                </a:solidFill>
                <a:latin typeface="Trebuchet MS"/>
                <a:cs typeface="Trebuchet MS"/>
              </a:rPr>
              <a:t>a</a:t>
            </a:r>
            <a:r>
              <a:rPr sz="3000" b="0" spc="-153" dirty="0">
                <a:solidFill>
                  <a:srgbClr val="282B2D"/>
                </a:solidFill>
                <a:latin typeface="Trebuchet MS"/>
                <a:cs typeface="Trebuchet MS"/>
              </a:rPr>
              <a:t> </a:t>
            </a:r>
            <a:r>
              <a:rPr sz="3000" b="0" spc="-45" dirty="0">
                <a:solidFill>
                  <a:srgbClr val="282B2D"/>
                </a:solidFill>
                <a:latin typeface="Trebuchet MS"/>
                <a:cs typeface="Trebuchet MS"/>
              </a:rPr>
              <a:t>Clean</a:t>
            </a:r>
            <a:r>
              <a:rPr sz="3000" b="0" spc="-184" dirty="0">
                <a:solidFill>
                  <a:srgbClr val="282B2D"/>
                </a:solidFill>
                <a:latin typeface="Trebuchet MS"/>
                <a:cs typeface="Trebuchet MS"/>
              </a:rPr>
              <a:t> </a:t>
            </a:r>
            <a:r>
              <a:rPr sz="3000" b="0" spc="-60" dirty="0">
                <a:solidFill>
                  <a:srgbClr val="282B2D"/>
                </a:solidFill>
                <a:latin typeface="Trebuchet MS"/>
                <a:cs typeface="Trebuchet MS"/>
              </a:rPr>
              <a:t>Energy</a:t>
            </a:r>
            <a:r>
              <a:rPr sz="3000" b="0" spc="-169" dirty="0">
                <a:solidFill>
                  <a:srgbClr val="282B2D"/>
                </a:solidFill>
                <a:latin typeface="Trebuchet MS"/>
                <a:cs typeface="Trebuchet MS"/>
              </a:rPr>
              <a:t> </a:t>
            </a:r>
            <a:r>
              <a:rPr sz="3000" b="0" spc="-90" dirty="0">
                <a:solidFill>
                  <a:srgbClr val="282B2D"/>
                </a:solidFill>
                <a:latin typeface="Trebuchet MS"/>
                <a:cs typeface="Trebuchet MS"/>
              </a:rPr>
              <a:t>Future</a:t>
            </a:r>
            <a:endParaRPr sz="3000" dirty="0">
              <a:latin typeface="Trebuchet MS"/>
              <a:cs typeface="Trebuchet MS"/>
            </a:endParaRPr>
          </a:p>
        </p:txBody>
      </p:sp>
      <p:sp>
        <p:nvSpPr>
          <p:cNvPr id="5" name="object 5"/>
          <p:cNvSpPr/>
          <p:nvPr/>
        </p:nvSpPr>
        <p:spPr>
          <a:xfrm>
            <a:off x="7335773" y="74295"/>
            <a:ext cx="1808226" cy="1780794"/>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5" y="860679"/>
            <a:ext cx="9146858" cy="4091940"/>
            <a:chOff x="2794" y="1147572"/>
            <a:chExt cx="12195810" cy="5455920"/>
          </a:xfrm>
        </p:grpSpPr>
        <p:sp>
          <p:nvSpPr>
            <p:cNvPr id="3" name="object 3"/>
            <p:cNvSpPr/>
            <p:nvPr/>
          </p:nvSpPr>
          <p:spPr>
            <a:xfrm>
              <a:off x="2811780" y="1147572"/>
              <a:ext cx="6568440" cy="5225796"/>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5904738" y="2173986"/>
              <a:ext cx="1287780" cy="1287780"/>
            </a:xfrm>
            <a:custGeom>
              <a:avLst/>
              <a:gdLst/>
              <a:ahLst/>
              <a:cxnLst/>
              <a:rect l="l" t="t" r="r" b="b"/>
              <a:pathLst>
                <a:path w="1287779" h="1287779">
                  <a:moveTo>
                    <a:pt x="0" y="643889"/>
                  </a:moveTo>
                  <a:lnTo>
                    <a:pt x="1766" y="595837"/>
                  </a:lnTo>
                  <a:lnTo>
                    <a:pt x="6981" y="548743"/>
                  </a:lnTo>
                  <a:lnTo>
                    <a:pt x="15521" y="502732"/>
                  </a:lnTo>
                  <a:lnTo>
                    <a:pt x="27262" y="457929"/>
                  </a:lnTo>
                  <a:lnTo>
                    <a:pt x="42078" y="414459"/>
                  </a:lnTo>
                  <a:lnTo>
                    <a:pt x="59846" y="372446"/>
                  </a:lnTo>
                  <a:lnTo>
                    <a:pt x="80440" y="332015"/>
                  </a:lnTo>
                  <a:lnTo>
                    <a:pt x="103737" y="293289"/>
                  </a:lnTo>
                  <a:lnTo>
                    <a:pt x="129611" y="256394"/>
                  </a:lnTo>
                  <a:lnTo>
                    <a:pt x="157938" y="221455"/>
                  </a:lnTo>
                  <a:lnTo>
                    <a:pt x="188595" y="188595"/>
                  </a:lnTo>
                  <a:lnTo>
                    <a:pt x="221455" y="157938"/>
                  </a:lnTo>
                  <a:lnTo>
                    <a:pt x="256394" y="129611"/>
                  </a:lnTo>
                  <a:lnTo>
                    <a:pt x="293289" y="103737"/>
                  </a:lnTo>
                  <a:lnTo>
                    <a:pt x="332015" y="80440"/>
                  </a:lnTo>
                  <a:lnTo>
                    <a:pt x="372446" y="59846"/>
                  </a:lnTo>
                  <a:lnTo>
                    <a:pt x="414459" y="42078"/>
                  </a:lnTo>
                  <a:lnTo>
                    <a:pt x="457929" y="27262"/>
                  </a:lnTo>
                  <a:lnTo>
                    <a:pt x="502732" y="15521"/>
                  </a:lnTo>
                  <a:lnTo>
                    <a:pt x="548743" y="6981"/>
                  </a:lnTo>
                  <a:lnTo>
                    <a:pt x="595837" y="1766"/>
                  </a:lnTo>
                  <a:lnTo>
                    <a:pt x="643889" y="0"/>
                  </a:lnTo>
                  <a:lnTo>
                    <a:pt x="691942" y="1766"/>
                  </a:lnTo>
                  <a:lnTo>
                    <a:pt x="739036" y="6981"/>
                  </a:lnTo>
                  <a:lnTo>
                    <a:pt x="785047" y="15521"/>
                  </a:lnTo>
                  <a:lnTo>
                    <a:pt x="829850" y="27262"/>
                  </a:lnTo>
                  <a:lnTo>
                    <a:pt x="873320" y="42078"/>
                  </a:lnTo>
                  <a:lnTo>
                    <a:pt x="915333" y="59846"/>
                  </a:lnTo>
                  <a:lnTo>
                    <a:pt x="955764" y="80440"/>
                  </a:lnTo>
                  <a:lnTo>
                    <a:pt x="994490" y="103737"/>
                  </a:lnTo>
                  <a:lnTo>
                    <a:pt x="1031385" y="129611"/>
                  </a:lnTo>
                  <a:lnTo>
                    <a:pt x="1066324" y="157938"/>
                  </a:lnTo>
                  <a:lnTo>
                    <a:pt x="1099184" y="188595"/>
                  </a:lnTo>
                  <a:lnTo>
                    <a:pt x="1129841" y="221455"/>
                  </a:lnTo>
                  <a:lnTo>
                    <a:pt x="1158168" y="256394"/>
                  </a:lnTo>
                  <a:lnTo>
                    <a:pt x="1184042" y="293289"/>
                  </a:lnTo>
                  <a:lnTo>
                    <a:pt x="1207339" y="332015"/>
                  </a:lnTo>
                  <a:lnTo>
                    <a:pt x="1227933" y="372446"/>
                  </a:lnTo>
                  <a:lnTo>
                    <a:pt x="1245701" y="414459"/>
                  </a:lnTo>
                  <a:lnTo>
                    <a:pt x="1260517" y="457929"/>
                  </a:lnTo>
                  <a:lnTo>
                    <a:pt x="1272258" y="502732"/>
                  </a:lnTo>
                  <a:lnTo>
                    <a:pt x="1280798" y="548743"/>
                  </a:lnTo>
                  <a:lnTo>
                    <a:pt x="1286013" y="595837"/>
                  </a:lnTo>
                  <a:lnTo>
                    <a:pt x="1287780" y="643889"/>
                  </a:lnTo>
                  <a:lnTo>
                    <a:pt x="1286013" y="691942"/>
                  </a:lnTo>
                  <a:lnTo>
                    <a:pt x="1280798" y="739036"/>
                  </a:lnTo>
                  <a:lnTo>
                    <a:pt x="1272258" y="785047"/>
                  </a:lnTo>
                  <a:lnTo>
                    <a:pt x="1260517" y="829850"/>
                  </a:lnTo>
                  <a:lnTo>
                    <a:pt x="1245701" y="873320"/>
                  </a:lnTo>
                  <a:lnTo>
                    <a:pt x="1227933" y="915333"/>
                  </a:lnTo>
                  <a:lnTo>
                    <a:pt x="1207339" y="955764"/>
                  </a:lnTo>
                  <a:lnTo>
                    <a:pt x="1184042" y="994490"/>
                  </a:lnTo>
                  <a:lnTo>
                    <a:pt x="1158168" y="1031385"/>
                  </a:lnTo>
                  <a:lnTo>
                    <a:pt x="1129841" y="1066324"/>
                  </a:lnTo>
                  <a:lnTo>
                    <a:pt x="1099185" y="1099184"/>
                  </a:lnTo>
                  <a:lnTo>
                    <a:pt x="1066324" y="1129841"/>
                  </a:lnTo>
                  <a:lnTo>
                    <a:pt x="1031385" y="1158168"/>
                  </a:lnTo>
                  <a:lnTo>
                    <a:pt x="994490" y="1184042"/>
                  </a:lnTo>
                  <a:lnTo>
                    <a:pt x="955764" y="1207339"/>
                  </a:lnTo>
                  <a:lnTo>
                    <a:pt x="915333" y="1227933"/>
                  </a:lnTo>
                  <a:lnTo>
                    <a:pt x="873320" y="1245701"/>
                  </a:lnTo>
                  <a:lnTo>
                    <a:pt x="829850" y="1260517"/>
                  </a:lnTo>
                  <a:lnTo>
                    <a:pt x="785047" y="1272258"/>
                  </a:lnTo>
                  <a:lnTo>
                    <a:pt x="739036" y="1280798"/>
                  </a:lnTo>
                  <a:lnTo>
                    <a:pt x="691942" y="1286013"/>
                  </a:lnTo>
                  <a:lnTo>
                    <a:pt x="643889" y="1287779"/>
                  </a:lnTo>
                  <a:lnTo>
                    <a:pt x="595837" y="1286013"/>
                  </a:lnTo>
                  <a:lnTo>
                    <a:pt x="548743" y="1280798"/>
                  </a:lnTo>
                  <a:lnTo>
                    <a:pt x="502732" y="1272258"/>
                  </a:lnTo>
                  <a:lnTo>
                    <a:pt x="457929" y="1260517"/>
                  </a:lnTo>
                  <a:lnTo>
                    <a:pt x="414459" y="1245701"/>
                  </a:lnTo>
                  <a:lnTo>
                    <a:pt x="372446" y="1227933"/>
                  </a:lnTo>
                  <a:lnTo>
                    <a:pt x="332015" y="1207339"/>
                  </a:lnTo>
                  <a:lnTo>
                    <a:pt x="293289" y="1184042"/>
                  </a:lnTo>
                  <a:lnTo>
                    <a:pt x="256394" y="1158168"/>
                  </a:lnTo>
                  <a:lnTo>
                    <a:pt x="221455" y="1129841"/>
                  </a:lnTo>
                  <a:lnTo>
                    <a:pt x="188595" y="1099184"/>
                  </a:lnTo>
                  <a:lnTo>
                    <a:pt x="157938" y="1066324"/>
                  </a:lnTo>
                  <a:lnTo>
                    <a:pt x="129611" y="1031385"/>
                  </a:lnTo>
                  <a:lnTo>
                    <a:pt x="103737" y="994490"/>
                  </a:lnTo>
                  <a:lnTo>
                    <a:pt x="80440" y="955764"/>
                  </a:lnTo>
                  <a:lnTo>
                    <a:pt x="59846" y="915333"/>
                  </a:lnTo>
                  <a:lnTo>
                    <a:pt x="42078" y="873320"/>
                  </a:lnTo>
                  <a:lnTo>
                    <a:pt x="27262" y="829850"/>
                  </a:lnTo>
                  <a:lnTo>
                    <a:pt x="15521" y="785047"/>
                  </a:lnTo>
                  <a:lnTo>
                    <a:pt x="6981" y="739036"/>
                  </a:lnTo>
                  <a:lnTo>
                    <a:pt x="1766" y="691942"/>
                  </a:lnTo>
                  <a:lnTo>
                    <a:pt x="0" y="643889"/>
                  </a:lnTo>
                  <a:close/>
                </a:path>
              </a:pathLst>
            </a:custGeom>
            <a:ln w="28575">
              <a:solidFill>
                <a:srgbClr val="0070A2"/>
              </a:solidFill>
            </a:ln>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5503926" y="4202429"/>
              <a:ext cx="881380" cy="881380"/>
            </a:xfrm>
            <a:custGeom>
              <a:avLst/>
              <a:gdLst/>
              <a:ahLst/>
              <a:cxnLst/>
              <a:rect l="l" t="t" r="r" b="b"/>
              <a:pathLst>
                <a:path w="881379" h="881379">
                  <a:moveTo>
                    <a:pt x="0" y="440436"/>
                  </a:moveTo>
                  <a:lnTo>
                    <a:pt x="2584" y="392452"/>
                  </a:lnTo>
                  <a:lnTo>
                    <a:pt x="10160" y="345964"/>
                  </a:lnTo>
                  <a:lnTo>
                    <a:pt x="22457" y="301239"/>
                  </a:lnTo>
                  <a:lnTo>
                    <a:pt x="39207" y="258548"/>
                  </a:lnTo>
                  <a:lnTo>
                    <a:pt x="60141" y="218157"/>
                  </a:lnTo>
                  <a:lnTo>
                    <a:pt x="84990" y="180337"/>
                  </a:lnTo>
                  <a:lnTo>
                    <a:pt x="113485" y="145357"/>
                  </a:lnTo>
                  <a:lnTo>
                    <a:pt x="145357" y="113485"/>
                  </a:lnTo>
                  <a:lnTo>
                    <a:pt x="180337" y="84990"/>
                  </a:lnTo>
                  <a:lnTo>
                    <a:pt x="218157" y="60141"/>
                  </a:lnTo>
                  <a:lnTo>
                    <a:pt x="258548" y="39207"/>
                  </a:lnTo>
                  <a:lnTo>
                    <a:pt x="301239" y="22457"/>
                  </a:lnTo>
                  <a:lnTo>
                    <a:pt x="345964" y="10160"/>
                  </a:lnTo>
                  <a:lnTo>
                    <a:pt x="392452" y="2584"/>
                  </a:lnTo>
                  <a:lnTo>
                    <a:pt x="440436" y="0"/>
                  </a:lnTo>
                  <a:lnTo>
                    <a:pt x="488419" y="2584"/>
                  </a:lnTo>
                  <a:lnTo>
                    <a:pt x="534907" y="10160"/>
                  </a:lnTo>
                  <a:lnTo>
                    <a:pt x="579632" y="22457"/>
                  </a:lnTo>
                  <a:lnTo>
                    <a:pt x="622323" y="39207"/>
                  </a:lnTo>
                  <a:lnTo>
                    <a:pt x="662714" y="60141"/>
                  </a:lnTo>
                  <a:lnTo>
                    <a:pt x="700534" y="84990"/>
                  </a:lnTo>
                  <a:lnTo>
                    <a:pt x="735514" y="113485"/>
                  </a:lnTo>
                  <a:lnTo>
                    <a:pt x="767386" y="145357"/>
                  </a:lnTo>
                  <a:lnTo>
                    <a:pt x="795881" y="180337"/>
                  </a:lnTo>
                  <a:lnTo>
                    <a:pt x="820730" y="218157"/>
                  </a:lnTo>
                  <a:lnTo>
                    <a:pt x="841664" y="258548"/>
                  </a:lnTo>
                  <a:lnTo>
                    <a:pt x="858414" y="301239"/>
                  </a:lnTo>
                  <a:lnTo>
                    <a:pt x="870711" y="345964"/>
                  </a:lnTo>
                  <a:lnTo>
                    <a:pt x="878287" y="392452"/>
                  </a:lnTo>
                  <a:lnTo>
                    <a:pt x="880872" y="440436"/>
                  </a:lnTo>
                  <a:lnTo>
                    <a:pt x="878287" y="488419"/>
                  </a:lnTo>
                  <a:lnTo>
                    <a:pt x="870711" y="534907"/>
                  </a:lnTo>
                  <a:lnTo>
                    <a:pt x="858414" y="579632"/>
                  </a:lnTo>
                  <a:lnTo>
                    <a:pt x="841664" y="622323"/>
                  </a:lnTo>
                  <a:lnTo>
                    <a:pt x="820730" y="662714"/>
                  </a:lnTo>
                  <a:lnTo>
                    <a:pt x="795881" y="700534"/>
                  </a:lnTo>
                  <a:lnTo>
                    <a:pt x="767386" y="735514"/>
                  </a:lnTo>
                  <a:lnTo>
                    <a:pt x="735514" y="767386"/>
                  </a:lnTo>
                  <a:lnTo>
                    <a:pt x="700534" y="795881"/>
                  </a:lnTo>
                  <a:lnTo>
                    <a:pt x="662714" y="820730"/>
                  </a:lnTo>
                  <a:lnTo>
                    <a:pt x="622323" y="841664"/>
                  </a:lnTo>
                  <a:lnTo>
                    <a:pt x="579632" y="858414"/>
                  </a:lnTo>
                  <a:lnTo>
                    <a:pt x="534907" y="870711"/>
                  </a:lnTo>
                  <a:lnTo>
                    <a:pt x="488419" y="878287"/>
                  </a:lnTo>
                  <a:lnTo>
                    <a:pt x="440436" y="880872"/>
                  </a:lnTo>
                  <a:lnTo>
                    <a:pt x="392452" y="878287"/>
                  </a:lnTo>
                  <a:lnTo>
                    <a:pt x="345964" y="870711"/>
                  </a:lnTo>
                  <a:lnTo>
                    <a:pt x="301239" y="858414"/>
                  </a:lnTo>
                  <a:lnTo>
                    <a:pt x="258548" y="841664"/>
                  </a:lnTo>
                  <a:lnTo>
                    <a:pt x="218157" y="820730"/>
                  </a:lnTo>
                  <a:lnTo>
                    <a:pt x="180337" y="795881"/>
                  </a:lnTo>
                  <a:lnTo>
                    <a:pt x="145357" y="767386"/>
                  </a:lnTo>
                  <a:lnTo>
                    <a:pt x="113485" y="735514"/>
                  </a:lnTo>
                  <a:lnTo>
                    <a:pt x="84990" y="700534"/>
                  </a:lnTo>
                  <a:lnTo>
                    <a:pt x="60141" y="662714"/>
                  </a:lnTo>
                  <a:lnTo>
                    <a:pt x="39207" y="622323"/>
                  </a:lnTo>
                  <a:lnTo>
                    <a:pt x="22457" y="579632"/>
                  </a:lnTo>
                  <a:lnTo>
                    <a:pt x="10160" y="534907"/>
                  </a:lnTo>
                  <a:lnTo>
                    <a:pt x="2584" y="488419"/>
                  </a:lnTo>
                  <a:lnTo>
                    <a:pt x="0" y="440436"/>
                  </a:lnTo>
                  <a:close/>
                </a:path>
              </a:pathLst>
            </a:custGeom>
            <a:ln w="38100">
              <a:solidFill>
                <a:srgbClr val="0070A2"/>
              </a:solidFill>
            </a:ln>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2446147" y="2736214"/>
              <a:ext cx="7244715" cy="383540"/>
            </a:xfrm>
            <a:custGeom>
              <a:avLst/>
              <a:gdLst/>
              <a:ahLst/>
              <a:cxnLst/>
              <a:rect l="l" t="t" r="r" b="b"/>
              <a:pathLst>
                <a:path w="7244715" h="383539">
                  <a:moveTo>
                    <a:pt x="2227961" y="45847"/>
                  </a:moveTo>
                  <a:lnTo>
                    <a:pt x="2205126" y="37465"/>
                  </a:lnTo>
                  <a:lnTo>
                    <a:pt x="2107946" y="1778"/>
                  </a:lnTo>
                  <a:lnTo>
                    <a:pt x="2112175" y="39598"/>
                  </a:lnTo>
                  <a:lnTo>
                    <a:pt x="0" y="275717"/>
                  </a:lnTo>
                  <a:lnTo>
                    <a:pt x="4318" y="313690"/>
                  </a:lnTo>
                  <a:lnTo>
                    <a:pt x="2116404" y="77444"/>
                  </a:lnTo>
                  <a:lnTo>
                    <a:pt x="2120646" y="115316"/>
                  </a:lnTo>
                  <a:lnTo>
                    <a:pt x="2227961" y="45847"/>
                  </a:lnTo>
                  <a:close/>
                </a:path>
                <a:path w="7244715" h="383539">
                  <a:moveTo>
                    <a:pt x="7244207" y="345440"/>
                  </a:moveTo>
                  <a:lnTo>
                    <a:pt x="4984051" y="37884"/>
                  </a:lnTo>
                  <a:lnTo>
                    <a:pt x="4984394" y="35306"/>
                  </a:lnTo>
                  <a:lnTo>
                    <a:pt x="4989195" y="0"/>
                  </a:lnTo>
                  <a:lnTo>
                    <a:pt x="4868291" y="41275"/>
                  </a:lnTo>
                  <a:lnTo>
                    <a:pt x="4973828" y="113284"/>
                  </a:lnTo>
                  <a:lnTo>
                    <a:pt x="4978933" y="75590"/>
                  </a:lnTo>
                  <a:lnTo>
                    <a:pt x="7239127" y="383159"/>
                  </a:lnTo>
                  <a:lnTo>
                    <a:pt x="7244207" y="345440"/>
                  </a:lnTo>
                  <a:close/>
                </a:path>
              </a:pathLst>
            </a:custGeom>
            <a:solidFill>
              <a:srgbClr val="0070A2"/>
            </a:solidFill>
          </p:spPr>
          <p:txBody>
            <a:bodyPr wrap="square" lIns="0" tIns="0" rIns="0" bIns="0" rtlCol="0"/>
            <a:lstStyle/>
            <a:p>
              <a:pPr defTabSz="685800"/>
              <a:endParaRPr sz="1350">
                <a:solidFill>
                  <a:prstClr val="black"/>
                </a:solidFill>
                <a:latin typeface="Calibri"/>
              </a:endParaRPr>
            </a:p>
          </p:txBody>
        </p:sp>
      </p:grpSp>
      <p:sp>
        <p:nvSpPr>
          <p:cNvPr id="7" name="object 7"/>
          <p:cNvSpPr txBox="1">
            <a:spLocks noGrp="1"/>
          </p:cNvSpPr>
          <p:nvPr>
            <p:ph type="title"/>
          </p:nvPr>
        </p:nvSpPr>
        <p:spPr>
          <a:xfrm>
            <a:off x="676275" y="529018"/>
            <a:ext cx="7131368" cy="283315"/>
          </a:xfrm>
          <a:prstGeom prst="rect">
            <a:avLst/>
          </a:prstGeom>
        </p:spPr>
        <p:txBody>
          <a:bodyPr vert="horz" wrap="square" lIns="0" tIns="11906" rIns="0" bIns="0" rtlCol="0">
            <a:spAutoFit/>
          </a:bodyPr>
          <a:lstStyle/>
          <a:p>
            <a:pPr marL="9525">
              <a:spcBef>
                <a:spcPts val="94"/>
              </a:spcBef>
            </a:pPr>
            <a:r>
              <a:rPr sz="1763" spc="8" dirty="0"/>
              <a:t>DOE’s Office of </a:t>
            </a:r>
            <a:r>
              <a:rPr sz="1763" spc="4" dirty="0"/>
              <a:t>Manufacturing </a:t>
            </a:r>
            <a:r>
              <a:rPr sz="1763" spc="19" dirty="0"/>
              <a:t>&amp; </a:t>
            </a:r>
            <a:r>
              <a:rPr sz="1763" dirty="0"/>
              <a:t>Energy </a:t>
            </a:r>
            <a:r>
              <a:rPr sz="1763" spc="8" dirty="0"/>
              <a:t>Supply Chains, in</a:t>
            </a:r>
            <a:r>
              <a:rPr sz="1763" spc="-135" dirty="0"/>
              <a:t> </a:t>
            </a:r>
            <a:r>
              <a:rPr sz="1763" spc="8" dirty="0"/>
              <a:t>context</a:t>
            </a:r>
            <a:endParaRPr sz="1763"/>
          </a:p>
        </p:txBody>
      </p:sp>
      <p:sp>
        <p:nvSpPr>
          <p:cNvPr id="8" name="object 8"/>
          <p:cNvSpPr txBox="1"/>
          <p:nvPr/>
        </p:nvSpPr>
        <p:spPr>
          <a:xfrm>
            <a:off x="7325583" y="1942243"/>
            <a:ext cx="1440656" cy="618470"/>
          </a:xfrm>
          <a:prstGeom prst="rect">
            <a:avLst/>
          </a:prstGeom>
        </p:spPr>
        <p:txBody>
          <a:bodyPr vert="horz" wrap="square" lIns="0" tIns="8096" rIns="0" bIns="0" rtlCol="0">
            <a:spAutoFit/>
          </a:bodyPr>
          <a:lstStyle/>
          <a:p>
            <a:pPr marL="9525" marR="3810" defTabSz="685800">
              <a:lnSpc>
                <a:spcPct val="101800"/>
              </a:lnSpc>
              <a:spcBef>
                <a:spcPts val="64"/>
              </a:spcBef>
            </a:pPr>
            <a:r>
              <a:rPr sz="1313" b="1" dirty="0">
                <a:solidFill>
                  <a:srgbClr val="0070A2"/>
                </a:solidFill>
                <a:latin typeface="Karla"/>
                <a:cs typeface="Karla"/>
              </a:rPr>
              <a:t>Under Secretary  </a:t>
            </a:r>
            <a:r>
              <a:rPr sz="1313" b="1" spc="4" dirty="0">
                <a:solidFill>
                  <a:srgbClr val="0070A2"/>
                </a:solidFill>
                <a:latin typeface="Karla"/>
                <a:cs typeface="Karla"/>
              </a:rPr>
              <a:t>Demonstration </a:t>
            </a:r>
            <a:r>
              <a:rPr sz="1313" b="1" spc="19" dirty="0">
                <a:solidFill>
                  <a:srgbClr val="0070A2"/>
                </a:solidFill>
                <a:latin typeface="Karla"/>
                <a:cs typeface="Karla"/>
              </a:rPr>
              <a:t>&amp;  </a:t>
            </a:r>
            <a:r>
              <a:rPr sz="1313" b="1" spc="8" dirty="0">
                <a:solidFill>
                  <a:srgbClr val="0070A2"/>
                </a:solidFill>
                <a:latin typeface="Karla"/>
                <a:cs typeface="Karla"/>
              </a:rPr>
              <a:t>Deployment</a:t>
            </a:r>
            <a:r>
              <a:rPr sz="1313" b="1" dirty="0">
                <a:solidFill>
                  <a:srgbClr val="0070A2"/>
                </a:solidFill>
                <a:latin typeface="Karla"/>
                <a:cs typeface="Karla"/>
              </a:rPr>
              <a:t> </a:t>
            </a:r>
            <a:r>
              <a:rPr sz="1313" b="1" spc="8" dirty="0">
                <a:solidFill>
                  <a:srgbClr val="0070A2"/>
                </a:solidFill>
                <a:latin typeface="Karla"/>
                <a:cs typeface="Karla"/>
              </a:rPr>
              <a:t>(S3)</a:t>
            </a:r>
            <a:endParaRPr sz="1313">
              <a:solidFill>
                <a:prstClr val="black"/>
              </a:solidFill>
              <a:latin typeface="Karla"/>
              <a:cs typeface="Karla"/>
            </a:endParaRPr>
          </a:p>
        </p:txBody>
      </p:sp>
      <p:sp>
        <p:nvSpPr>
          <p:cNvPr id="9" name="object 9"/>
          <p:cNvSpPr txBox="1"/>
          <p:nvPr/>
        </p:nvSpPr>
        <p:spPr>
          <a:xfrm>
            <a:off x="7325582" y="2552890"/>
            <a:ext cx="1632585" cy="1025634"/>
          </a:xfrm>
          <a:prstGeom prst="rect">
            <a:avLst/>
          </a:prstGeom>
        </p:spPr>
        <p:txBody>
          <a:bodyPr vert="horz" wrap="square" lIns="0" tIns="9049" rIns="0" bIns="0" rtlCol="0">
            <a:spAutoFit/>
          </a:bodyPr>
          <a:lstStyle/>
          <a:p>
            <a:pPr marL="200025" marR="3810" indent="-190976" defTabSz="685800">
              <a:lnSpc>
                <a:spcPct val="101400"/>
              </a:lnSpc>
              <a:spcBef>
                <a:spcPts val="71"/>
              </a:spcBef>
              <a:buFont typeface="Arial"/>
              <a:buChar char="•"/>
              <a:tabLst>
                <a:tab pos="200025" algn="l"/>
                <a:tab pos="200501" algn="l"/>
              </a:tabLst>
            </a:pPr>
            <a:r>
              <a:rPr sz="1313" b="1" spc="8" dirty="0">
                <a:solidFill>
                  <a:srgbClr val="0070A2"/>
                </a:solidFill>
                <a:latin typeface="Karla"/>
                <a:cs typeface="Karla"/>
              </a:rPr>
              <a:t>Demonstration</a:t>
            </a:r>
            <a:r>
              <a:rPr sz="1313" b="1" spc="-34" dirty="0">
                <a:solidFill>
                  <a:srgbClr val="0070A2"/>
                </a:solidFill>
                <a:latin typeface="Karla"/>
                <a:cs typeface="Karla"/>
              </a:rPr>
              <a:t> </a:t>
            </a:r>
            <a:r>
              <a:rPr sz="1313" b="1" spc="19" dirty="0">
                <a:solidFill>
                  <a:srgbClr val="0070A2"/>
                </a:solidFill>
                <a:latin typeface="Karla"/>
                <a:cs typeface="Karla"/>
              </a:rPr>
              <a:t>&amp;  </a:t>
            </a:r>
            <a:r>
              <a:rPr sz="1313" b="1" spc="8" dirty="0">
                <a:solidFill>
                  <a:srgbClr val="0070A2"/>
                </a:solidFill>
                <a:latin typeface="Karla"/>
                <a:cs typeface="Karla"/>
              </a:rPr>
              <a:t>Deployment  focus</a:t>
            </a:r>
            <a:endParaRPr sz="1313">
              <a:solidFill>
                <a:prstClr val="black"/>
              </a:solidFill>
              <a:latin typeface="Karla"/>
              <a:cs typeface="Karla"/>
            </a:endParaRPr>
          </a:p>
          <a:p>
            <a:pPr marL="200025" marR="215265" indent="-190976" defTabSz="685800">
              <a:lnSpc>
                <a:spcPct val="101699"/>
              </a:lnSpc>
              <a:buFont typeface="Arial"/>
              <a:buChar char="•"/>
              <a:tabLst>
                <a:tab pos="200025" algn="l"/>
                <a:tab pos="200501" algn="l"/>
              </a:tabLst>
            </a:pPr>
            <a:r>
              <a:rPr sz="1313" b="1" spc="8" dirty="0">
                <a:solidFill>
                  <a:srgbClr val="0070A2"/>
                </a:solidFill>
                <a:latin typeface="Karla"/>
                <a:cs typeface="Karla"/>
              </a:rPr>
              <a:t>Includes</a:t>
            </a:r>
            <a:r>
              <a:rPr sz="1313" b="1" spc="-60" dirty="0">
                <a:solidFill>
                  <a:srgbClr val="0070A2"/>
                </a:solidFill>
                <a:latin typeface="Karla"/>
                <a:cs typeface="Karla"/>
              </a:rPr>
              <a:t> </a:t>
            </a:r>
            <a:r>
              <a:rPr sz="1313" b="1" spc="11" dirty="0">
                <a:solidFill>
                  <a:srgbClr val="0070A2"/>
                </a:solidFill>
                <a:latin typeface="Karla"/>
                <a:cs typeface="Karla"/>
              </a:rPr>
              <a:t>OCED,  </a:t>
            </a:r>
            <a:r>
              <a:rPr sz="1313" b="1" spc="8" dirty="0">
                <a:solidFill>
                  <a:srgbClr val="0070A2"/>
                </a:solidFill>
                <a:latin typeface="Karla"/>
                <a:cs typeface="Karla"/>
              </a:rPr>
              <a:t>LPO, </a:t>
            </a:r>
            <a:r>
              <a:rPr sz="1313" b="1" spc="11" dirty="0">
                <a:solidFill>
                  <a:srgbClr val="0070A2"/>
                </a:solidFill>
                <a:latin typeface="Karla"/>
                <a:cs typeface="Karla"/>
              </a:rPr>
              <a:t>and</a:t>
            </a:r>
            <a:r>
              <a:rPr sz="1313" b="1" spc="-53" dirty="0">
                <a:solidFill>
                  <a:srgbClr val="0070A2"/>
                </a:solidFill>
                <a:latin typeface="Karla"/>
                <a:cs typeface="Karla"/>
              </a:rPr>
              <a:t> </a:t>
            </a:r>
            <a:r>
              <a:rPr sz="1313" b="1" spc="11" dirty="0">
                <a:solidFill>
                  <a:srgbClr val="0070A2"/>
                </a:solidFill>
                <a:latin typeface="Karla"/>
                <a:cs typeface="Karla"/>
              </a:rPr>
              <a:t>MESC</a:t>
            </a:r>
            <a:endParaRPr sz="1313">
              <a:solidFill>
                <a:prstClr val="black"/>
              </a:solidFill>
              <a:latin typeface="Karla"/>
              <a:cs typeface="Karla"/>
            </a:endParaRPr>
          </a:p>
        </p:txBody>
      </p:sp>
      <p:sp>
        <p:nvSpPr>
          <p:cNvPr id="10" name="object 10"/>
          <p:cNvSpPr txBox="1"/>
          <p:nvPr/>
        </p:nvSpPr>
        <p:spPr>
          <a:xfrm>
            <a:off x="163754" y="1886712"/>
            <a:ext cx="1572101" cy="618470"/>
          </a:xfrm>
          <a:prstGeom prst="rect">
            <a:avLst/>
          </a:prstGeom>
        </p:spPr>
        <p:txBody>
          <a:bodyPr vert="horz" wrap="square" lIns="0" tIns="8096" rIns="0" bIns="0" rtlCol="0">
            <a:spAutoFit/>
          </a:bodyPr>
          <a:lstStyle/>
          <a:p>
            <a:pPr marL="9525" marR="3810" defTabSz="685800">
              <a:lnSpc>
                <a:spcPct val="101800"/>
              </a:lnSpc>
              <a:spcBef>
                <a:spcPts val="64"/>
              </a:spcBef>
            </a:pPr>
            <a:r>
              <a:rPr sz="1313" b="1" dirty="0">
                <a:solidFill>
                  <a:srgbClr val="0070A2"/>
                </a:solidFill>
                <a:latin typeface="Karla"/>
                <a:cs typeface="Karla"/>
              </a:rPr>
              <a:t>Under Secretary</a:t>
            </a:r>
            <a:r>
              <a:rPr sz="1313" b="1" spc="-19" dirty="0">
                <a:solidFill>
                  <a:srgbClr val="0070A2"/>
                </a:solidFill>
                <a:latin typeface="Karla"/>
                <a:cs typeface="Karla"/>
              </a:rPr>
              <a:t> </a:t>
            </a:r>
            <a:r>
              <a:rPr sz="1313" b="1" spc="-4" dirty="0">
                <a:solidFill>
                  <a:srgbClr val="0070A2"/>
                </a:solidFill>
                <a:latin typeface="Karla"/>
                <a:cs typeface="Karla"/>
              </a:rPr>
              <a:t>for  </a:t>
            </a:r>
            <a:r>
              <a:rPr sz="1313" b="1" spc="4" dirty="0">
                <a:solidFill>
                  <a:srgbClr val="0070A2"/>
                </a:solidFill>
                <a:latin typeface="Karla"/>
                <a:cs typeface="Karla"/>
              </a:rPr>
              <a:t>Science </a:t>
            </a:r>
            <a:r>
              <a:rPr sz="1313" b="1" spc="11" dirty="0">
                <a:solidFill>
                  <a:srgbClr val="0070A2"/>
                </a:solidFill>
                <a:latin typeface="Karla"/>
                <a:cs typeface="Karla"/>
              </a:rPr>
              <a:t>and  </a:t>
            </a:r>
            <a:r>
              <a:rPr sz="1313" b="1" spc="8" dirty="0">
                <a:solidFill>
                  <a:srgbClr val="0070A2"/>
                </a:solidFill>
                <a:latin typeface="Karla"/>
                <a:cs typeface="Karla"/>
              </a:rPr>
              <a:t>Innovation</a:t>
            </a:r>
            <a:r>
              <a:rPr sz="1313" b="1" spc="19" dirty="0">
                <a:solidFill>
                  <a:srgbClr val="0070A2"/>
                </a:solidFill>
                <a:latin typeface="Karla"/>
                <a:cs typeface="Karla"/>
              </a:rPr>
              <a:t> </a:t>
            </a:r>
            <a:r>
              <a:rPr sz="1313" b="1" spc="8" dirty="0">
                <a:solidFill>
                  <a:srgbClr val="0070A2"/>
                </a:solidFill>
                <a:latin typeface="Karla"/>
                <a:cs typeface="Karla"/>
              </a:rPr>
              <a:t>(S4)</a:t>
            </a:r>
            <a:endParaRPr sz="1313">
              <a:solidFill>
                <a:prstClr val="black"/>
              </a:solidFill>
              <a:latin typeface="Karla"/>
              <a:cs typeface="Karla"/>
            </a:endParaRPr>
          </a:p>
        </p:txBody>
      </p:sp>
      <p:sp>
        <p:nvSpPr>
          <p:cNvPr id="11" name="object 11"/>
          <p:cNvSpPr txBox="1"/>
          <p:nvPr/>
        </p:nvSpPr>
        <p:spPr>
          <a:xfrm>
            <a:off x="163754" y="2497264"/>
            <a:ext cx="1752124" cy="1025506"/>
          </a:xfrm>
          <a:prstGeom prst="rect">
            <a:avLst/>
          </a:prstGeom>
        </p:spPr>
        <p:txBody>
          <a:bodyPr vert="horz" wrap="square" lIns="0" tIns="9049" rIns="0" bIns="0" rtlCol="0">
            <a:spAutoFit/>
          </a:bodyPr>
          <a:lstStyle/>
          <a:p>
            <a:pPr marL="262890" marR="427673" indent="-253841" defTabSz="685800">
              <a:lnSpc>
                <a:spcPct val="101400"/>
              </a:lnSpc>
              <a:spcBef>
                <a:spcPts val="71"/>
              </a:spcBef>
              <a:buFont typeface="Arial"/>
              <a:buChar char="•"/>
              <a:tabLst>
                <a:tab pos="262890" algn="l"/>
                <a:tab pos="263366" algn="l"/>
              </a:tabLst>
            </a:pPr>
            <a:r>
              <a:rPr sz="1313" b="1" spc="4" dirty="0">
                <a:solidFill>
                  <a:srgbClr val="0070A2"/>
                </a:solidFill>
                <a:latin typeface="Karla"/>
                <a:cs typeface="Karla"/>
              </a:rPr>
              <a:t>Research </a:t>
            </a:r>
            <a:r>
              <a:rPr sz="1313" b="1" spc="19" dirty="0">
                <a:solidFill>
                  <a:srgbClr val="0070A2"/>
                </a:solidFill>
                <a:latin typeface="Karla"/>
                <a:cs typeface="Karla"/>
              </a:rPr>
              <a:t>&amp;  </a:t>
            </a:r>
            <a:r>
              <a:rPr sz="1313" b="1" spc="11" dirty="0">
                <a:solidFill>
                  <a:srgbClr val="0070A2"/>
                </a:solidFill>
                <a:latin typeface="Karla"/>
                <a:cs typeface="Karla"/>
              </a:rPr>
              <a:t>Deve</a:t>
            </a:r>
            <a:r>
              <a:rPr sz="1313" b="1" dirty="0">
                <a:solidFill>
                  <a:srgbClr val="0070A2"/>
                </a:solidFill>
                <a:latin typeface="Karla"/>
                <a:cs typeface="Karla"/>
              </a:rPr>
              <a:t>l</a:t>
            </a:r>
            <a:r>
              <a:rPr sz="1313" b="1" spc="11" dirty="0">
                <a:solidFill>
                  <a:srgbClr val="0070A2"/>
                </a:solidFill>
                <a:latin typeface="Karla"/>
                <a:cs typeface="Karla"/>
              </a:rPr>
              <a:t>op</a:t>
            </a:r>
            <a:r>
              <a:rPr sz="1313" b="1" spc="8" dirty="0">
                <a:solidFill>
                  <a:srgbClr val="0070A2"/>
                </a:solidFill>
                <a:latin typeface="Karla"/>
                <a:cs typeface="Karla"/>
              </a:rPr>
              <a:t>me</a:t>
            </a:r>
            <a:r>
              <a:rPr sz="1313" b="1" spc="4" dirty="0">
                <a:solidFill>
                  <a:srgbClr val="0070A2"/>
                </a:solidFill>
                <a:latin typeface="Karla"/>
                <a:cs typeface="Karla"/>
              </a:rPr>
              <a:t>nt  </a:t>
            </a:r>
            <a:r>
              <a:rPr sz="1313" b="1" spc="8" dirty="0">
                <a:solidFill>
                  <a:srgbClr val="0070A2"/>
                </a:solidFill>
                <a:latin typeface="Karla"/>
                <a:cs typeface="Karla"/>
              </a:rPr>
              <a:t>focus</a:t>
            </a:r>
            <a:endParaRPr sz="1313">
              <a:solidFill>
                <a:prstClr val="black"/>
              </a:solidFill>
              <a:latin typeface="Karla"/>
              <a:cs typeface="Karla"/>
            </a:endParaRPr>
          </a:p>
          <a:p>
            <a:pPr marL="262890" indent="-253841" defTabSz="685800">
              <a:spcBef>
                <a:spcPts val="26"/>
              </a:spcBef>
              <a:buFont typeface="Arial"/>
              <a:buChar char="•"/>
              <a:tabLst>
                <a:tab pos="262890" algn="l"/>
                <a:tab pos="263366" algn="l"/>
              </a:tabLst>
            </a:pPr>
            <a:r>
              <a:rPr sz="1313" b="1" spc="8" dirty="0">
                <a:solidFill>
                  <a:srgbClr val="0070A2"/>
                </a:solidFill>
                <a:latin typeface="Karla"/>
                <a:cs typeface="Karla"/>
              </a:rPr>
              <a:t>Includes </a:t>
            </a:r>
            <a:r>
              <a:rPr sz="1313" b="1" spc="11" dirty="0">
                <a:solidFill>
                  <a:srgbClr val="0070A2"/>
                </a:solidFill>
                <a:latin typeface="Karla"/>
                <a:cs typeface="Karla"/>
              </a:rPr>
              <a:t>EERE,</a:t>
            </a:r>
            <a:r>
              <a:rPr sz="1313" b="1" spc="-60" dirty="0">
                <a:solidFill>
                  <a:srgbClr val="0070A2"/>
                </a:solidFill>
                <a:latin typeface="Karla"/>
                <a:cs typeface="Karla"/>
              </a:rPr>
              <a:t> </a:t>
            </a:r>
            <a:r>
              <a:rPr sz="1313" b="1" spc="8" dirty="0">
                <a:solidFill>
                  <a:srgbClr val="0070A2"/>
                </a:solidFill>
                <a:latin typeface="Karla"/>
                <a:cs typeface="Karla"/>
              </a:rPr>
              <a:t>OE,</a:t>
            </a:r>
            <a:endParaRPr sz="1313">
              <a:solidFill>
                <a:prstClr val="black"/>
              </a:solidFill>
              <a:latin typeface="Karla"/>
              <a:cs typeface="Karla"/>
            </a:endParaRPr>
          </a:p>
          <a:p>
            <a:pPr marL="262890" defTabSz="685800">
              <a:spcBef>
                <a:spcPts val="30"/>
              </a:spcBef>
            </a:pPr>
            <a:r>
              <a:rPr sz="1313" b="1" spc="11" dirty="0">
                <a:solidFill>
                  <a:srgbClr val="0070A2"/>
                </a:solidFill>
                <a:latin typeface="Karla"/>
                <a:cs typeface="Karla"/>
              </a:rPr>
              <a:t>and</a:t>
            </a:r>
            <a:r>
              <a:rPr sz="1313" b="1" dirty="0">
                <a:solidFill>
                  <a:srgbClr val="0070A2"/>
                </a:solidFill>
                <a:latin typeface="Karla"/>
                <a:cs typeface="Karla"/>
              </a:rPr>
              <a:t> </a:t>
            </a:r>
            <a:r>
              <a:rPr sz="1313" b="1" spc="8" dirty="0">
                <a:solidFill>
                  <a:srgbClr val="0070A2"/>
                </a:solidFill>
                <a:latin typeface="Karla"/>
                <a:cs typeface="Karla"/>
              </a:rPr>
              <a:t>SC</a:t>
            </a:r>
            <a:endParaRPr sz="1313">
              <a:solidFill>
                <a:prstClr val="black"/>
              </a:solidFill>
              <a:latin typeface="Karla"/>
              <a:cs typeface="Karl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5" y="4524946"/>
            <a:ext cx="9146858" cy="427673"/>
            <a:chOff x="2794" y="6033262"/>
            <a:chExt cx="12195810" cy="570230"/>
          </a:xfrm>
        </p:grpSpPr>
        <p:sp>
          <p:nvSpPr>
            <p:cNvPr id="3" name="object 3"/>
            <p:cNvSpPr/>
            <p:nvPr/>
          </p:nvSpPr>
          <p:spPr>
            <a:xfrm>
              <a:off x="9143" y="6039611"/>
              <a:ext cx="12183110" cy="509270"/>
            </a:xfrm>
            <a:custGeom>
              <a:avLst/>
              <a:gdLst/>
              <a:ahLst/>
              <a:cxnLst/>
              <a:rect l="l" t="t" r="r" b="b"/>
              <a:pathLst>
                <a:path w="12183110" h="509270">
                  <a:moveTo>
                    <a:pt x="12182856" y="508999"/>
                  </a:moveTo>
                  <a:lnTo>
                    <a:pt x="2585847" y="491756"/>
                  </a:lnTo>
                  <a:lnTo>
                    <a:pt x="2339213" y="0"/>
                  </a:lnTo>
                  <a:lnTo>
                    <a:pt x="0" y="0"/>
                  </a:lnTo>
                </a:path>
              </a:pathLst>
            </a:custGeom>
            <a:ln w="12698">
              <a:solidFill>
                <a:srgbClr val="235FAC"/>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225552" y="6100571"/>
              <a:ext cx="1888236" cy="50292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5" name="object 5"/>
          <p:cNvSpPr txBox="1"/>
          <p:nvPr/>
        </p:nvSpPr>
        <p:spPr>
          <a:xfrm>
            <a:off x="2446783" y="490441"/>
            <a:ext cx="4690586" cy="240931"/>
          </a:xfrm>
          <a:prstGeom prst="rect">
            <a:avLst/>
          </a:prstGeom>
        </p:spPr>
        <p:txBody>
          <a:bodyPr vert="horz" wrap="square" lIns="0" tIns="10001" rIns="0" bIns="0" rtlCol="0">
            <a:spAutoFit/>
          </a:bodyPr>
          <a:lstStyle/>
          <a:p>
            <a:pPr marL="9525" defTabSz="685800">
              <a:spcBef>
                <a:spcPts val="79"/>
              </a:spcBef>
            </a:pPr>
            <a:r>
              <a:rPr sz="1500" b="1" spc="-4" dirty="0">
                <a:solidFill>
                  <a:srgbClr val="1CA6DF"/>
                </a:solidFill>
                <a:latin typeface="Carlito"/>
                <a:cs typeface="Carlito"/>
              </a:rPr>
              <a:t>DOE </a:t>
            </a:r>
            <a:r>
              <a:rPr sz="1500" b="1" dirty="0">
                <a:solidFill>
                  <a:srgbClr val="1CA6DF"/>
                </a:solidFill>
                <a:latin typeface="Carlito"/>
                <a:cs typeface="Carlito"/>
              </a:rPr>
              <a:t>Innovation, </a:t>
            </a:r>
            <a:r>
              <a:rPr sz="1500" b="1" spc="-4" dirty="0">
                <a:solidFill>
                  <a:srgbClr val="1CA6DF"/>
                </a:solidFill>
                <a:latin typeface="Carlito"/>
                <a:cs typeface="Carlito"/>
              </a:rPr>
              <a:t>Demonstration, Manufacturing</a:t>
            </a:r>
            <a:r>
              <a:rPr sz="1500" b="1" spc="-53" dirty="0">
                <a:solidFill>
                  <a:srgbClr val="1CA6DF"/>
                </a:solidFill>
                <a:latin typeface="Carlito"/>
                <a:cs typeface="Carlito"/>
              </a:rPr>
              <a:t> </a:t>
            </a:r>
            <a:r>
              <a:rPr sz="1500" b="1" dirty="0">
                <a:solidFill>
                  <a:srgbClr val="1CA6DF"/>
                </a:solidFill>
                <a:latin typeface="Carlito"/>
                <a:cs typeface="Carlito"/>
              </a:rPr>
              <a:t>Landscape</a:t>
            </a:r>
            <a:endParaRPr sz="1500">
              <a:solidFill>
                <a:prstClr val="black"/>
              </a:solidFill>
              <a:latin typeface="Carlito"/>
              <a:cs typeface="Carlito"/>
            </a:endParaRPr>
          </a:p>
        </p:txBody>
      </p:sp>
      <p:sp>
        <p:nvSpPr>
          <p:cNvPr id="6" name="object 6"/>
          <p:cNvSpPr/>
          <p:nvPr/>
        </p:nvSpPr>
        <p:spPr>
          <a:xfrm>
            <a:off x="1459421" y="3132706"/>
            <a:ext cx="6846570" cy="1336167"/>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7"/>
          <p:cNvSpPr txBox="1"/>
          <p:nvPr/>
        </p:nvSpPr>
        <p:spPr>
          <a:xfrm>
            <a:off x="1459421" y="1281112"/>
            <a:ext cx="1416367" cy="1771703"/>
          </a:xfrm>
          <a:prstGeom prst="rect">
            <a:avLst/>
          </a:prstGeom>
          <a:solidFill>
            <a:srgbClr val="DCE6F1"/>
          </a:solidFill>
        </p:spPr>
        <p:txBody>
          <a:bodyPr vert="horz" wrap="square" lIns="0" tIns="0" rIns="0" bIns="0" rtlCol="0">
            <a:spAutoFit/>
          </a:bodyPr>
          <a:lstStyle/>
          <a:p>
            <a:pPr defTabSz="685800"/>
            <a:endParaRPr sz="1200">
              <a:solidFill>
                <a:prstClr val="black"/>
              </a:solidFill>
              <a:latin typeface="Times New Roman"/>
              <a:cs typeface="Times New Roman"/>
            </a:endParaRPr>
          </a:p>
          <a:p>
            <a:pPr defTabSz="685800"/>
            <a:endParaRPr sz="1200">
              <a:solidFill>
                <a:prstClr val="black"/>
              </a:solidFill>
              <a:latin typeface="Times New Roman"/>
              <a:cs typeface="Times New Roman"/>
            </a:endParaRPr>
          </a:p>
          <a:p>
            <a:pPr defTabSz="685800"/>
            <a:endParaRPr sz="1200">
              <a:solidFill>
                <a:prstClr val="black"/>
              </a:solidFill>
              <a:latin typeface="Times New Roman"/>
              <a:cs typeface="Times New Roman"/>
            </a:endParaRPr>
          </a:p>
          <a:p>
            <a:pPr marL="314325" marR="309086" algn="ctr" defTabSz="685800">
              <a:spcBef>
                <a:spcPts val="866"/>
              </a:spcBef>
            </a:pPr>
            <a:r>
              <a:rPr sz="1200" b="1" dirty="0">
                <a:solidFill>
                  <a:srgbClr val="252525"/>
                </a:solidFill>
                <a:latin typeface="Carlito"/>
                <a:cs typeface="Carlito"/>
              </a:rPr>
              <a:t>Basic</a:t>
            </a:r>
            <a:r>
              <a:rPr sz="1200" b="1" spc="-60" dirty="0">
                <a:solidFill>
                  <a:srgbClr val="252525"/>
                </a:solidFill>
                <a:latin typeface="Carlito"/>
                <a:cs typeface="Carlito"/>
              </a:rPr>
              <a:t> </a:t>
            </a:r>
            <a:r>
              <a:rPr sz="1200" b="1" spc="-8" dirty="0">
                <a:solidFill>
                  <a:srgbClr val="252525"/>
                </a:solidFill>
                <a:latin typeface="Carlito"/>
                <a:cs typeface="Carlito"/>
              </a:rPr>
              <a:t>Energy  </a:t>
            </a:r>
            <a:r>
              <a:rPr sz="1200" b="1" spc="-4" dirty="0">
                <a:solidFill>
                  <a:srgbClr val="252525"/>
                </a:solidFill>
                <a:latin typeface="Carlito"/>
                <a:cs typeface="Carlito"/>
              </a:rPr>
              <a:t>Sciences  (BES)</a:t>
            </a:r>
            <a:endParaRPr sz="1200">
              <a:solidFill>
                <a:prstClr val="black"/>
              </a:solidFill>
              <a:latin typeface="Carlito"/>
              <a:cs typeface="Carlito"/>
            </a:endParaRPr>
          </a:p>
          <a:p>
            <a:pPr defTabSz="685800">
              <a:spcBef>
                <a:spcPts val="23"/>
              </a:spcBef>
            </a:pPr>
            <a:endParaRPr sz="1163">
              <a:solidFill>
                <a:prstClr val="black"/>
              </a:solidFill>
              <a:latin typeface="Carlito"/>
              <a:cs typeface="Carlito"/>
            </a:endParaRPr>
          </a:p>
          <a:p>
            <a:pPr algn="ctr" defTabSz="685800"/>
            <a:r>
              <a:rPr sz="1200" spc="-4" dirty="0">
                <a:solidFill>
                  <a:srgbClr val="252525"/>
                </a:solidFill>
                <a:latin typeface="Carlito"/>
                <a:cs typeface="Carlito"/>
              </a:rPr>
              <a:t>Fundamental</a:t>
            </a:r>
            <a:endParaRPr sz="1200">
              <a:solidFill>
                <a:prstClr val="black"/>
              </a:solidFill>
              <a:latin typeface="Carlito"/>
              <a:cs typeface="Carlito"/>
            </a:endParaRPr>
          </a:p>
          <a:p>
            <a:pPr algn="ctr" defTabSz="685800"/>
            <a:r>
              <a:rPr sz="1200" spc="-4" dirty="0">
                <a:solidFill>
                  <a:srgbClr val="252525"/>
                </a:solidFill>
                <a:latin typeface="Carlito"/>
                <a:cs typeface="Carlito"/>
              </a:rPr>
              <a:t>research</a:t>
            </a:r>
            <a:endParaRPr sz="1200">
              <a:solidFill>
                <a:prstClr val="black"/>
              </a:solidFill>
              <a:latin typeface="Carlito"/>
              <a:cs typeface="Carlito"/>
            </a:endParaRPr>
          </a:p>
        </p:txBody>
      </p:sp>
      <p:sp>
        <p:nvSpPr>
          <p:cNvPr id="8" name="object 8"/>
          <p:cNvSpPr txBox="1"/>
          <p:nvPr/>
        </p:nvSpPr>
        <p:spPr>
          <a:xfrm>
            <a:off x="1773554" y="3685318"/>
            <a:ext cx="1129665" cy="557429"/>
          </a:xfrm>
          <a:prstGeom prst="rect">
            <a:avLst/>
          </a:prstGeom>
        </p:spPr>
        <p:txBody>
          <a:bodyPr vert="horz" wrap="square" lIns="0" tIns="9049" rIns="0" bIns="0" rtlCol="0">
            <a:spAutoFit/>
          </a:bodyPr>
          <a:lstStyle/>
          <a:p>
            <a:pPr marR="3810" algn="r" defTabSz="685800">
              <a:spcBef>
                <a:spcPts val="71"/>
              </a:spcBef>
            </a:pPr>
            <a:r>
              <a:rPr sz="1200" b="1" spc="-8" dirty="0">
                <a:solidFill>
                  <a:prstClr val="black"/>
                </a:solidFill>
                <a:latin typeface="Carlito"/>
                <a:cs typeface="Carlito"/>
              </a:rPr>
              <a:t>Advanced</a:t>
            </a:r>
            <a:r>
              <a:rPr sz="1200" b="1" spc="-26" dirty="0">
                <a:solidFill>
                  <a:prstClr val="black"/>
                </a:solidFill>
                <a:latin typeface="Carlito"/>
                <a:cs typeface="Carlito"/>
              </a:rPr>
              <a:t> </a:t>
            </a:r>
            <a:r>
              <a:rPr sz="1200" b="1" spc="-4" dirty="0">
                <a:solidFill>
                  <a:prstClr val="black"/>
                </a:solidFill>
                <a:latin typeface="Carlito"/>
                <a:cs typeface="Carlito"/>
              </a:rPr>
              <a:t>Project</a:t>
            </a:r>
            <a:endParaRPr sz="1200">
              <a:solidFill>
                <a:prstClr val="black"/>
              </a:solidFill>
              <a:latin typeface="Carlito"/>
              <a:cs typeface="Carlito"/>
            </a:endParaRPr>
          </a:p>
          <a:p>
            <a:pPr defTabSz="685800">
              <a:spcBef>
                <a:spcPts val="19"/>
              </a:spcBef>
            </a:pPr>
            <a:endParaRPr sz="1163">
              <a:solidFill>
                <a:prstClr val="black"/>
              </a:solidFill>
              <a:latin typeface="Carlito"/>
              <a:cs typeface="Carlito"/>
            </a:endParaRPr>
          </a:p>
          <a:p>
            <a:pPr marR="31909" algn="r" defTabSz="685800">
              <a:spcBef>
                <a:spcPts val="4"/>
              </a:spcBef>
            </a:pPr>
            <a:r>
              <a:rPr sz="1200" spc="-4" dirty="0">
                <a:solidFill>
                  <a:prstClr val="black"/>
                </a:solidFill>
                <a:latin typeface="Carlito"/>
                <a:cs typeface="Carlito"/>
              </a:rPr>
              <a:t>“</a:t>
            </a:r>
            <a:r>
              <a:rPr sz="1200" spc="-8" dirty="0">
                <a:solidFill>
                  <a:prstClr val="black"/>
                </a:solidFill>
                <a:latin typeface="Carlito"/>
                <a:cs typeface="Carlito"/>
              </a:rPr>
              <a:t>Of</a:t>
            </a:r>
            <a:r>
              <a:rPr sz="1200" spc="4" dirty="0">
                <a:solidFill>
                  <a:prstClr val="black"/>
                </a:solidFill>
                <a:latin typeface="Carlito"/>
                <a:cs typeface="Carlito"/>
              </a:rPr>
              <a:t>f</a:t>
            </a:r>
            <a:r>
              <a:rPr sz="1200" spc="-4" dirty="0">
                <a:solidFill>
                  <a:prstClr val="black"/>
                </a:solidFill>
                <a:latin typeface="Carlito"/>
                <a:cs typeface="Carlito"/>
              </a:rPr>
              <a:t>-</a:t>
            </a:r>
            <a:r>
              <a:rPr sz="1200" spc="-8" dirty="0">
                <a:solidFill>
                  <a:prstClr val="black"/>
                </a:solidFill>
                <a:latin typeface="Carlito"/>
                <a:cs typeface="Carlito"/>
              </a:rPr>
              <a:t>roadm</a:t>
            </a:r>
            <a:r>
              <a:rPr sz="1200" spc="-4" dirty="0">
                <a:solidFill>
                  <a:prstClr val="black"/>
                </a:solidFill>
                <a:latin typeface="Carlito"/>
                <a:cs typeface="Carlito"/>
              </a:rPr>
              <a:t>a</a:t>
            </a:r>
            <a:r>
              <a:rPr sz="1200" spc="-8" dirty="0">
                <a:solidFill>
                  <a:prstClr val="black"/>
                </a:solidFill>
                <a:latin typeface="Carlito"/>
                <a:cs typeface="Carlito"/>
              </a:rPr>
              <a:t>p</a:t>
            </a:r>
            <a:endParaRPr sz="1200">
              <a:solidFill>
                <a:prstClr val="black"/>
              </a:solidFill>
              <a:latin typeface="Carlito"/>
              <a:cs typeface="Carlito"/>
            </a:endParaRPr>
          </a:p>
        </p:txBody>
      </p:sp>
      <p:graphicFrame>
        <p:nvGraphicFramePr>
          <p:cNvPr id="9" name="object 9"/>
          <p:cNvGraphicFramePr>
            <a:graphicFrameLocks noGrp="1"/>
          </p:cNvGraphicFramePr>
          <p:nvPr/>
        </p:nvGraphicFramePr>
        <p:xfrm>
          <a:off x="2875502" y="1281018"/>
          <a:ext cx="5410676" cy="3188111"/>
        </p:xfrm>
        <a:graphic>
          <a:graphicData uri="http://schemas.openxmlformats.org/drawingml/2006/table">
            <a:tbl>
              <a:tblPr firstRow="1" bandRow="1">
                <a:tableStyleId>{2D5ABB26-0587-4C30-8999-92F81FD0307C}</a:tableStyleId>
              </a:tblPr>
              <a:tblGrid>
                <a:gridCol w="1982153">
                  <a:extLst>
                    <a:ext uri="{9D8B030D-6E8A-4147-A177-3AD203B41FA5}">
                      <a16:colId xmlns:a16="http://schemas.microsoft.com/office/drawing/2014/main" val="20000"/>
                    </a:ext>
                  </a:extLst>
                </a:gridCol>
                <a:gridCol w="1727835">
                  <a:extLst>
                    <a:ext uri="{9D8B030D-6E8A-4147-A177-3AD203B41FA5}">
                      <a16:colId xmlns:a16="http://schemas.microsoft.com/office/drawing/2014/main" val="20001"/>
                    </a:ext>
                  </a:extLst>
                </a:gridCol>
                <a:gridCol w="1700688">
                  <a:extLst>
                    <a:ext uri="{9D8B030D-6E8A-4147-A177-3AD203B41FA5}">
                      <a16:colId xmlns:a16="http://schemas.microsoft.com/office/drawing/2014/main" val="20002"/>
                    </a:ext>
                  </a:extLst>
                </a:gridCol>
              </a:tblGrid>
              <a:tr h="1156145">
                <a:tc>
                  <a:txBody>
                    <a:bodyPr/>
                    <a:lstStyle/>
                    <a:p>
                      <a:pPr marL="38100" algn="ctr">
                        <a:lnSpc>
                          <a:spcPct val="100000"/>
                        </a:lnSpc>
                        <a:spcBef>
                          <a:spcPts val="260"/>
                        </a:spcBef>
                      </a:pPr>
                      <a:r>
                        <a:rPr sz="1200" b="1" spc="-5" dirty="0">
                          <a:solidFill>
                            <a:srgbClr val="252525"/>
                          </a:solidFill>
                          <a:latin typeface="Carlito"/>
                          <a:cs typeface="Carlito"/>
                        </a:rPr>
                        <a:t>Applied Research</a:t>
                      </a:r>
                      <a:r>
                        <a:rPr sz="1200" b="1" spc="10" dirty="0">
                          <a:solidFill>
                            <a:srgbClr val="252525"/>
                          </a:solidFill>
                          <a:latin typeface="Carlito"/>
                          <a:cs typeface="Carlito"/>
                        </a:rPr>
                        <a:t> </a:t>
                      </a:r>
                      <a:r>
                        <a:rPr sz="1200" b="1" spc="-10" dirty="0">
                          <a:solidFill>
                            <a:srgbClr val="252525"/>
                          </a:solidFill>
                          <a:latin typeface="Carlito"/>
                          <a:cs typeface="Carlito"/>
                        </a:rPr>
                        <a:t>Programs</a:t>
                      </a:r>
                      <a:endParaRPr sz="1200">
                        <a:latin typeface="Carlito"/>
                        <a:cs typeface="Carlito"/>
                      </a:endParaRPr>
                    </a:p>
                    <a:p>
                      <a:pPr marL="84455" algn="ctr">
                        <a:lnSpc>
                          <a:spcPct val="100000"/>
                        </a:lnSpc>
                        <a:spcBef>
                          <a:spcPts val="5"/>
                        </a:spcBef>
                      </a:pPr>
                      <a:r>
                        <a:rPr sz="1200" b="1" spc="-5" dirty="0">
                          <a:solidFill>
                            <a:srgbClr val="252525"/>
                          </a:solidFill>
                          <a:latin typeface="Carlito"/>
                          <a:cs typeface="Carlito"/>
                        </a:rPr>
                        <a:t>(EERE,</a:t>
                      </a:r>
                      <a:r>
                        <a:rPr sz="1200" b="1" spc="-15" dirty="0">
                          <a:solidFill>
                            <a:srgbClr val="252525"/>
                          </a:solidFill>
                          <a:latin typeface="Carlito"/>
                          <a:cs typeface="Carlito"/>
                        </a:rPr>
                        <a:t> </a:t>
                      </a:r>
                      <a:r>
                        <a:rPr sz="1200" b="1" spc="-5" dirty="0">
                          <a:solidFill>
                            <a:srgbClr val="252525"/>
                          </a:solidFill>
                          <a:latin typeface="Carlito"/>
                          <a:cs typeface="Carlito"/>
                        </a:rPr>
                        <a:t>FECM,…)</a:t>
                      </a:r>
                      <a:endParaRPr sz="1200">
                        <a:latin typeface="Carlito"/>
                        <a:cs typeface="Carlito"/>
                      </a:endParaRPr>
                    </a:p>
                    <a:p>
                      <a:pPr>
                        <a:lnSpc>
                          <a:spcPct val="100000"/>
                        </a:lnSpc>
                        <a:spcBef>
                          <a:spcPts val="20"/>
                        </a:spcBef>
                      </a:pPr>
                      <a:endParaRPr sz="1200">
                        <a:latin typeface="Times New Roman"/>
                        <a:cs typeface="Times New Roman"/>
                      </a:endParaRPr>
                    </a:p>
                    <a:p>
                      <a:pPr marL="446405" marR="401320" algn="ctr">
                        <a:lnSpc>
                          <a:spcPct val="100000"/>
                        </a:lnSpc>
                      </a:pPr>
                      <a:r>
                        <a:rPr sz="1200" spc="-5" dirty="0">
                          <a:solidFill>
                            <a:srgbClr val="252525"/>
                          </a:solidFill>
                          <a:latin typeface="Carlito"/>
                          <a:cs typeface="Carlito"/>
                        </a:rPr>
                        <a:t>Applied </a:t>
                      </a:r>
                      <a:r>
                        <a:rPr sz="1200" spc="-10" dirty="0">
                          <a:solidFill>
                            <a:srgbClr val="252525"/>
                          </a:solidFill>
                          <a:latin typeface="Carlito"/>
                          <a:cs typeface="Carlito"/>
                        </a:rPr>
                        <a:t>Research </a:t>
                      </a:r>
                      <a:r>
                        <a:rPr sz="1200" spc="-5" dirty="0">
                          <a:solidFill>
                            <a:srgbClr val="252525"/>
                          </a:solidFill>
                          <a:latin typeface="Carlito"/>
                          <a:cs typeface="Carlito"/>
                        </a:rPr>
                        <a:t>and  </a:t>
                      </a:r>
                      <a:r>
                        <a:rPr sz="1200" spc="-10" dirty="0">
                          <a:solidFill>
                            <a:srgbClr val="252525"/>
                          </a:solidFill>
                          <a:latin typeface="Carlito"/>
                          <a:cs typeface="Carlito"/>
                        </a:rPr>
                        <a:t>Development</a:t>
                      </a:r>
                      <a:endParaRPr sz="1200">
                        <a:latin typeface="Carlito"/>
                        <a:cs typeface="Carlito"/>
                      </a:endParaRPr>
                    </a:p>
                  </a:txBody>
                  <a:tcPr marL="0" marR="0" marT="24765" marB="0">
                    <a:solidFill>
                      <a:srgbClr val="B8CDE4"/>
                    </a:solidFill>
                  </a:tcPr>
                </a:tc>
                <a:tc rowSpan="2">
                  <a:txBody>
                    <a:bodyPr/>
                    <a:lstStyle/>
                    <a:p>
                      <a:pPr marL="302895" marR="254635" indent="635" algn="ctr">
                        <a:lnSpc>
                          <a:spcPct val="100000"/>
                        </a:lnSpc>
                        <a:spcBef>
                          <a:spcPts val="315"/>
                        </a:spcBef>
                      </a:pPr>
                      <a:r>
                        <a:rPr sz="1400" b="1" dirty="0">
                          <a:solidFill>
                            <a:srgbClr val="FFFFFF"/>
                          </a:solidFill>
                          <a:latin typeface="Arial"/>
                          <a:cs typeface="Arial"/>
                        </a:rPr>
                        <a:t>Office of </a:t>
                      </a:r>
                      <a:r>
                        <a:rPr sz="1400" b="1" spc="-5" dirty="0">
                          <a:solidFill>
                            <a:srgbClr val="FFFFFF"/>
                          </a:solidFill>
                          <a:latin typeface="Arial"/>
                          <a:cs typeface="Arial"/>
                        </a:rPr>
                        <a:t>Clean  Energy  </a:t>
                      </a:r>
                      <a:r>
                        <a:rPr sz="1400" b="1" dirty="0">
                          <a:solidFill>
                            <a:srgbClr val="FFFFFF"/>
                          </a:solidFill>
                          <a:latin typeface="Arial"/>
                          <a:cs typeface="Arial"/>
                        </a:rPr>
                        <a:t>D</a:t>
                      </a:r>
                      <a:r>
                        <a:rPr sz="1400" b="1" spc="-10" dirty="0">
                          <a:solidFill>
                            <a:srgbClr val="FFFFFF"/>
                          </a:solidFill>
                          <a:latin typeface="Arial"/>
                          <a:cs typeface="Arial"/>
                        </a:rPr>
                        <a:t>e</a:t>
                      </a:r>
                      <a:r>
                        <a:rPr sz="1400" b="1" dirty="0">
                          <a:solidFill>
                            <a:srgbClr val="FFFFFF"/>
                          </a:solidFill>
                          <a:latin typeface="Arial"/>
                          <a:cs typeface="Arial"/>
                        </a:rPr>
                        <a:t>monstr</a:t>
                      </a:r>
                      <a:r>
                        <a:rPr sz="1400" b="1" spc="-10" dirty="0">
                          <a:solidFill>
                            <a:srgbClr val="FFFFFF"/>
                          </a:solidFill>
                          <a:latin typeface="Arial"/>
                          <a:cs typeface="Arial"/>
                        </a:rPr>
                        <a:t>a</a:t>
                      </a:r>
                      <a:r>
                        <a:rPr sz="1400" b="1" dirty="0">
                          <a:solidFill>
                            <a:srgbClr val="FFFFFF"/>
                          </a:solidFill>
                          <a:latin typeface="Arial"/>
                          <a:cs typeface="Arial"/>
                        </a:rPr>
                        <a:t>ti</a:t>
                      </a:r>
                      <a:r>
                        <a:rPr sz="1400" b="1" spc="5" dirty="0">
                          <a:solidFill>
                            <a:srgbClr val="FFFFFF"/>
                          </a:solidFill>
                          <a:latin typeface="Arial"/>
                          <a:cs typeface="Arial"/>
                        </a:rPr>
                        <a:t>o</a:t>
                      </a:r>
                      <a:r>
                        <a:rPr sz="1400" b="1" dirty="0">
                          <a:solidFill>
                            <a:srgbClr val="FFFFFF"/>
                          </a:solidFill>
                          <a:latin typeface="Arial"/>
                          <a:cs typeface="Arial"/>
                        </a:rPr>
                        <a:t>ns  (OCED)</a:t>
                      </a:r>
                      <a:endParaRPr sz="1400">
                        <a:latin typeface="Arial"/>
                        <a:cs typeface="Arial"/>
                      </a:endParaRPr>
                    </a:p>
                    <a:p>
                      <a:pPr marL="43180" algn="ctr">
                        <a:lnSpc>
                          <a:spcPts val="1650"/>
                        </a:lnSpc>
                      </a:pPr>
                      <a:r>
                        <a:rPr sz="1100" b="1" spc="-5" dirty="0">
                          <a:solidFill>
                            <a:srgbClr val="FFFFFF"/>
                          </a:solidFill>
                          <a:latin typeface="Karla"/>
                          <a:cs typeface="Karla"/>
                        </a:rPr>
                        <a:t>Large-scale </a:t>
                      </a:r>
                      <a:r>
                        <a:rPr sz="1100" b="1" dirty="0">
                          <a:solidFill>
                            <a:srgbClr val="FFFFFF"/>
                          </a:solidFill>
                          <a:latin typeface="Karla"/>
                          <a:cs typeface="Karla"/>
                        </a:rPr>
                        <a:t>clean</a:t>
                      </a:r>
                      <a:r>
                        <a:rPr sz="1100" b="1" spc="-60" dirty="0">
                          <a:solidFill>
                            <a:srgbClr val="FFFFFF"/>
                          </a:solidFill>
                          <a:latin typeface="Karla"/>
                          <a:cs typeface="Karla"/>
                        </a:rPr>
                        <a:t> </a:t>
                      </a:r>
                      <a:r>
                        <a:rPr sz="1100" b="1" spc="-5" dirty="0">
                          <a:solidFill>
                            <a:srgbClr val="FFFFFF"/>
                          </a:solidFill>
                          <a:latin typeface="Karla"/>
                          <a:cs typeface="Karla"/>
                        </a:rPr>
                        <a:t>energy</a:t>
                      </a:r>
                      <a:endParaRPr sz="1100">
                        <a:latin typeface="Karla"/>
                        <a:cs typeface="Karla"/>
                      </a:endParaRPr>
                    </a:p>
                    <a:p>
                      <a:pPr marL="174625" marR="125095" algn="ctr">
                        <a:lnSpc>
                          <a:spcPct val="100000"/>
                        </a:lnSpc>
                        <a:spcBef>
                          <a:spcPts val="5"/>
                        </a:spcBef>
                      </a:pPr>
                      <a:r>
                        <a:rPr sz="1100" b="1" spc="-5" dirty="0">
                          <a:solidFill>
                            <a:srgbClr val="FFFFFF"/>
                          </a:solidFill>
                          <a:latin typeface="Karla"/>
                          <a:cs typeface="Karla"/>
                        </a:rPr>
                        <a:t>demonstration</a:t>
                      </a:r>
                      <a:r>
                        <a:rPr sz="1100" b="1" spc="-80" dirty="0">
                          <a:solidFill>
                            <a:srgbClr val="FFFFFF"/>
                          </a:solidFill>
                          <a:latin typeface="Karla"/>
                          <a:cs typeface="Karla"/>
                        </a:rPr>
                        <a:t> </a:t>
                      </a:r>
                      <a:r>
                        <a:rPr sz="1100" b="1" spc="-5" dirty="0">
                          <a:solidFill>
                            <a:srgbClr val="FFFFFF"/>
                          </a:solidFill>
                          <a:latin typeface="Karla"/>
                          <a:cs typeface="Karla"/>
                        </a:rPr>
                        <a:t>projects  accelerate market  adoption and  </a:t>
                      </a:r>
                      <a:r>
                        <a:rPr sz="1100" b="1" dirty="0">
                          <a:solidFill>
                            <a:srgbClr val="FFFFFF"/>
                          </a:solidFill>
                          <a:latin typeface="Karla"/>
                          <a:cs typeface="Karla"/>
                        </a:rPr>
                        <a:t>deployment of  technologies</a:t>
                      </a:r>
                      <a:endParaRPr sz="1100">
                        <a:latin typeface="Karla"/>
                        <a:cs typeface="Karla"/>
                      </a:endParaRPr>
                    </a:p>
                  </a:txBody>
                  <a:tcPr marL="0" marR="0" marT="30004" marB="0">
                    <a:lnB w="76200">
                      <a:solidFill>
                        <a:srgbClr val="FFFF00"/>
                      </a:solidFill>
                      <a:prstDash val="solid"/>
                    </a:lnB>
                    <a:solidFill>
                      <a:srgbClr val="94B3D6"/>
                    </a:solidFill>
                  </a:tcPr>
                </a:tc>
                <a:tc rowSpan="2">
                  <a:txBody>
                    <a:bodyPr/>
                    <a:lstStyle/>
                    <a:p>
                      <a:pPr marL="372745" marR="338455" algn="ctr">
                        <a:lnSpc>
                          <a:spcPct val="100000"/>
                        </a:lnSpc>
                        <a:spcBef>
                          <a:spcPts val="315"/>
                        </a:spcBef>
                      </a:pPr>
                      <a:r>
                        <a:rPr sz="1400" b="1" dirty="0">
                          <a:solidFill>
                            <a:srgbClr val="FFFFFF"/>
                          </a:solidFill>
                          <a:latin typeface="Arial"/>
                          <a:cs typeface="Arial"/>
                        </a:rPr>
                        <a:t>Loan</a:t>
                      </a:r>
                      <a:r>
                        <a:rPr sz="1400" b="1" spc="-80" dirty="0">
                          <a:solidFill>
                            <a:srgbClr val="FFFFFF"/>
                          </a:solidFill>
                          <a:latin typeface="Arial"/>
                          <a:cs typeface="Arial"/>
                        </a:rPr>
                        <a:t> </a:t>
                      </a:r>
                      <a:r>
                        <a:rPr sz="1400" b="1" spc="-5" dirty="0">
                          <a:solidFill>
                            <a:srgbClr val="FFFFFF"/>
                          </a:solidFill>
                          <a:latin typeface="Arial"/>
                          <a:cs typeface="Arial"/>
                        </a:rPr>
                        <a:t>Program </a:t>
                      </a:r>
                      <a:r>
                        <a:rPr sz="1400" b="1" dirty="0">
                          <a:solidFill>
                            <a:srgbClr val="FFFFFF"/>
                          </a:solidFill>
                          <a:latin typeface="Arial"/>
                          <a:cs typeface="Arial"/>
                        </a:rPr>
                        <a:t> Office</a:t>
                      </a:r>
                      <a:r>
                        <a:rPr sz="1400" b="1" spc="-45" dirty="0">
                          <a:solidFill>
                            <a:srgbClr val="FFFFFF"/>
                          </a:solidFill>
                          <a:latin typeface="Arial"/>
                          <a:cs typeface="Arial"/>
                        </a:rPr>
                        <a:t> </a:t>
                      </a:r>
                      <a:r>
                        <a:rPr sz="1400" b="1" dirty="0">
                          <a:solidFill>
                            <a:srgbClr val="FFFFFF"/>
                          </a:solidFill>
                          <a:latin typeface="Arial"/>
                          <a:cs typeface="Arial"/>
                        </a:rPr>
                        <a:t>(LPO)</a:t>
                      </a:r>
                      <a:endParaRPr sz="1400">
                        <a:latin typeface="Arial"/>
                        <a:cs typeface="Arial"/>
                      </a:endParaRPr>
                    </a:p>
                    <a:p>
                      <a:pPr>
                        <a:lnSpc>
                          <a:spcPct val="100000"/>
                        </a:lnSpc>
                        <a:spcBef>
                          <a:spcPts val="40"/>
                        </a:spcBef>
                      </a:pPr>
                      <a:endParaRPr sz="1400">
                        <a:latin typeface="Times New Roman"/>
                        <a:cs typeface="Times New Roman"/>
                      </a:endParaRPr>
                    </a:p>
                    <a:p>
                      <a:pPr marL="114935" marR="83820" indent="-635" algn="ctr">
                        <a:lnSpc>
                          <a:spcPct val="100000"/>
                        </a:lnSpc>
                      </a:pPr>
                      <a:r>
                        <a:rPr sz="1000" dirty="0">
                          <a:solidFill>
                            <a:srgbClr val="FFFFFF"/>
                          </a:solidFill>
                          <a:latin typeface="Arial"/>
                          <a:cs typeface="Arial"/>
                        </a:rPr>
                        <a:t>Debt financing </a:t>
                      </a:r>
                      <a:r>
                        <a:rPr sz="1000" spc="-5" dirty="0">
                          <a:solidFill>
                            <a:srgbClr val="FFFFFF"/>
                          </a:solidFill>
                          <a:latin typeface="Arial"/>
                          <a:cs typeface="Arial"/>
                        </a:rPr>
                        <a:t>for the  </a:t>
                      </a:r>
                      <a:r>
                        <a:rPr sz="1000" dirty="0">
                          <a:solidFill>
                            <a:srgbClr val="FFFFFF"/>
                          </a:solidFill>
                          <a:latin typeface="Arial"/>
                          <a:cs typeface="Arial"/>
                        </a:rPr>
                        <a:t>commercial deployment of  large-scale energy</a:t>
                      </a:r>
                      <a:r>
                        <a:rPr sz="1000" spc="-120" dirty="0">
                          <a:solidFill>
                            <a:srgbClr val="FFFFFF"/>
                          </a:solidFill>
                          <a:latin typeface="Arial"/>
                          <a:cs typeface="Arial"/>
                        </a:rPr>
                        <a:t> </a:t>
                      </a:r>
                      <a:r>
                        <a:rPr sz="1000" dirty="0">
                          <a:solidFill>
                            <a:srgbClr val="FFFFFF"/>
                          </a:solidFill>
                          <a:latin typeface="Arial"/>
                          <a:cs typeface="Arial"/>
                        </a:rPr>
                        <a:t>projects  </a:t>
                      </a:r>
                      <a:r>
                        <a:rPr sz="1000" spc="-5" dirty="0">
                          <a:solidFill>
                            <a:srgbClr val="FFFFFF"/>
                          </a:solidFill>
                          <a:latin typeface="Arial"/>
                          <a:cs typeface="Arial"/>
                        </a:rPr>
                        <a:t>to </a:t>
                      </a:r>
                      <a:r>
                        <a:rPr sz="1000" dirty="0">
                          <a:solidFill>
                            <a:srgbClr val="FFFFFF"/>
                          </a:solidFill>
                          <a:latin typeface="Arial"/>
                          <a:cs typeface="Arial"/>
                        </a:rPr>
                        <a:t>support </a:t>
                      </a:r>
                      <a:r>
                        <a:rPr sz="1000" spc="-5" dirty="0">
                          <a:solidFill>
                            <a:srgbClr val="FFFFFF"/>
                          </a:solidFill>
                          <a:latin typeface="Arial"/>
                          <a:cs typeface="Arial"/>
                        </a:rPr>
                        <a:t>U.S.  </a:t>
                      </a:r>
                      <a:r>
                        <a:rPr sz="1000" dirty="0">
                          <a:solidFill>
                            <a:srgbClr val="FFFFFF"/>
                          </a:solidFill>
                          <a:latin typeface="Arial"/>
                          <a:cs typeface="Arial"/>
                        </a:rPr>
                        <a:t>manufacturing</a:t>
                      </a:r>
                      <a:endParaRPr sz="1000">
                        <a:latin typeface="Arial"/>
                        <a:cs typeface="Arial"/>
                      </a:endParaRPr>
                    </a:p>
                  </a:txBody>
                  <a:tcPr marL="0" marR="0" marT="30004" marB="0">
                    <a:lnB w="76200">
                      <a:solidFill>
                        <a:srgbClr val="FFFF00"/>
                      </a:solidFill>
                      <a:prstDash val="solid"/>
                    </a:lnB>
                    <a:solidFill>
                      <a:srgbClr val="375F92"/>
                    </a:solidFill>
                  </a:tcPr>
                </a:tc>
                <a:extLst>
                  <a:ext uri="{0D108BD9-81ED-4DB2-BD59-A6C34878D82A}">
                    <a16:rowId xmlns:a16="http://schemas.microsoft.com/office/drawing/2014/main" val="10000"/>
                  </a:ext>
                </a:extLst>
              </a:tr>
              <a:tr h="728948">
                <a:tc rowSpan="2">
                  <a:txBody>
                    <a:bodyPr/>
                    <a:lstStyle/>
                    <a:p>
                      <a:pPr>
                        <a:lnSpc>
                          <a:spcPct val="100000"/>
                        </a:lnSpc>
                        <a:spcBef>
                          <a:spcPts val="5"/>
                        </a:spcBef>
                      </a:pPr>
                      <a:endParaRPr sz="1200">
                        <a:latin typeface="Times New Roman"/>
                        <a:cs typeface="Times New Roman"/>
                      </a:endParaRPr>
                    </a:p>
                    <a:p>
                      <a:pPr marL="40005" algn="ctr">
                        <a:lnSpc>
                          <a:spcPct val="100000"/>
                        </a:lnSpc>
                      </a:pPr>
                      <a:r>
                        <a:rPr sz="1200" b="1" spc="-10" dirty="0">
                          <a:solidFill>
                            <a:srgbClr val="252525"/>
                          </a:solidFill>
                          <a:latin typeface="Carlito"/>
                          <a:cs typeface="Carlito"/>
                        </a:rPr>
                        <a:t>Advanced</a:t>
                      </a:r>
                      <a:r>
                        <a:rPr sz="1200" b="1" spc="20" dirty="0">
                          <a:solidFill>
                            <a:srgbClr val="252525"/>
                          </a:solidFill>
                          <a:latin typeface="Carlito"/>
                          <a:cs typeface="Carlito"/>
                        </a:rPr>
                        <a:t> </a:t>
                      </a:r>
                      <a:r>
                        <a:rPr sz="1200" b="1" spc="-10" dirty="0">
                          <a:solidFill>
                            <a:srgbClr val="252525"/>
                          </a:solidFill>
                          <a:latin typeface="Carlito"/>
                          <a:cs typeface="Carlito"/>
                        </a:rPr>
                        <a:t>Manufacturing</a:t>
                      </a:r>
                      <a:endParaRPr sz="1200">
                        <a:latin typeface="Carlito"/>
                        <a:cs typeface="Carlito"/>
                      </a:endParaRPr>
                    </a:p>
                    <a:p>
                      <a:pPr marL="786130">
                        <a:lnSpc>
                          <a:spcPct val="100000"/>
                        </a:lnSpc>
                      </a:pPr>
                      <a:r>
                        <a:rPr sz="1200" b="1" spc="-5" dirty="0">
                          <a:solidFill>
                            <a:srgbClr val="252525"/>
                          </a:solidFill>
                          <a:latin typeface="Carlito"/>
                          <a:cs typeface="Carlito"/>
                        </a:rPr>
                        <a:t>Office</a:t>
                      </a:r>
                      <a:r>
                        <a:rPr sz="1200" b="1" dirty="0">
                          <a:solidFill>
                            <a:srgbClr val="252525"/>
                          </a:solidFill>
                          <a:latin typeface="Carlito"/>
                          <a:cs typeface="Carlito"/>
                        </a:rPr>
                        <a:t> </a:t>
                      </a:r>
                      <a:r>
                        <a:rPr sz="1200" b="1" spc="-5" dirty="0">
                          <a:solidFill>
                            <a:srgbClr val="252525"/>
                          </a:solidFill>
                          <a:latin typeface="Carlito"/>
                          <a:cs typeface="Carlito"/>
                        </a:rPr>
                        <a:t>(AMO)</a:t>
                      </a:r>
                      <a:endParaRPr sz="1200">
                        <a:latin typeface="Carlito"/>
                        <a:cs typeface="Carlito"/>
                      </a:endParaRPr>
                    </a:p>
                    <a:p>
                      <a:pPr marL="300990" marR="208915" algn="ctr">
                        <a:lnSpc>
                          <a:spcPct val="100000"/>
                        </a:lnSpc>
                        <a:spcBef>
                          <a:spcPts val="5"/>
                        </a:spcBef>
                      </a:pPr>
                      <a:r>
                        <a:rPr sz="1200" spc="-5" dirty="0">
                          <a:solidFill>
                            <a:srgbClr val="252525"/>
                          </a:solidFill>
                          <a:latin typeface="Carlito"/>
                          <a:cs typeface="Carlito"/>
                        </a:rPr>
                        <a:t>Innovative</a:t>
                      </a:r>
                      <a:r>
                        <a:rPr sz="1200" spc="-65" dirty="0">
                          <a:solidFill>
                            <a:srgbClr val="252525"/>
                          </a:solidFill>
                          <a:latin typeface="Carlito"/>
                          <a:cs typeface="Carlito"/>
                        </a:rPr>
                        <a:t> </a:t>
                      </a:r>
                      <a:r>
                        <a:rPr sz="1200" spc="-5" dirty="0">
                          <a:solidFill>
                            <a:srgbClr val="252525"/>
                          </a:solidFill>
                          <a:latin typeface="Carlito"/>
                          <a:cs typeface="Carlito"/>
                        </a:rPr>
                        <a:t>manufacturing  technology</a:t>
                      </a:r>
                      <a:r>
                        <a:rPr sz="1200" spc="-10" dirty="0">
                          <a:solidFill>
                            <a:srgbClr val="252525"/>
                          </a:solidFill>
                          <a:latin typeface="Carlito"/>
                          <a:cs typeface="Carlito"/>
                        </a:rPr>
                        <a:t> </a:t>
                      </a:r>
                      <a:r>
                        <a:rPr sz="1200" spc="-5" dirty="0">
                          <a:solidFill>
                            <a:srgbClr val="252525"/>
                          </a:solidFill>
                          <a:latin typeface="Carlito"/>
                          <a:cs typeface="Carlito"/>
                        </a:rPr>
                        <a:t>RD&amp;D</a:t>
                      </a:r>
                      <a:endParaRPr sz="1200">
                        <a:latin typeface="Carlito"/>
                        <a:cs typeface="Carlito"/>
                      </a:endParaRPr>
                    </a:p>
                  </a:txBody>
                  <a:tcPr marL="0" marR="0" marT="476" marB="0">
                    <a:solidFill>
                      <a:srgbClr val="B8CDE4"/>
                    </a:solidFill>
                  </a:tcPr>
                </a:tc>
                <a:tc vMerge="1">
                  <a:txBody>
                    <a:bodyPr/>
                    <a:lstStyle/>
                    <a:p>
                      <a:endParaRPr/>
                    </a:p>
                  </a:txBody>
                  <a:tcPr marL="0" marR="0" marT="40005" marB="0">
                    <a:lnB w="76200">
                      <a:solidFill>
                        <a:srgbClr val="FFFF00"/>
                      </a:solidFill>
                      <a:prstDash val="solid"/>
                    </a:lnB>
                    <a:solidFill>
                      <a:srgbClr val="94B3D6"/>
                    </a:solidFill>
                  </a:tcPr>
                </a:tc>
                <a:tc vMerge="1">
                  <a:txBody>
                    <a:bodyPr/>
                    <a:lstStyle/>
                    <a:p>
                      <a:endParaRPr/>
                    </a:p>
                  </a:txBody>
                  <a:tcPr marL="0" marR="0" marT="40005" marB="0">
                    <a:lnB w="76200">
                      <a:solidFill>
                        <a:srgbClr val="FFFF00"/>
                      </a:solidFill>
                      <a:prstDash val="solid"/>
                    </a:lnB>
                    <a:solidFill>
                      <a:srgbClr val="375F92"/>
                    </a:solidFill>
                  </a:tcPr>
                </a:tc>
                <a:extLst>
                  <a:ext uri="{0D108BD9-81ED-4DB2-BD59-A6C34878D82A}">
                    <a16:rowId xmlns:a16="http://schemas.microsoft.com/office/drawing/2014/main" val="10001"/>
                  </a:ext>
                </a:extLst>
              </a:tr>
              <a:tr h="502634">
                <a:tc vMerge="1">
                  <a:txBody>
                    <a:bodyPr/>
                    <a:lstStyle/>
                    <a:p>
                      <a:endParaRPr/>
                    </a:p>
                  </a:txBody>
                  <a:tcPr marL="0" marR="0" marT="635" marB="0">
                    <a:solidFill>
                      <a:srgbClr val="B8CDE4"/>
                    </a:solidFill>
                  </a:tcPr>
                </a:tc>
                <a:tc rowSpan="2" gridSpan="2">
                  <a:txBody>
                    <a:bodyPr/>
                    <a:lstStyle/>
                    <a:p>
                      <a:pPr marL="170180" marR="92710" algn="ctr">
                        <a:lnSpc>
                          <a:spcPct val="100000"/>
                        </a:lnSpc>
                        <a:spcBef>
                          <a:spcPts val="1695"/>
                        </a:spcBef>
                      </a:pPr>
                      <a:r>
                        <a:rPr sz="1500" b="1" dirty="0">
                          <a:solidFill>
                            <a:srgbClr val="FFFFFF"/>
                          </a:solidFill>
                          <a:latin typeface="Arial"/>
                          <a:cs typeface="Arial"/>
                        </a:rPr>
                        <a:t>Office of Manufacturing and</a:t>
                      </a:r>
                      <a:r>
                        <a:rPr sz="1500" b="1" spc="-150" dirty="0">
                          <a:solidFill>
                            <a:srgbClr val="FFFFFF"/>
                          </a:solidFill>
                          <a:latin typeface="Arial"/>
                          <a:cs typeface="Arial"/>
                        </a:rPr>
                        <a:t> </a:t>
                      </a:r>
                      <a:r>
                        <a:rPr sz="1500" b="1" dirty="0">
                          <a:solidFill>
                            <a:srgbClr val="FFFFFF"/>
                          </a:solidFill>
                          <a:latin typeface="Arial"/>
                          <a:cs typeface="Arial"/>
                        </a:rPr>
                        <a:t>Energy  </a:t>
                      </a:r>
                      <a:r>
                        <a:rPr sz="1500" b="1" spc="-5" dirty="0">
                          <a:solidFill>
                            <a:srgbClr val="FFFFFF"/>
                          </a:solidFill>
                          <a:latin typeface="Arial"/>
                          <a:cs typeface="Arial"/>
                        </a:rPr>
                        <a:t>Supply </a:t>
                      </a:r>
                      <a:r>
                        <a:rPr sz="1500" b="1" dirty="0">
                          <a:solidFill>
                            <a:srgbClr val="FFFFFF"/>
                          </a:solidFill>
                          <a:latin typeface="Arial"/>
                          <a:cs typeface="Arial"/>
                        </a:rPr>
                        <a:t>Chains</a:t>
                      </a:r>
                      <a:r>
                        <a:rPr sz="1500" b="1" spc="-30" dirty="0">
                          <a:solidFill>
                            <a:srgbClr val="FFFFFF"/>
                          </a:solidFill>
                          <a:latin typeface="Arial"/>
                          <a:cs typeface="Arial"/>
                        </a:rPr>
                        <a:t> </a:t>
                      </a:r>
                      <a:r>
                        <a:rPr sz="1500" b="1" dirty="0">
                          <a:solidFill>
                            <a:srgbClr val="FFFFFF"/>
                          </a:solidFill>
                          <a:latin typeface="Arial"/>
                          <a:cs typeface="Arial"/>
                        </a:rPr>
                        <a:t>(MESC)</a:t>
                      </a:r>
                      <a:endParaRPr sz="1500">
                        <a:latin typeface="Arial"/>
                        <a:cs typeface="Arial"/>
                      </a:endParaRPr>
                    </a:p>
                    <a:p>
                      <a:pPr marL="261620" marR="187960" algn="ctr">
                        <a:lnSpc>
                          <a:spcPct val="100000"/>
                        </a:lnSpc>
                        <a:spcBef>
                          <a:spcPts val="10"/>
                        </a:spcBef>
                      </a:pPr>
                      <a:r>
                        <a:rPr sz="1100" i="1" dirty="0">
                          <a:solidFill>
                            <a:srgbClr val="FFFFFF"/>
                          </a:solidFill>
                          <a:latin typeface="Arial"/>
                          <a:cs typeface="Arial"/>
                        </a:rPr>
                        <a:t>Support Scale-Up and Deployment of</a:t>
                      </a:r>
                      <a:r>
                        <a:rPr sz="1100" i="1" spc="-150" dirty="0">
                          <a:solidFill>
                            <a:srgbClr val="FFFFFF"/>
                          </a:solidFill>
                          <a:latin typeface="Arial"/>
                          <a:cs typeface="Arial"/>
                        </a:rPr>
                        <a:t> </a:t>
                      </a:r>
                      <a:r>
                        <a:rPr sz="1100" i="1" spc="-5" dirty="0">
                          <a:solidFill>
                            <a:srgbClr val="FFFFFF"/>
                          </a:solidFill>
                          <a:latin typeface="Arial"/>
                          <a:cs typeface="Arial"/>
                        </a:rPr>
                        <a:t>manufacturing  infrastructure </a:t>
                      </a:r>
                      <a:r>
                        <a:rPr sz="1100" i="1" dirty="0">
                          <a:solidFill>
                            <a:srgbClr val="FFFFFF"/>
                          </a:solidFill>
                          <a:latin typeface="Arial"/>
                          <a:cs typeface="Arial"/>
                        </a:rPr>
                        <a:t>critical to the </a:t>
                      </a:r>
                      <a:r>
                        <a:rPr sz="1100" i="1" spc="-10" dirty="0">
                          <a:solidFill>
                            <a:srgbClr val="FFFFFF"/>
                          </a:solidFill>
                          <a:latin typeface="Arial"/>
                          <a:cs typeface="Arial"/>
                        </a:rPr>
                        <a:t>Nation’s </a:t>
                      </a:r>
                      <a:r>
                        <a:rPr sz="1100" i="1" spc="-5" dirty="0">
                          <a:solidFill>
                            <a:srgbClr val="FFFFFF"/>
                          </a:solidFill>
                          <a:latin typeface="Arial"/>
                          <a:cs typeface="Arial"/>
                        </a:rPr>
                        <a:t>energy supply  </a:t>
                      </a:r>
                      <a:r>
                        <a:rPr sz="1100" i="1" dirty="0">
                          <a:solidFill>
                            <a:srgbClr val="FFFFFF"/>
                          </a:solidFill>
                          <a:latin typeface="Arial"/>
                          <a:cs typeface="Arial"/>
                        </a:rPr>
                        <a:t>chains</a:t>
                      </a:r>
                      <a:endParaRPr sz="1100">
                        <a:latin typeface="Arial"/>
                        <a:cs typeface="Arial"/>
                      </a:endParaRPr>
                    </a:p>
                  </a:txBody>
                  <a:tcPr marL="0" marR="0" marT="161449" marB="0">
                    <a:lnL w="76200">
                      <a:solidFill>
                        <a:srgbClr val="FFFF00"/>
                      </a:solidFill>
                      <a:prstDash val="solid"/>
                    </a:lnL>
                    <a:lnR w="76200">
                      <a:solidFill>
                        <a:srgbClr val="FFFF00"/>
                      </a:solidFill>
                      <a:prstDash val="solid"/>
                    </a:lnR>
                    <a:lnT w="76200">
                      <a:solidFill>
                        <a:srgbClr val="FFFF00"/>
                      </a:solidFill>
                      <a:prstDash val="solid"/>
                    </a:lnT>
                    <a:lnB w="76200">
                      <a:solidFill>
                        <a:srgbClr val="FFFF00"/>
                      </a:solidFill>
                      <a:prstDash val="solid"/>
                    </a:lnB>
                  </a:tcPr>
                </a:tc>
                <a:tc rowSpan="2" hMerge="1">
                  <a:txBody>
                    <a:bodyPr/>
                    <a:lstStyle/>
                    <a:p>
                      <a:endParaRPr/>
                    </a:p>
                  </a:txBody>
                  <a:tcPr marL="0" marR="0" marT="0" marB="0"/>
                </a:tc>
                <a:extLst>
                  <a:ext uri="{0D108BD9-81ED-4DB2-BD59-A6C34878D82A}">
                    <a16:rowId xmlns:a16="http://schemas.microsoft.com/office/drawing/2014/main" val="10002"/>
                  </a:ext>
                </a:extLst>
              </a:tr>
              <a:tr h="800386">
                <a:tc>
                  <a:txBody>
                    <a:bodyPr/>
                    <a:lstStyle/>
                    <a:p>
                      <a:pPr marL="18415" marR="382905" indent="5080">
                        <a:lnSpc>
                          <a:spcPct val="100000"/>
                        </a:lnSpc>
                        <a:spcBef>
                          <a:spcPts val="270"/>
                        </a:spcBef>
                      </a:pPr>
                      <a:r>
                        <a:rPr sz="1200" b="1" spc="-5" dirty="0">
                          <a:latin typeface="Carlito"/>
                          <a:cs typeface="Carlito"/>
                        </a:rPr>
                        <a:t>s Research Agency–Energy  (ARPA-E)</a:t>
                      </a:r>
                      <a:endParaRPr sz="1200">
                        <a:latin typeface="Carlito"/>
                        <a:cs typeface="Carlito"/>
                      </a:endParaRPr>
                    </a:p>
                    <a:p>
                      <a:pPr>
                        <a:lnSpc>
                          <a:spcPct val="100000"/>
                        </a:lnSpc>
                      </a:pPr>
                      <a:r>
                        <a:rPr sz="1200" spc="-5" dirty="0">
                          <a:latin typeface="Carlito"/>
                          <a:cs typeface="Carlito"/>
                        </a:rPr>
                        <a:t>” Transformational R&amp;D</a:t>
                      </a:r>
                      <a:endParaRPr sz="1200">
                        <a:latin typeface="Carlito"/>
                        <a:cs typeface="Carlito"/>
                      </a:endParaRPr>
                    </a:p>
                  </a:txBody>
                  <a:tcPr marL="0" marR="0" marT="25718" marB="0">
                    <a:lnR w="76200">
                      <a:solidFill>
                        <a:srgbClr val="FFFF00"/>
                      </a:solidFill>
                      <a:prstDash val="solid"/>
                    </a:lnR>
                  </a:tcPr>
                </a:tc>
                <a:tc gridSpan="2" vMerge="1">
                  <a:txBody>
                    <a:bodyPr/>
                    <a:lstStyle/>
                    <a:p>
                      <a:endParaRPr/>
                    </a:p>
                  </a:txBody>
                  <a:tcPr marL="0" marR="0" marT="215265" marB="0">
                    <a:lnL w="76200">
                      <a:solidFill>
                        <a:srgbClr val="FFFF00"/>
                      </a:solidFill>
                      <a:prstDash val="solid"/>
                    </a:lnL>
                    <a:lnR w="76200">
                      <a:solidFill>
                        <a:srgbClr val="FFFF00"/>
                      </a:solidFill>
                      <a:prstDash val="solid"/>
                    </a:lnR>
                    <a:lnT w="76200">
                      <a:solidFill>
                        <a:srgbClr val="FFFF00"/>
                      </a:solidFill>
                      <a:prstDash val="solid"/>
                    </a:lnT>
                    <a:lnB w="76200">
                      <a:solidFill>
                        <a:srgbClr val="FFFF00"/>
                      </a:solidFill>
                      <a:prstDash val="solid"/>
                    </a:lnB>
                  </a:tcPr>
                </a:tc>
                <a:tc hMerge="1" vMerge="1">
                  <a:txBody>
                    <a:bodyPr/>
                    <a:lstStyle/>
                    <a:p>
                      <a:endParaRPr/>
                    </a:p>
                  </a:txBody>
                  <a:tcPr marL="0" marR="0" marT="0" marB="0"/>
                </a:tc>
                <a:extLst>
                  <a:ext uri="{0D108BD9-81ED-4DB2-BD59-A6C34878D82A}">
                    <a16:rowId xmlns:a16="http://schemas.microsoft.com/office/drawing/2014/main" val="10003"/>
                  </a:ext>
                </a:extLst>
              </a:tr>
            </a:tbl>
          </a:graphicData>
        </a:graphic>
      </p:graphicFrame>
      <p:grpSp>
        <p:nvGrpSpPr>
          <p:cNvPr id="10" name="object 10"/>
          <p:cNvGrpSpPr/>
          <p:nvPr/>
        </p:nvGrpSpPr>
        <p:grpSpPr>
          <a:xfrm>
            <a:off x="1480375" y="794575"/>
            <a:ext cx="1418273" cy="434340"/>
            <a:chOff x="1973833" y="1059433"/>
            <a:chExt cx="1891030" cy="579120"/>
          </a:xfrm>
        </p:grpSpPr>
        <p:sp>
          <p:nvSpPr>
            <p:cNvPr id="11" name="object 11"/>
            <p:cNvSpPr/>
            <p:nvPr/>
          </p:nvSpPr>
          <p:spPr>
            <a:xfrm>
              <a:off x="1986533" y="1072133"/>
              <a:ext cx="1865630" cy="553720"/>
            </a:xfrm>
            <a:custGeom>
              <a:avLst/>
              <a:gdLst/>
              <a:ahLst/>
              <a:cxnLst/>
              <a:rect l="l" t="t" r="r" b="b"/>
              <a:pathLst>
                <a:path w="1865629" h="553719">
                  <a:moveTo>
                    <a:pt x="1588770" y="0"/>
                  </a:moveTo>
                  <a:lnTo>
                    <a:pt x="0" y="0"/>
                  </a:lnTo>
                  <a:lnTo>
                    <a:pt x="276606" y="276605"/>
                  </a:lnTo>
                  <a:lnTo>
                    <a:pt x="0" y="553212"/>
                  </a:lnTo>
                  <a:lnTo>
                    <a:pt x="1588770" y="553212"/>
                  </a:lnTo>
                  <a:lnTo>
                    <a:pt x="1865376" y="276605"/>
                  </a:lnTo>
                  <a:lnTo>
                    <a:pt x="1588770" y="0"/>
                  </a:lnTo>
                  <a:close/>
                </a:path>
              </a:pathLst>
            </a:custGeom>
            <a:solidFill>
              <a:srgbClr val="DCE6F1"/>
            </a:solidFill>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1986533" y="1072133"/>
              <a:ext cx="1865630" cy="553720"/>
            </a:xfrm>
            <a:custGeom>
              <a:avLst/>
              <a:gdLst/>
              <a:ahLst/>
              <a:cxnLst/>
              <a:rect l="l" t="t" r="r" b="b"/>
              <a:pathLst>
                <a:path w="1865629" h="553719">
                  <a:moveTo>
                    <a:pt x="0" y="0"/>
                  </a:moveTo>
                  <a:lnTo>
                    <a:pt x="1588770" y="0"/>
                  </a:lnTo>
                  <a:lnTo>
                    <a:pt x="1865376" y="276605"/>
                  </a:lnTo>
                  <a:lnTo>
                    <a:pt x="1588770" y="553212"/>
                  </a:lnTo>
                  <a:lnTo>
                    <a:pt x="0" y="553212"/>
                  </a:lnTo>
                  <a:lnTo>
                    <a:pt x="276606" y="276605"/>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grpSp>
      <p:sp>
        <p:nvSpPr>
          <p:cNvPr id="13" name="object 13"/>
          <p:cNvSpPr txBox="1"/>
          <p:nvPr/>
        </p:nvSpPr>
        <p:spPr>
          <a:xfrm>
            <a:off x="1854231" y="815530"/>
            <a:ext cx="670083" cy="378469"/>
          </a:xfrm>
          <a:prstGeom prst="rect">
            <a:avLst/>
          </a:prstGeom>
        </p:spPr>
        <p:txBody>
          <a:bodyPr vert="horz" wrap="square" lIns="0" tIns="9049" rIns="0" bIns="0" rtlCol="0">
            <a:spAutoFit/>
          </a:bodyPr>
          <a:lstStyle/>
          <a:p>
            <a:pPr marL="9525" marR="3810" indent="138113" defTabSz="685800">
              <a:spcBef>
                <a:spcPts val="71"/>
              </a:spcBef>
            </a:pPr>
            <a:r>
              <a:rPr sz="1200" spc="-4" dirty="0">
                <a:solidFill>
                  <a:prstClr val="black"/>
                </a:solidFill>
                <a:latin typeface="Arial"/>
                <a:cs typeface="Arial"/>
              </a:rPr>
              <a:t>Basic  Research</a:t>
            </a:r>
            <a:endParaRPr sz="1200">
              <a:solidFill>
                <a:prstClr val="black"/>
              </a:solidFill>
              <a:latin typeface="Arial"/>
              <a:cs typeface="Arial"/>
            </a:endParaRPr>
          </a:p>
        </p:txBody>
      </p:sp>
      <p:grpSp>
        <p:nvGrpSpPr>
          <p:cNvPr id="14" name="object 14"/>
          <p:cNvGrpSpPr/>
          <p:nvPr/>
        </p:nvGrpSpPr>
        <p:grpSpPr>
          <a:xfrm>
            <a:off x="2723960" y="794575"/>
            <a:ext cx="2370296" cy="434340"/>
            <a:chOff x="3631946" y="1059433"/>
            <a:chExt cx="3160395" cy="579120"/>
          </a:xfrm>
        </p:grpSpPr>
        <p:sp>
          <p:nvSpPr>
            <p:cNvPr id="15" name="object 15"/>
            <p:cNvSpPr/>
            <p:nvPr/>
          </p:nvSpPr>
          <p:spPr>
            <a:xfrm>
              <a:off x="3644646" y="1072133"/>
              <a:ext cx="3134995" cy="553720"/>
            </a:xfrm>
            <a:custGeom>
              <a:avLst/>
              <a:gdLst/>
              <a:ahLst/>
              <a:cxnLst/>
              <a:rect l="l" t="t" r="r" b="b"/>
              <a:pathLst>
                <a:path w="3134995" h="553719">
                  <a:moveTo>
                    <a:pt x="2858261" y="0"/>
                  </a:moveTo>
                  <a:lnTo>
                    <a:pt x="0" y="0"/>
                  </a:lnTo>
                  <a:lnTo>
                    <a:pt x="276605" y="276605"/>
                  </a:lnTo>
                  <a:lnTo>
                    <a:pt x="0" y="553212"/>
                  </a:lnTo>
                  <a:lnTo>
                    <a:pt x="2858261" y="553212"/>
                  </a:lnTo>
                  <a:lnTo>
                    <a:pt x="3134868" y="276605"/>
                  </a:lnTo>
                  <a:lnTo>
                    <a:pt x="2858261" y="0"/>
                  </a:lnTo>
                  <a:close/>
                </a:path>
              </a:pathLst>
            </a:custGeom>
            <a:solidFill>
              <a:srgbClr val="B8CDE4"/>
            </a:solidFill>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3644646" y="1072133"/>
              <a:ext cx="3134995" cy="553720"/>
            </a:xfrm>
            <a:custGeom>
              <a:avLst/>
              <a:gdLst/>
              <a:ahLst/>
              <a:cxnLst/>
              <a:rect l="l" t="t" r="r" b="b"/>
              <a:pathLst>
                <a:path w="3134995" h="553719">
                  <a:moveTo>
                    <a:pt x="0" y="0"/>
                  </a:moveTo>
                  <a:lnTo>
                    <a:pt x="2858261" y="0"/>
                  </a:lnTo>
                  <a:lnTo>
                    <a:pt x="3134868" y="276605"/>
                  </a:lnTo>
                  <a:lnTo>
                    <a:pt x="2858261" y="553212"/>
                  </a:lnTo>
                  <a:lnTo>
                    <a:pt x="0" y="553212"/>
                  </a:lnTo>
                  <a:lnTo>
                    <a:pt x="276605" y="276605"/>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grpSp>
      <p:sp>
        <p:nvSpPr>
          <p:cNvPr id="17" name="object 17"/>
          <p:cNvSpPr txBox="1"/>
          <p:nvPr/>
        </p:nvSpPr>
        <p:spPr>
          <a:xfrm>
            <a:off x="3150394" y="815530"/>
            <a:ext cx="1515904" cy="378469"/>
          </a:xfrm>
          <a:prstGeom prst="rect">
            <a:avLst/>
          </a:prstGeom>
        </p:spPr>
        <p:txBody>
          <a:bodyPr vert="horz" wrap="square" lIns="0" tIns="9049" rIns="0" bIns="0" rtlCol="0">
            <a:spAutoFit/>
          </a:bodyPr>
          <a:lstStyle/>
          <a:p>
            <a:pPr marL="310038" marR="3810" indent="-300990" defTabSz="685800">
              <a:spcBef>
                <a:spcPts val="71"/>
              </a:spcBef>
            </a:pPr>
            <a:r>
              <a:rPr sz="1200" spc="-4" dirty="0">
                <a:solidFill>
                  <a:prstClr val="black"/>
                </a:solidFill>
                <a:latin typeface="Arial"/>
                <a:cs typeface="Arial"/>
              </a:rPr>
              <a:t>Applied Research</a:t>
            </a:r>
            <a:r>
              <a:rPr sz="1200" spc="-41" dirty="0">
                <a:solidFill>
                  <a:prstClr val="black"/>
                </a:solidFill>
                <a:latin typeface="Arial"/>
                <a:cs typeface="Arial"/>
              </a:rPr>
              <a:t> </a:t>
            </a:r>
            <a:r>
              <a:rPr sz="1200" spc="-4" dirty="0">
                <a:solidFill>
                  <a:prstClr val="black"/>
                </a:solidFill>
                <a:latin typeface="Arial"/>
                <a:cs typeface="Arial"/>
              </a:rPr>
              <a:t>and  Development</a:t>
            </a:r>
            <a:endParaRPr sz="1200">
              <a:solidFill>
                <a:prstClr val="black"/>
              </a:solidFill>
              <a:latin typeface="Arial"/>
              <a:cs typeface="Arial"/>
            </a:endParaRPr>
          </a:p>
        </p:txBody>
      </p:sp>
      <p:grpSp>
        <p:nvGrpSpPr>
          <p:cNvPr id="18" name="object 18"/>
          <p:cNvGrpSpPr/>
          <p:nvPr/>
        </p:nvGrpSpPr>
        <p:grpSpPr>
          <a:xfrm>
            <a:off x="4916234" y="794575"/>
            <a:ext cx="1592104" cy="441008"/>
            <a:chOff x="6554978" y="1059433"/>
            <a:chExt cx="2122805" cy="588010"/>
          </a:xfrm>
        </p:grpSpPr>
        <p:sp>
          <p:nvSpPr>
            <p:cNvPr id="19" name="object 19"/>
            <p:cNvSpPr/>
            <p:nvPr/>
          </p:nvSpPr>
          <p:spPr>
            <a:xfrm>
              <a:off x="6567678" y="1072133"/>
              <a:ext cx="2097405" cy="562610"/>
            </a:xfrm>
            <a:custGeom>
              <a:avLst/>
              <a:gdLst/>
              <a:ahLst/>
              <a:cxnLst/>
              <a:rect l="l" t="t" r="r" b="b"/>
              <a:pathLst>
                <a:path w="2097404" h="562610">
                  <a:moveTo>
                    <a:pt x="1815846" y="0"/>
                  </a:moveTo>
                  <a:lnTo>
                    <a:pt x="0" y="0"/>
                  </a:lnTo>
                  <a:lnTo>
                    <a:pt x="281177" y="281177"/>
                  </a:lnTo>
                  <a:lnTo>
                    <a:pt x="0" y="562355"/>
                  </a:lnTo>
                  <a:lnTo>
                    <a:pt x="1815846" y="562355"/>
                  </a:lnTo>
                  <a:lnTo>
                    <a:pt x="2097024" y="281177"/>
                  </a:lnTo>
                  <a:lnTo>
                    <a:pt x="1815846" y="0"/>
                  </a:lnTo>
                  <a:close/>
                </a:path>
              </a:pathLst>
            </a:custGeom>
            <a:solidFill>
              <a:srgbClr val="94B3D6"/>
            </a:solidFill>
          </p:spPr>
          <p:txBody>
            <a:bodyPr wrap="square" lIns="0" tIns="0" rIns="0" bIns="0" rtlCol="0"/>
            <a:lstStyle/>
            <a:p>
              <a:pPr defTabSz="685800"/>
              <a:endParaRPr sz="1350">
                <a:solidFill>
                  <a:prstClr val="black"/>
                </a:solidFill>
                <a:latin typeface="Calibri"/>
              </a:endParaRPr>
            </a:p>
          </p:txBody>
        </p:sp>
        <p:sp>
          <p:nvSpPr>
            <p:cNvPr id="20" name="object 20"/>
            <p:cNvSpPr/>
            <p:nvPr/>
          </p:nvSpPr>
          <p:spPr>
            <a:xfrm>
              <a:off x="6567678" y="1072133"/>
              <a:ext cx="2097405" cy="562610"/>
            </a:xfrm>
            <a:custGeom>
              <a:avLst/>
              <a:gdLst/>
              <a:ahLst/>
              <a:cxnLst/>
              <a:rect l="l" t="t" r="r" b="b"/>
              <a:pathLst>
                <a:path w="2097404" h="562610">
                  <a:moveTo>
                    <a:pt x="0" y="0"/>
                  </a:moveTo>
                  <a:lnTo>
                    <a:pt x="1815846" y="0"/>
                  </a:lnTo>
                  <a:lnTo>
                    <a:pt x="2097024" y="281177"/>
                  </a:lnTo>
                  <a:lnTo>
                    <a:pt x="1815846" y="562355"/>
                  </a:lnTo>
                  <a:lnTo>
                    <a:pt x="0" y="562355"/>
                  </a:lnTo>
                  <a:lnTo>
                    <a:pt x="281177" y="281177"/>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grpSp>
      <p:sp>
        <p:nvSpPr>
          <p:cNvPr id="21" name="object 21"/>
          <p:cNvSpPr txBox="1"/>
          <p:nvPr/>
        </p:nvSpPr>
        <p:spPr>
          <a:xfrm>
            <a:off x="5207318" y="818484"/>
            <a:ext cx="1009174" cy="378469"/>
          </a:xfrm>
          <a:prstGeom prst="rect">
            <a:avLst/>
          </a:prstGeom>
        </p:spPr>
        <p:txBody>
          <a:bodyPr vert="horz" wrap="square" lIns="0" tIns="9049" rIns="0" bIns="0" rtlCol="0">
            <a:spAutoFit/>
          </a:bodyPr>
          <a:lstStyle/>
          <a:p>
            <a:pPr marL="94298" defTabSz="685800">
              <a:spcBef>
                <a:spcPts val="71"/>
              </a:spcBef>
            </a:pPr>
            <a:r>
              <a:rPr sz="1200" spc="-4" dirty="0">
                <a:solidFill>
                  <a:srgbClr val="FFFFFF"/>
                </a:solidFill>
                <a:latin typeface="Arial"/>
                <a:cs typeface="Arial"/>
              </a:rPr>
              <a:t>Large-Scale</a:t>
            </a:r>
            <a:endParaRPr sz="1200">
              <a:solidFill>
                <a:prstClr val="black"/>
              </a:solidFill>
              <a:latin typeface="Arial"/>
              <a:cs typeface="Arial"/>
            </a:endParaRPr>
          </a:p>
          <a:p>
            <a:pPr marL="9525" defTabSz="685800"/>
            <a:r>
              <a:rPr sz="1200" spc="-4" dirty="0">
                <a:solidFill>
                  <a:srgbClr val="FFFFFF"/>
                </a:solidFill>
                <a:latin typeface="Arial"/>
                <a:cs typeface="Arial"/>
              </a:rPr>
              <a:t>Demonstration</a:t>
            </a:r>
            <a:endParaRPr sz="1200">
              <a:solidFill>
                <a:prstClr val="black"/>
              </a:solidFill>
              <a:latin typeface="Arial"/>
              <a:cs typeface="Arial"/>
            </a:endParaRPr>
          </a:p>
        </p:txBody>
      </p:sp>
      <p:grpSp>
        <p:nvGrpSpPr>
          <p:cNvPr id="22" name="object 22"/>
          <p:cNvGrpSpPr/>
          <p:nvPr/>
        </p:nvGrpSpPr>
        <p:grpSpPr>
          <a:xfrm>
            <a:off x="6325552" y="794575"/>
            <a:ext cx="1990725" cy="434340"/>
            <a:chOff x="8434069" y="1059433"/>
            <a:chExt cx="2654300" cy="579120"/>
          </a:xfrm>
        </p:grpSpPr>
        <p:sp>
          <p:nvSpPr>
            <p:cNvPr id="23" name="object 23"/>
            <p:cNvSpPr/>
            <p:nvPr/>
          </p:nvSpPr>
          <p:spPr>
            <a:xfrm>
              <a:off x="8446769" y="1072133"/>
              <a:ext cx="2628900" cy="553720"/>
            </a:xfrm>
            <a:custGeom>
              <a:avLst/>
              <a:gdLst/>
              <a:ahLst/>
              <a:cxnLst/>
              <a:rect l="l" t="t" r="r" b="b"/>
              <a:pathLst>
                <a:path w="2628900" h="553719">
                  <a:moveTo>
                    <a:pt x="2352294" y="0"/>
                  </a:moveTo>
                  <a:lnTo>
                    <a:pt x="0" y="0"/>
                  </a:lnTo>
                  <a:lnTo>
                    <a:pt x="276605" y="276605"/>
                  </a:lnTo>
                  <a:lnTo>
                    <a:pt x="0" y="553212"/>
                  </a:lnTo>
                  <a:lnTo>
                    <a:pt x="2352294" y="553212"/>
                  </a:lnTo>
                  <a:lnTo>
                    <a:pt x="2628900" y="276605"/>
                  </a:lnTo>
                  <a:lnTo>
                    <a:pt x="2352294"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24" name="object 24"/>
            <p:cNvSpPr/>
            <p:nvPr/>
          </p:nvSpPr>
          <p:spPr>
            <a:xfrm>
              <a:off x="8446769" y="1072133"/>
              <a:ext cx="2628900" cy="553720"/>
            </a:xfrm>
            <a:custGeom>
              <a:avLst/>
              <a:gdLst/>
              <a:ahLst/>
              <a:cxnLst/>
              <a:rect l="l" t="t" r="r" b="b"/>
              <a:pathLst>
                <a:path w="2628900" h="553719">
                  <a:moveTo>
                    <a:pt x="0" y="0"/>
                  </a:moveTo>
                  <a:lnTo>
                    <a:pt x="2352294" y="0"/>
                  </a:lnTo>
                  <a:lnTo>
                    <a:pt x="2628900" y="276605"/>
                  </a:lnTo>
                  <a:lnTo>
                    <a:pt x="2352294" y="553212"/>
                  </a:lnTo>
                  <a:lnTo>
                    <a:pt x="0" y="553212"/>
                  </a:lnTo>
                  <a:lnTo>
                    <a:pt x="276605" y="276605"/>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grpSp>
      <p:sp>
        <p:nvSpPr>
          <p:cNvPr id="25" name="object 25"/>
          <p:cNvSpPr txBox="1"/>
          <p:nvPr/>
        </p:nvSpPr>
        <p:spPr>
          <a:xfrm>
            <a:off x="6829521" y="906970"/>
            <a:ext cx="983456" cy="193803"/>
          </a:xfrm>
          <a:prstGeom prst="rect">
            <a:avLst/>
          </a:prstGeom>
        </p:spPr>
        <p:txBody>
          <a:bodyPr vert="horz" wrap="square" lIns="0" tIns="9049" rIns="0" bIns="0" rtlCol="0">
            <a:spAutoFit/>
          </a:bodyPr>
          <a:lstStyle/>
          <a:p>
            <a:pPr marL="9525" defTabSz="685800">
              <a:spcBef>
                <a:spcPts val="71"/>
              </a:spcBef>
            </a:pPr>
            <a:r>
              <a:rPr sz="1200" spc="-4" dirty="0">
                <a:solidFill>
                  <a:srgbClr val="FFFFFF"/>
                </a:solidFill>
                <a:latin typeface="Arial"/>
                <a:cs typeface="Arial"/>
              </a:rPr>
              <a:t>Manufacturing</a:t>
            </a:r>
            <a:endParaRPr sz="1200">
              <a:solidFill>
                <a:prstClr val="black"/>
              </a:solidFill>
              <a:latin typeface="Arial"/>
              <a:cs typeface="Arial"/>
            </a:endParaRPr>
          </a:p>
        </p:txBody>
      </p:sp>
      <p:sp>
        <p:nvSpPr>
          <p:cNvPr id="26" name="object 26"/>
          <p:cNvSpPr txBox="1">
            <a:spLocks noGrp="1"/>
          </p:cNvSpPr>
          <p:nvPr>
            <p:ph type="title"/>
          </p:nvPr>
        </p:nvSpPr>
        <p:spPr>
          <a:xfrm>
            <a:off x="670788" y="50863"/>
            <a:ext cx="3936683" cy="332303"/>
          </a:xfrm>
          <a:prstGeom prst="rect">
            <a:avLst/>
          </a:prstGeom>
        </p:spPr>
        <p:txBody>
          <a:bodyPr vert="horz" wrap="square" lIns="0" tIns="9049" rIns="0" bIns="0" rtlCol="0">
            <a:spAutoFit/>
          </a:bodyPr>
          <a:lstStyle/>
          <a:p>
            <a:pPr marL="9525">
              <a:spcBef>
                <a:spcPts val="71"/>
              </a:spcBef>
            </a:pPr>
            <a:r>
              <a:rPr sz="2100" spc="-8" dirty="0">
                <a:latin typeface="Carlito"/>
                <a:cs typeface="Carlito"/>
              </a:rPr>
              <a:t>MESC’s Place </a:t>
            </a:r>
            <a:r>
              <a:rPr sz="2100" spc="-4" dirty="0">
                <a:latin typeface="Carlito"/>
                <a:cs typeface="Carlito"/>
              </a:rPr>
              <a:t>in the DOE</a:t>
            </a:r>
            <a:r>
              <a:rPr sz="2100" spc="45" dirty="0">
                <a:latin typeface="Carlito"/>
                <a:cs typeface="Carlito"/>
              </a:rPr>
              <a:t> </a:t>
            </a:r>
            <a:r>
              <a:rPr sz="2100" spc="-4" dirty="0">
                <a:latin typeface="Carlito"/>
                <a:cs typeface="Carlito"/>
              </a:rPr>
              <a:t>Ecosystem</a:t>
            </a:r>
            <a:endParaRPr sz="2100">
              <a:latin typeface="Carlito"/>
              <a:cs typeface="Carli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4159" y="155067"/>
            <a:ext cx="2127409" cy="355867"/>
          </a:xfrm>
          <a:prstGeom prst="rect">
            <a:avLst/>
          </a:prstGeom>
        </p:spPr>
        <p:txBody>
          <a:bodyPr vert="horz" wrap="square" lIns="0" tIns="9525" rIns="0" bIns="0" rtlCol="0">
            <a:spAutoFit/>
          </a:bodyPr>
          <a:lstStyle/>
          <a:p>
            <a:pPr marL="9525">
              <a:spcBef>
                <a:spcPts val="75"/>
              </a:spcBef>
            </a:pPr>
            <a:r>
              <a:rPr sz="2250" spc="-4" dirty="0">
                <a:latin typeface="Carlito"/>
                <a:cs typeface="Carlito"/>
              </a:rPr>
              <a:t>MESC</a:t>
            </a:r>
            <a:r>
              <a:rPr sz="2250" spc="-53" dirty="0">
                <a:latin typeface="Carlito"/>
                <a:cs typeface="Carlito"/>
              </a:rPr>
              <a:t> </a:t>
            </a:r>
            <a:r>
              <a:rPr sz="2250" spc="-4" dirty="0">
                <a:latin typeface="Carlito"/>
                <a:cs typeface="Carlito"/>
              </a:rPr>
              <a:t>Distinctives</a:t>
            </a:r>
            <a:endParaRPr sz="2250">
              <a:latin typeface="Carlito"/>
              <a:cs typeface="Carlito"/>
            </a:endParaRPr>
          </a:p>
        </p:txBody>
      </p:sp>
      <p:sp>
        <p:nvSpPr>
          <p:cNvPr id="3" name="object 3"/>
          <p:cNvSpPr txBox="1"/>
          <p:nvPr/>
        </p:nvSpPr>
        <p:spPr>
          <a:xfrm>
            <a:off x="324917" y="572262"/>
            <a:ext cx="8219599" cy="2777523"/>
          </a:xfrm>
          <a:prstGeom prst="rect">
            <a:avLst/>
          </a:prstGeom>
        </p:spPr>
        <p:txBody>
          <a:bodyPr vert="horz" wrap="square" lIns="0" tIns="10001" rIns="0" bIns="0" rtlCol="0">
            <a:spAutoFit/>
          </a:bodyPr>
          <a:lstStyle/>
          <a:p>
            <a:pPr marL="9525" defTabSz="685800">
              <a:spcBef>
                <a:spcPts val="79"/>
              </a:spcBef>
              <a:tabLst>
                <a:tab pos="874395" algn="l"/>
              </a:tabLst>
            </a:pPr>
            <a:r>
              <a:rPr sz="1500" b="1" dirty="0">
                <a:solidFill>
                  <a:prstClr val="black"/>
                </a:solidFill>
                <a:latin typeface="Arial"/>
                <a:cs typeface="Arial"/>
              </a:rPr>
              <a:t>Mission</a:t>
            </a:r>
            <a:r>
              <a:rPr sz="1500" dirty="0">
                <a:solidFill>
                  <a:prstClr val="black"/>
                </a:solidFill>
                <a:latin typeface="Arial"/>
                <a:cs typeface="Arial"/>
              </a:rPr>
              <a:t>:	</a:t>
            </a:r>
            <a:r>
              <a:rPr sz="1500" b="1" u="heavy" dirty="0">
                <a:solidFill>
                  <a:srgbClr val="006FC0"/>
                </a:solidFill>
                <a:uFill>
                  <a:solidFill>
                    <a:srgbClr val="006FC0"/>
                  </a:solidFill>
                </a:uFill>
                <a:latin typeface="Arial"/>
                <a:cs typeface="Arial"/>
              </a:rPr>
              <a:t>Strengthen and secure domestic clean energy and manufacturing supply</a:t>
            </a:r>
            <a:r>
              <a:rPr sz="1500" b="1" u="heavy" spc="-127" dirty="0">
                <a:solidFill>
                  <a:srgbClr val="006FC0"/>
                </a:solidFill>
                <a:uFill>
                  <a:solidFill>
                    <a:srgbClr val="006FC0"/>
                  </a:solidFill>
                </a:uFill>
                <a:latin typeface="Arial"/>
                <a:cs typeface="Arial"/>
              </a:rPr>
              <a:t> </a:t>
            </a:r>
            <a:r>
              <a:rPr sz="1500" b="1" u="heavy" dirty="0">
                <a:solidFill>
                  <a:srgbClr val="006FC0"/>
                </a:solidFill>
                <a:uFill>
                  <a:solidFill>
                    <a:srgbClr val="006FC0"/>
                  </a:solidFill>
                </a:uFill>
                <a:latin typeface="Arial"/>
                <a:cs typeface="Arial"/>
              </a:rPr>
              <a:t>chains</a:t>
            </a:r>
            <a:endParaRPr sz="1500">
              <a:solidFill>
                <a:prstClr val="black"/>
              </a:solidFill>
              <a:latin typeface="Arial"/>
              <a:cs typeface="Arial"/>
            </a:endParaRPr>
          </a:p>
          <a:p>
            <a:pPr defTabSz="685800"/>
            <a:endParaRPr sz="1650">
              <a:solidFill>
                <a:prstClr val="black"/>
              </a:solidFill>
              <a:latin typeface="Arial"/>
              <a:cs typeface="Arial"/>
            </a:endParaRPr>
          </a:p>
          <a:p>
            <a:pPr defTabSz="685800">
              <a:spcBef>
                <a:spcPts val="8"/>
              </a:spcBef>
            </a:pPr>
            <a:endParaRPr sz="2100">
              <a:solidFill>
                <a:prstClr val="black"/>
              </a:solidFill>
              <a:latin typeface="Arial"/>
              <a:cs typeface="Arial"/>
            </a:endParaRPr>
          </a:p>
          <a:p>
            <a:pPr marL="9525" defTabSz="685800"/>
            <a:r>
              <a:rPr sz="1500" b="1" spc="-4" dirty="0">
                <a:solidFill>
                  <a:prstClr val="black"/>
                </a:solidFill>
                <a:latin typeface="Arial"/>
                <a:cs typeface="Arial"/>
              </a:rPr>
              <a:t>Objectives</a:t>
            </a:r>
            <a:r>
              <a:rPr sz="1500" spc="-4" dirty="0">
                <a:solidFill>
                  <a:srgbClr val="006FC0"/>
                </a:solidFill>
                <a:latin typeface="Arial"/>
                <a:cs typeface="Arial"/>
              </a:rPr>
              <a:t>: </a:t>
            </a:r>
            <a:r>
              <a:rPr sz="1500" dirty="0">
                <a:solidFill>
                  <a:srgbClr val="006FC0"/>
                </a:solidFill>
                <a:latin typeface="Arial"/>
                <a:cs typeface="Arial"/>
              </a:rPr>
              <a:t>Catalyze resilient and sustainable </a:t>
            </a:r>
            <a:r>
              <a:rPr sz="1500" b="1" u="heavy" dirty="0">
                <a:solidFill>
                  <a:srgbClr val="006FC0"/>
                </a:solidFill>
                <a:uFill>
                  <a:solidFill>
                    <a:srgbClr val="006FC0"/>
                  </a:solidFill>
                </a:uFill>
                <a:latin typeface="Arial"/>
                <a:cs typeface="Arial"/>
              </a:rPr>
              <a:t>energy sector industrial base</a:t>
            </a:r>
            <a:r>
              <a:rPr sz="1500" b="1" u="heavy" spc="-146" dirty="0">
                <a:solidFill>
                  <a:srgbClr val="006FC0"/>
                </a:solidFill>
                <a:uFill>
                  <a:solidFill>
                    <a:srgbClr val="006FC0"/>
                  </a:solidFill>
                </a:uFill>
                <a:latin typeface="Arial"/>
                <a:cs typeface="Arial"/>
              </a:rPr>
              <a:t> </a:t>
            </a:r>
            <a:r>
              <a:rPr sz="1500" b="1" u="heavy" dirty="0">
                <a:solidFill>
                  <a:srgbClr val="006FC0"/>
                </a:solidFill>
                <a:uFill>
                  <a:solidFill>
                    <a:srgbClr val="006FC0"/>
                  </a:solidFill>
                </a:uFill>
                <a:latin typeface="Arial"/>
                <a:cs typeface="Arial"/>
              </a:rPr>
              <a:t>(ESIB)</a:t>
            </a:r>
            <a:endParaRPr sz="1500">
              <a:solidFill>
                <a:prstClr val="black"/>
              </a:solidFill>
              <a:latin typeface="Arial"/>
              <a:cs typeface="Arial"/>
            </a:endParaRPr>
          </a:p>
          <a:p>
            <a:pPr defTabSz="685800"/>
            <a:endParaRPr sz="1650">
              <a:solidFill>
                <a:prstClr val="black"/>
              </a:solidFill>
              <a:latin typeface="Arial"/>
              <a:cs typeface="Arial"/>
            </a:endParaRPr>
          </a:p>
          <a:p>
            <a:pPr marL="266700" indent="-257175" defTabSz="685800">
              <a:spcBef>
                <a:spcPts val="1001"/>
              </a:spcBef>
              <a:buFont typeface="Arial"/>
              <a:buChar char="•"/>
              <a:tabLst>
                <a:tab pos="266224" algn="l"/>
                <a:tab pos="266700" algn="l"/>
              </a:tabLst>
            </a:pPr>
            <a:r>
              <a:rPr sz="1500" b="1" dirty="0">
                <a:solidFill>
                  <a:srgbClr val="006FC0"/>
                </a:solidFill>
                <a:latin typeface="Arial"/>
                <a:cs typeface="Arial"/>
              </a:rPr>
              <a:t>Scale-Up and </a:t>
            </a:r>
            <a:r>
              <a:rPr sz="1500" b="1" spc="-4" dirty="0">
                <a:solidFill>
                  <a:srgbClr val="006FC0"/>
                </a:solidFill>
                <a:latin typeface="Arial"/>
                <a:cs typeface="Arial"/>
              </a:rPr>
              <a:t>Deployment </a:t>
            </a:r>
            <a:r>
              <a:rPr sz="1500" b="1" dirty="0">
                <a:solidFill>
                  <a:srgbClr val="006FC0"/>
                </a:solidFill>
                <a:latin typeface="Arial"/>
                <a:cs typeface="Arial"/>
              </a:rPr>
              <a:t>of </a:t>
            </a:r>
            <a:r>
              <a:rPr sz="1500" b="1" spc="-4" dirty="0">
                <a:solidFill>
                  <a:srgbClr val="006FC0"/>
                </a:solidFill>
                <a:latin typeface="Arial"/>
                <a:cs typeface="Arial"/>
              </a:rPr>
              <a:t>new </a:t>
            </a:r>
            <a:r>
              <a:rPr sz="1500" b="1" dirty="0">
                <a:solidFill>
                  <a:srgbClr val="006FC0"/>
                </a:solidFill>
                <a:latin typeface="Arial"/>
                <a:cs typeface="Arial"/>
              </a:rPr>
              <a:t>manufacturing infrastructure </a:t>
            </a:r>
            <a:r>
              <a:rPr sz="1500" dirty="0">
                <a:solidFill>
                  <a:srgbClr val="006FC0"/>
                </a:solidFill>
                <a:latin typeface="Arial"/>
                <a:cs typeface="Arial"/>
              </a:rPr>
              <a:t>to </a:t>
            </a:r>
            <a:r>
              <a:rPr sz="1500" spc="-4" dirty="0">
                <a:solidFill>
                  <a:srgbClr val="006FC0"/>
                </a:solidFill>
                <a:latin typeface="Arial"/>
                <a:cs typeface="Arial"/>
              </a:rPr>
              <a:t>fill </a:t>
            </a:r>
            <a:r>
              <a:rPr sz="1500" dirty="0">
                <a:solidFill>
                  <a:srgbClr val="006FC0"/>
                </a:solidFill>
                <a:latin typeface="Arial"/>
                <a:cs typeface="Arial"/>
              </a:rPr>
              <a:t>critical </a:t>
            </a:r>
            <a:r>
              <a:rPr sz="1500" spc="-4" dirty="0">
                <a:solidFill>
                  <a:srgbClr val="006FC0"/>
                </a:solidFill>
                <a:latin typeface="Arial"/>
                <a:cs typeface="Arial"/>
              </a:rPr>
              <a:t>ESIB</a:t>
            </a:r>
            <a:r>
              <a:rPr sz="1500" spc="-79" dirty="0">
                <a:solidFill>
                  <a:srgbClr val="006FC0"/>
                </a:solidFill>
                <a:latin typeface="Arial"/>
                <a:cs typeface="Arial"/>
              </a:rPr>
              <a:t> </a:t>
            </a:r>
            <a:r>
              <a:rPr sz="1500" dirty="0">
                <a:solidFill>
                  <a:srgbClr val="006FC0"/>
                </a:solidFill>
                <a:latin typeface="Arial"/>
                <a:cs typeface="Arial"/>
              </a:rPr>
              <a:t>gaps</a:t>
            </a:r>
            <a:endParaRPr sz="1500">
              <a:solidFill>
                <a:prstClr val="black"/>
              </a:solidFill>
              <a:latin typeface="Arial"/>
              <a:cs typeface="Arial"/>
            </a:endParaRPr>
          </a:p>
          <a:p>
            <a:pPr marL="266700" indent="-257175" defTabSz="685800">
              <a:spcBef>
                <a:spcPts val="450"/>
              </a:spcBef>
              <a:buFont typeface="Arial"/>
              <a:buChar char="•"/>
              <a:tabLst>
                <a:tab pos="266224" algn="l"/>
                <a:tab pos="266700" algn="l"/>
              </a:tabLst>
            </a:pPr>
            <a:r>
              <a:rPr sz="1500" b="1" dirty="0">
                <a:solidFill>
                  <a:srgbClr val="006FC0"/>
                </a:solidFill>
                <a:latin typeface="Arial"/>
                <a:cs typeface="Arial"/>
              </a:rPr>
              <a:t>Support Manufacturing Facility Upgrades </a:t>
            </a:r>
            <a:r>
              <a:rPr sz="1500" dirty="0">
                <a:solidFill>
                  <a:srgbClr val="006FC0"/>
                </a:solidFill>
                <a:latin typeface="Arial"/>
                <a:cs typeface="Arial"/>
              </a:rPr>
              <a:t>to achieve </a:t>
            </a:r>
            <a:r>
              <a:rPr sz="1500" spc="-4" dirty="0">
                <a:solidFill>
                  <a:srgbClr val="006FC0"/>
                </a:solidFill>
                <a:latin typeface="Arial"/>
                <a:cs typeface="Arial"/>
              </a:rPr>
              <a:t>ESIB </a:t>
            </a:r>
            <a:r>
              <a:rPr sz="1500" dirty="0">
                <a:solidFill>
                  <a:srgbClr val="006FC0"/>
                </a:solidFill>
                <a:latin typeface="Arial"/>
                <a:cs typeface="Arial"/>
              </a:rPr>
              <a:t>decarbonization</a:t>
            </a:r>
            <a:r>
              <a:rPr sz="1500" spc="-127" dirty="0">
                <a:solidFill>
                  <a:srgbClr val="006FC0"/>
                </a:solidFill>
                <a:latin typeface="Arial"/>
                <a:cs typeface="Arial"/>
              </a:rPr>
              <a:t> </a:t>
            </a:r>
            <a:r>
              <a:rPr sz="1500" dirty="0">
                <a:solidFill>
                  <a:srgbClr val="006FC0"/>
                </a:solidFill>
                <a:latin typeface="Arial"/>
                <a:cs typeface="Arial"/>
              </a:rPr>
              <a:t>Goals</a:t>
            </a:r>
            <a:endParaRPr sz="1500">
              <a:solidFill>
                <a:prstClr val="black"/>
              </a:solidFill>
              <a:latin typeface="Arial"/>
              <a:cs typeface="Arial"/>
            </a:endParaRPr>
          </a:p>
          <a:p>
            <a:pPr marL="266700" marR="3810" indent="-257175" defTabSz="685800">
              <a:spcBef>
                <a:spcPts val="450"/>
              </a:spcBef>
              <a:buFontTx/>
              <a:buChar char="•"/>
              <a:tabLst>
                <a:tab pos="266224" algn="l"/>
                <a:tab pos="266700" algn="l"/>
              </a:tabLst>
            </a:pPr>
            <a:r>
              <a:rPr sz="1500" dirty="0">
                <a:solidFill>
                  <a:srgbClr val="006FC0"/>
                </a:solidFill>
                <a:latin typeface="Arial"/>
                <a:cs typeface="Arial"/>
              </a:rPr>
              <a:t>Bolster </a:t>
            </a:r>
            <a:r>
              <a:rPr sz="1500" b="1" dirty="0">
                <a:solidFill>
                  <a:srgbClr val="006FC0"/>
                </a:solidFill>
                <a:latin typeface="Arial"/>
                <a:cs typeface="Arial"/>
              </a:rPr>
              <a:t>small and medium manufacturing enterprises </a:t>
            </a:r>
            <a:r>
              <a:rPr sz="1500" dirty="0">
                <a:solidFill>
                  <a:srgbClr val="006FC0"/>
                </a:solidFill>
                <a:latin typeface="Arial"/>
                <a:cs typeface="Arial"/>
              </a:rPr>
              <a:t>and support </a:t>
            </a:r>
            <a:r>
              <a:rPr sz="1500" b="1" dirty="0">
                <a:solidFill>
                  <a:srgbClr val="006FC0"/>
                </a:solidFill>
                <a:latin typeface="Arial"/>
                <a:cs typeface="Arial"/>
              </a:rPr>
              <a:t>communities in</a:t>
            </a:r>
            <a:r>
              <a:rPr sz="1500" b="1" spc="-169" dirty="0">
                <a:solidFill>
                  <a:srgbClr val="006FC0"/>
                </a:solidFill>
                <a:latin typeface="Arial"/>
                <a:cs typeface="Arial"/>
              </a:rPr>
              <a:t> </a:t>
            </a:r>
            <a:r>
              <a:rPr sz="1500" b="1" dirty="0">
                <a:solidFill>
                  <a:srgbClr val="006FC0"/>
                </a:solidFill>
                <a:latin typeface="Arial"/>
                <a:cs typeface="Arial"/>
              </a:rPr>
              <a:t>energy  transition</a:t>
            </a:r>
            <a:r>
              <a:rPr sz="1500" dirty="0">
                <a:solidFill>
                  <a:srgbClr val="006FC0"/>
                </a:solidFill>
                <a:latin typeface="Arial"/>
                <a:cs typeface="Arial"/>
              </a:rPr>
              <a:t>.</a:t>
            </a:r>
            <a:endParaRPr sz="1500">
              <a:solidFill>
                <a:prstClr val="black"/>
              </a:solidFill>
              <a:latin typeface="Arial"/>
              <a:cs typeface="Arial"/>
            </a:endParaRPr>
          </a:p>
          <a:p>
            <a:pPr marL="266700" indent="-257175" defTabSz="685800">
              <a:spcBef>
                <a:spcPts val="454"/>
              </a:spcBef>
              <a:buFontTx/>
              <a:buChar char="•"/>
              <a:tabLst>
                <a:tab pos="266224" algn="l"/>
                <a:tab pos="266700" algn="l"/>
              </a:tabLst>
            </a:pPr>
            <a:r>
              <a:rPr sz="1500" dirty="0">
                <a:solidFill>
                  <a:srgbClr val="006FC0"/>
                </a:solidFill>
                <a:latin typeface="Arial"/>
                <a:cs typeface="Arial"/>
              </a:rPr>
              <a:t>Develop domestic manufacturing </a:t>
            </a:r>
            <a:r>
              <a:rPr sz="1500" b="1" dirty="0">
                <a:solidFill>
                  <a:srgbClr val="006FC0"/>
                </a:solidFill>
                <a:latin typeface="Arial"/>
                <a:cs typeface="Arial"/>
              </a:rPr>
              <a:t>clean energy workforce capabilities </a:t>
            </a:r>
            <a:r>
              <a:rPr sz="1500" dirty="0">
                <a:solidFill>
                  <a:srgbClr val="006FC0"/>
                </a:solidFill>
                <a:latin typeface="Arial"/>
                <a:cs typeface="Arial"/>
              </a:rPr>
              <a:t>and</a:t>
            </a:r>
            <a:r>
              <a:rPr sz="1500" spc="-165" dirty="0">
                <a:solidFill>
                  <a:srgbClr val="006FC0"/>
                </a:solidFill>
                <a:latin typeface="Arial"/>
                <a:cs typeface="Arial"/>
              </a:rPr>
              <a:t> </a:t>
            </a:r>
            <a:r>
              <a:rPr sz="1500" dirty="0">
                <a:solidFill>
                  <a:srgbClr val="006FC0"/>
                </a:solidFill>
                <a:latin typeface="Arial"/>
                <a:cs typeface="Arial"/>
              </a:rPr>
              <a:t>resources</a:t>
            </a:r>
            <a:endParaRPr sz="1500">
              <a:solidFill>
                <a:prstClr val="black"/>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4159" y="155067"/>
            <a:ext cx="2127409" cy="355867"/>
          </a:xfrm>
          <a:prstGeom prst="rect">
            <a:avLst/>
          </a:prstGeom>
        </p:spPr>
        <p:txBody>
          <a:bodyPr vert="horz" wrap="square" lIns="0" tIns="9525" rIns="0" bIns="0" rtlCol="0">
            <a:spAutoFit/>
          </a:bodyPr>
          <a:lstStyle/>
          <a:p>
            <a:pPr marL="9525">
              <a:spcBef>
                <a:spcPts val="75"/>
              </a:spcBef>
            </a:pPr>
            <a:r>
              <a:rPr sz="2250" spc="-4" dirty="0">
                <a:latin typeface="Carlito"/>
                <a:cs typeface="Carlito"/>
              </a:rPr>
              <a:t>MESC</a:t>
            </a:r>
            <a:r>
              <a:rPr sz="2250" spc="-53" dirty="0">
                <a:latin typeface="Carlito"/>
                <a:cs typeface="Carlito"/>
              </a:rPr>
              <a:t> </a:t>
            </a:r>
            <a:r>
              <a:rPr sz="2250" spc="-4" dirty="0">
                <a:latin typeface="Carlito"/>
                <a:cs typeface="Carlito"/>
              </a:rPr>
              <a:t>Distinctives</a:t>
            </a:r>
            <a:endParaRPr sz="2250">
              <a:latin typeface="Carlito"/>
              <a:cs typeface="Carlito"/>
            </a:endParaRPr>
          </a:p>
        </p:txBody>
      </p:sp>
      <p:sp>
        <p:nvSpPr>
          <p:cNvPr id="3" name="object 3"/>
          <p:cNvSpPr txBox="1"/>
          <p:nvPr/>
        </p:nvSpPr>
        <p:spPr>
          <a:xfrm>
            <a:off x="609752" y="793052"/>
            <a:ext cx="7333298" cy="217367"/>
          </a:xfrm>
          <a:prstGeom prst="rect">
            <a:avLst/>
          </a:prstGeom>
        </p:spPr>
        <p:txBody>
          <a:bodyPr vert="horz" wrap="square" lIns="0" tIns="9525" rIns="0" bIns="0" rtlCol="0">
            <a:spAutoFit/>
          </a:bodyPr>
          <a:lstStyle/>
          <a:p>
            <a:pPr marL="9525" defTabSz="685800">
              <a:spcBef>
                <a:spcPts val="75"/>
              </a:spcBef>
            </a:pPr>
            <a:r>
              <a:rPr sz="1350" b="1" dirty="0">
                <a:solidFill>
                  <a:prstClr val="black"/>
                </a:solidFill>
                <a:latin typeface="Arial"/>
                <a:cs typeface="Arial"/>
              </a:rPr>
              <a:t>Mission</a:t>
            </a:r>
            <a:r>
              <a:rPr sz="1350" dirty="0">
                <a:solidFill>
                  <a:prstClr val="black"/>
                </a:solidFill>
                <a:latin typeface="Arial"/>
                <a:cs typeface="Arial"/>
              </a:rPr>
              <a:t>: </a:t>
            </a:r>
            <a:r>
              <a:rPr sz="1350" b="1" u="heavy" spc="-4" dirty="0">
                <a:solidFill>
                  <a:srgbClr val="006FC0"/>
                </a:solidFill>
                <a:uFill>
                  <a:solidFill>
                    <a:srgbClr val="006FC0"/>
                  </a:solidFill>
                </a:uFill>
                <a:latin typeface="Arial"/>
                <a:cs typeface="Arial"/>
              </a:rPr>
              <a:t>Strengthen and secure domestic clean energy </a:t>
            </a:r>
            <a:r>
              <a:rPr sz="1350" b="1" u="heavy" dirty="0">
                <a:solidFill>
                  <a:srgbClr val="006FC0"/>
                </a:solidFill>
                <a:uFill>
                  <a:solidFill>
                    <a:srgbClr val="006FC0"/>
                  </a:solidFill>
                </a:uFill>
                <a:latin typeface="Arial"/>
                <a:cs typeface="Arial"/>
              </a:rPr>
              <a:t>and </a:t>
            </a:r>
            <a:r>
              <a:rPr sz="1350" b="1" u="heavy" spc="-4" dirty="0">
                <a:solidFill>
                  <a:srgbClr val="006FC0"/>
                </a:solidFill>
                <a:uFill>
                  <a:solidFill>
                    <a:srgbClr val="006FC0"/>
                  </a:solidFill>
                </a:uFill>
                <a:latin typeface="Arial"/>
                <a:cs typeface="Arial"/>
              </a:rPr>
              <a:t>manufacturing </a:t>
            </a:r>
            <a:r>
              <a:rPr sz="1350" b="1" u="heavy" dirty="0">
                <a:solidFill>
                  <a:srgbClr val="006FC0"/>
                </a:solidFill>
                <a:uFill>
                  <a:solidFill>
                    <a:srgbClr val="006FC0"/>
                  </a:solidFill>
                </a:uFill>
                <a:latin typeface="Arial"/>
                <a:cs typeface="Arial"/>
              </a:rPr>
              <a:t>supply</a:t>
            </a:r>
            <a:r>
              <a:rPr sz="1350" b="1" u="heavy" spc="71" dirty="0">
                <a:solidFill>
                  <a:srgbClr val="006FC0"/>
                </a:solidFill>
                <a:uFill>
                  <a:solidFill>
                    <a:srgbClr val="006FC0"/>
                  </a:solidFill>
                </a:uFill>
                <a:latin typeface="Arial"/>
                <a:cs typeface="Arial"/>
              </a:rPr>
              <a:t> </a:t>
            </a:r>
            <a:r>
              <a:rPr sz="1350" b="1" u="heavy" dirty="0">
                <a:solidFill>
                  <a:srgbClr val="006FC0"/>
                </a:solidFill>
                <a:uFill>
                  <a:solidFill>
                    <a:srgbClr val="006FC0"/>
                  </a:solidFill>
                </a:uFill>
                <a:latin typeface="Arial"/>
                <a:cs typeface="Arial"/>
              </a:rPr>
              <a:t>chains</a:t>
            </a:r>
            <a:endParaRPr sz="1350">
              <a:solidFill>
                <a:prstClr val="black"/>
              </a:solidFill>
              <a:latin typeface="Arial"/>
              <a:cs typeface="Arial"/>
            </a:endParaRPr>
          </a:p>
        </p:txBody>
      </p:sp>
      <p:sp>
        <p:nvSpPr>
          <p:cNvPr id="4" name="object 4"/>
          <p:cNvSpPr txBox="1"/>
          <p:nvPr/>
        </p:nvSpPr>
        <p:spPr>
          <a:xfrm>
            <a:off x="609752" y="1515713"/>
            <a:ext cx="4531995" cy="940642"/>
          </a:xfrm>
          <a:prstGeom prst="rect">
            <a:avLst/>
          </a:prstGeom>
        </p:spPr>
        <p:txBody>
          <a:bodyPr vert="horz" wrap="square" lIns="0" tIns="9525" rIns="0" bIns="0" rtlCol="0">
            <a:spAutoFit/>
          </a:bodyPr>
          <a:lstStyle/>
          <a:p>
            <a:pPr marL="266700" indent="-257175" defTabSz="685800">
              <a:spcBef>
                <a:spcPts val="75"/>
              </a:spcBef>
              <a:buFontTx/>
              <a:buAutoNum type="arabicParenBoth"/>
              <a:tabLst>
                <a:tab pos="266700" algn="l"/>
              </a:tabLst>
            </a:pPr>
            <a:r>
              <a:rPr sz="1350" b="1" dirty="0">
                <a:solidFill>
                  <a:srgbClr val="006FC0"/>
                </a:solidFill>
                <a:latin typeface="Arial"/>
                <a:cs typeface="Arial"/>
              </a:rPr>
              <a:t>Install </a:t>
            </a:r>
            <a:r>
              <a:rPr sz="1350" b="1" spc="-4" dirty="0">
                <a:solidFill>
                  <a:srgbClr val="006FC0"/>
                </a:solidFill>
                <a:latin typeface="Arial"/>
                <a:cs typeface="Arial"/>
              </a:rPr>
              <a:t>Critical </a:t>
            </a:r>
            <a:r>
              <a:rPr sz="1350" b="1" dirty="0">
                <a:solidFill>
                  <a:srgbClr val="006FC0"/>
                </a:solidFill>
                <a:latin typeface="Arial"/>
                <a:cs typeface="Arial"/>
              </a:rPr>
              <a:t>Supply Chain Manufacturing</a:t>
            </a:r>
            <a:r>
              <a:rPr sz="1350" b="1" spc="-56" dirty="0">
                <a:solidFill>
                  <a:srgbClr val="006FC0"/>
                </a:solidFill>
                <a:latin typeface="Arial"/>
                <a:cs typeface="Arial"/>
              </a:rPr>
              <a:t> </a:t>
            </a:r>
            <a:r>
              <a:rPr sz="1350" b="1" spc="-4" dirty="0">
                <a:solidFill>
                  <a:srgbClr val="006FC0"/>
                </a:solidFill>
                <a:latin typeface="Arial"/>
                <a:cs typeface="Arial"/>
              </a:rPr>
              <a:t>Capacity</a:t>
            </a:r>
            <a:endParaRPr sz="1350">
              <a:solidFill>
                <a:prstClr val="black"/>
              </a:solidFill>
              <a:latin typeface="Arial"/>
              <a:cs typeface="Arial"/>
            </a:endParaRPr>
          </a:p>
          <a:p>
            <a:pPr marL="266700" indent="-257175" defTabSz="685800">
              <a:spcBef>
                <a:spcPts val="1223"/>
              </a:spcBef>
              <a:buFontTx/>
              <a:buAutoNum type="arabicParenBoth"/>
              <a:tabLst>
                <a:tab pos="266700" algn="l"/>
              </a:tabLst>
            </a:pPr>
            <a:r>
              <a:rPr sz="1350" b="1" spc="-4" dirty="0">
                <a:solidFill>
                  <a:srgbClr val="006FC0"/>
                </a:solidFill>
                <a:latin typeface="Arial"/>
                <a:cs typeface="Arial"/>
              </a:rPr>
              <a:t>Reduce </a:t>
            </a:r>
            <a:r>
              <a:rPr sz="1350" b="1" dirty="0">
                <a:solidFill>
                  <a:srgbClr val="006FC0"/>
                </a:solidFill>
                <a:latin typeface="Arial"/>
                <a:cs typeface="Arial"/>
              </a:rPr>
              <a:t>Industrial </a:t>
            </a:r>
            <a:r>
              <a:rPr sz="1350" b="1" spc="-4" dirty="0">
                <a:solidFill>
                  <a:srgbClr val="006FC0"/>
                </a:solidFill>
                <a:latin typeface="Arial"/>
                <a:cs typeface="Arial"/>
              </a:rPr>
              <a:t>Base Carbon Emissions</a:t>
            </a:r>
            <a:endParaRPr sz="1350">
              <a:solidFill>
                <a:prstClr val="black"/>
              </a:solidFill>
              <a:latin typeface="Arial"/>
              <a:cs typeface="Arial"/>
            </a:endParaRPr>
          </a:p>
          <a:p>
            <a:pPr marL="266700" indent="-257175" defTabSz="685800">
              <a:spcBef>
                <a:spcPts val="1226"/>
              </a:spcBef>
              <a:buFontTx/>
              <a:buAutoNum type="arabicParenBoth"/>
              <a:tabLst>
                <a:tab pos="266700" algn="l"/>
              </a:tabLst>
            </a:pPr>
            <a:r>
              <a:rPr sz="1350" b="1" spc="-4" dirty="0">
                <a:solidFill>
                  <a:srgbClr val="006FC0"/>
                </a:solidFill>
                <a:latin typeface="Arial"/>
                <a:cs typeface="Arial"/>
              </a:rPr>
              <a:t>Increase Clean Energy</a:t>
            </a:r>
            <a:r>
              <a:rPr sz="1350" b="1" spc="11" dirty="0">
                <a:solidFill>
                  <a:srgbClr val="006FC0"/>
                </a:solidFill>
                <a:latin typeface="Arial"/>
                <a:cs typeface="Arial"/>
              </a:rPr>
              <a:t> </a:t>
            </a:r>
            <a:r>
              <a:rPr sz="1350" b="1" dirty="0">
                <a:solidFill>
                  <a:srgbClr val="006FC0"/>
                </a:solidFill>
                <a:latin typeface="Arial"/>
                <a:cs typeface="Arial"/>
              </a:rPr>
              <a:t>Jobs</a:t>
            </a:r>
            <a:endParaRPr sz="1350">
              <a:solidFill>
                <a:prstClr val="black"/>
              </a:solidFill>
              <a:latin typeface="Arial"/>
              <a:cs typeface="Arial"/>
            </a:endParaRPr>
          </a:p>
        </p:txBody>
      </p:sp>
      <p:grpSp>
        <p:nvGrpSpPr>
          <p:cNvPr id="5" name="object 5"/>
          <p:cNvGrpSpPr/>
          <p:nvPr/>
        </p:nvGrpSpPr>
        <p:grpSpPr>
          <a:xfrm>
            <a:off x="5928700" y="1327338"/>
            <a:ext cx="1834991" cy="691039"/>
            <a:chOff x="7904932" y="1769784"/>
            <a:chExt cx="2446655" cy="921385"/>
          </a:xfrm>
        </p:grpSpPr>
        <p:sp>
          <p:nvSpPr>
            <p:cNvPr id="6" name="object 6"/>
            <p:cNvSpPr/>
            <p:nvPr/>
          </p:nvSpPr>
          <p:spPr>
            <a:xfrm>
              <a:off x="7921786" y="1786638"/>
              <a:ext cx="2413000" cy="887730"/>
            </a:xfrm>
            <a:custGeom>
              <a:avLst/>
              <a:gdLst/>
              <a:ahLst/>
              <a:cxnLst/>
              <a:rect l="l" t="t" r="r" b="b"/>
              <a:pathLst>
                <a:path w="2413000" h="887730">
                  <a:moveTo>
                    <a:pt x="612673" y="31059"/>
                  </a:moveTo>
                  <a:lnTo>
                    <a:pt x="581609" y="79789"/>
                  </a:lnTo>
                  <a:lnTo>
                    <a:pt x="997428" y="344852"/>
                  </a:lnTo>
                  <a:lnTo>
                    <a:pt x="981725" y="388918"/>
                  </a:lnTo>
                  <a:lnTo>
                    <a:pt x="975308" y="433854"/>
                  </a:lnTo>
                  <a:lnTo>
                    <a:pt x="977735" y="478424"/>
                  </a:lnTo>
                  <a:lnTo>
                    <a:pt x="988567" y="521390"/>
                  </a:lnTo>
                  <a:lnTo>
                    <a:pt x="1007361" y="561517"/>
                  </a:lnTo>
                  <a:lnTo>
                    <a:pt x="1033677" y="597567"/>
                  </a:lnTo>
                  <a:lnTo>
                    <a:pt x="1067074" y="628302"/>
                  </a:lnTo>
                  <a:lnTo>
                    <a:pt x="1107109" y="652487"/>
                  </a:lnTo>
                  <a:lnTo>
                    <a:pt x="1156062" y="669300"/>
                  </a:lnTo>
                  <a:lnTo>
                    <a:pt x="1206295" y="674769"/>
                  </a:lnTo>
                  <a:lnTo>
                    <a:pt x="1256000" y="669293"/>
                  </a:lnTo>
                  <a:lnTo>
                    <a:pt x="1303370" y="653272"/>
                  </a:lnTo>
                  <a:lnTo>
                    <a:pt x="1346596" y="627105"/>
                  </a:lnTo>
                  <a:lnTo>
                    <a:pt x="1383871" y="591190"/>
                  </a:lnTo>
                  <a:lnTo>
                    <a:pt x="1848414" y="887313"/>
                  </a:lnTo>
                  <a:lnTo>
                    <a:pt x="2082462" y="520150"/>
                  </a:lnTo>
                  <a:lnTo>
                    <a:pt x="2126577" y="535838"/>
                  </a:lnTo>
                  <a:lnTo>
                    <a:pt x="2171556" y="542230"/>
                  </a:lnTo>
                  <a:lnTo>
                    <a:pt x="2216162" y="539768"/>
                  </a:lnTo>
                  <a:lnTo>
                    <a:pt x="2259157" y="528895"/>
                  </a:lnTo>
                  <a:lnTo>
                    <a:pt x="2299305" y="510051"/>
                  </a:lnTo>
                  <a:lnTo>
                    <a:pt x="2335367" y="483680"/>
                  </a:lnTo>
                  <a:lnTo>
                    <a:pt x="2366107" y="450223"/>
                  </a:lnTo>
                  <a:lnTo>
                    <a:pt x="2390286" y="410122"/>
                  </a:lnTo>
                  <a:lnTo>
                    <a:pt x="2405980" y="366013"/>
                  </a:lnTo>
                  <a:lnTo>
                    <a:pt x="2412377" y="321038"/>
                  </a:lnTo>
                  <a:lnTo>
                    <a:pt x="2409920" y="276434"/>
                  </a:lnTo>
                  <a:lnTo>
                    <a:pt x="2409702" y="275573"/>
                  </a:lnTo>
                  <a:lnTo>
                    <a:pt x="2327470" y="404574"/>
                  </a:lnTo>
                  <a:lnTo>
                    <a:pt x="2297477" y="440106"/>
                  </a:lnTo>
                  <a:lnTo>
                    <a:pt x="2260480" y="465633"/>
                  </a:lnTo>
                  <a:lnTo>
                    <a:pt x="2218761" y="480650"/>
                  </a:lnTo>
                  <a:lnTo>
                    <a:pt x="2174605" y="484652"/>
                  </a:lnTo>
                  <a:lnTo>
                    <a:pt x="2130270" y="477123"/>
                  </a:lnTo>
                  <a:lnTo>
                    <a:pt x="2088109" y="457588"/>
                  </a:lnTo>
                  <a:lnTo>
                    <a:pt x="2065834" y="438785"/>
                  </a:lnTo>
                  <a:lnTo>
                    <a:pt x="1830773" y="807536"/>
                  </a:lnTo>
                  <a:lnTo>
                    <a:pt x="1414934" y="542460"/>
                  </a:lnTo>
                  <a:lnTo>
                    <a:pt x="1430638" y="498394"/>
                  </a:lnTo>
                  <a:lnTo>
                    <a:pt x="1437055" y="453458"/>
                  </a:lnTo>
                  <a:lnTo>
                    <a:pt x="1434627" y="408888"/>
                  </a:lnTo>
                  <a:lnTo>
                    <a:pt x="1434420" y="408068"/>
                  </a:lnTo>
                  <a:lnTo>
                    <a:pt x="1352343" y="536827"/>
                  </a:lnTo>
                  <a:lnTo>
                    <a:pt x="1322334" y="572318"/>
                  </a:lnTo>
                  <a:lnTo>
                    <a:pt x="1285339" y="597819"/>
                  </a:lnTo>
                  <a:lnTo>
                    <a:pt x="1243633" y="612827"/>
                  </a:lnTo>
                  <a:lnTo>
                    <a:pt x="1199491" y="616837"/>
                  </a:lnTo>
                  <a:lnTo>
                    <a:pt x="1155189" y="609347"/>
                  </a:lnTo>
                  <a:lnTo>
                    <a:pt x="1113002" y="589854"/>
                  </a:lnTo>
                  <a:lnTo>
                    <a:pt x="1077468" y="559857"/>
                  </a:lnTo>
                  <a:lnTo>
                    <a:pt x="1051940" y="522857"/>
                  </a:lnTo>
                  <a:lnTo>
                    <a:pt x="1036925" y="481136"/>
                  </a:lnTo>
                  <a:lnTo>
                    <a:pt x="1032927" y="436977"/>
                  </a:lnTo>
                  <a:lnTo>
                    <a:pt x="1040450" y="392661"/>
                  </a:lnTo>
                  <a:lnTo>
                    <a:pt x="1059999" y="350472"/>
                  </a:lnTo>
                  <a:lnTo>
                    <a:pt x="1141156" y="223156"/>
                  </a:lnTo>
                  <a:lnTo>
                    <a:pt x="1108995" y="234035"/>
                  </a:lnTo>
                  <a:lnTo>
                    <a:pt x="1065767" y="260206"/>
                  </a:lnTo>
                  <a:lnTo>
                    <a:pt x="1028492" y="296122"/>
                  </a:lnTo>
                  <a:lnTo>
                    <a:pt x="612673" y="31059"/>
                  </a:lnTo>
                  <a:close/>
                </a:path>
                <a:path w="2413000" h="887730">
                  <a:moveTo>
                    <a:pt x="2116416" y="90651"/>
                  </a:moveTo>
                  <a:lnTo>
                    <a:pt x="2035106" y="218207"/>
                  </a:lnTo>
                  <a:lnTo>
                    <a:pt x="2065104" y="182668"/>
                  </a:lnTo>
                  <a:lnTo>
                    <a:pt x="2102103" y="157140"/>
                  </a:lnTo>
                  <a:lnTo>
                    <a:pt x="2143822" y="142125"/>
                  </a:lnTo>
                  <a:lnTo>
                    <a:pt x="2187980" y="138128"/>
                  </a:lnTo>
                  <a:lnTo>
                    <a:pt x="2232296" y="145654"/>
                  </a:lnTo>
                  <a:lnTo>
                    <a:pt x="2274488" y="165206"/>
                  </a:lnTo>
                  <a:lnTo>
                    <a:pt x="2309984" y="195243"/>
                  </a:lnTo>
                  <a:lnTo>
                    <a:pt x="2335463" y="232217"/>
                  </a:lnTo>
                  <a:lnTo>
                    <a:pt x="2350464" y="273924"/>
                  </a:lnTo>
                  <a:lnTo>
                    <a:pt x="2354469" y="318067"/>
                  </a:lnTo>
                  <a:lnTo>
                    <a:pt x="2346973" y="362375"/>
                  </a:lnTo>
                  <a:lnTo>
                    <a:pt x="2327470" y="404574"/>
                  </a:lnTo>
                  <a:lnTo>
                    <a:pt x="2409702" y="275573"/>
                  </a:lnTo>
                  <a:lnTo>
                    <a:pt x="2399051" y="233440"/>
                  </a:lnTo>
                  <a:lnTo>
                    <a:pt x="2380212" y="193294"/>
                  </a:lnTo>
                  <a:lnTo>
                    <a:pt x="2353847" y="157235"/>
                  </a:lnTo>
                  <a:lnTo>
                    <a:pt x="2320398" y="126499"/>
                  </a:lnTo>
                  <a:lnTo>
                    <a:pt x="2280309" y="102327"/>
                  </a:lnTo>
                  <a:lnTo>
                    <a:pt x="2234144" y="86162"/>
                  </a:lnTo>
                  <a:lnTo>
                    <a:pt x="2186921" y="80132"/>
                  </a:lnTo>
                  <a:lnTo>
                    <a:pt x="2140110" y="83813"/>
                  </a:lnTo>
                  <a:lnTo>
                    <a:pt x="2116416" y="90651"/>
                  </a:lnTo>
                  <a:close/>
                </a:path>
                <a:path w="2413000" h="887730">
                  <a:moveTo>
                    <a:pt x="1986402" y="187161"/>
                  </a:moveTo>
                  <a:lnTo>
                    <a:pt x="1964647" y="230911"/>
                  </a:lnTo>
                  <a:lnTo>
                    <a:pt x="1952793" y="276967"/>
                  </a:lnTo>
                  <a:lnTo>
                    <a:pt x="1950605" y="323821"/>
                  </a:lnTo>
                  <a:lnTo>
                    <a:pt x="1957845" y="369967"/>
                  </a:lnTo>
                  <a:lnTo>
                    <a:pt x="1974277" y="413897"/>
                  </a:lnTo>
                  <a:lnTo>
                    <a:pt x="1999665" y="454105"/>
                  </a:lnTo>
                  <a:lnTo>
                    <a:pt x="2033771" y="489083"/>
                  </a:lnTo>
                  <a:lnTo>
                    <a:pt x="2065834" y="438785"/>
                  </a:lnTo>
                  <a:lnTo>
                    <a:pt x="2052574" y="427592"/>
                  </a:lnTo>
                  <a:lnTo>
                    <a:pt x="2027047" y="390592"/>
                  </a:lnTo>
                  <a:lnTo>
                    <a:pt x="2012032" y="348871"/>
                  </a:lnTo>
                  <a:lnTo>
                    <a:pt x="2008033" y="304711"/>
                  </a:lnTo>
                  <a:lnTo>
                    <a:pt x="2015557" y="260396"/>
                  </a:lnTo>
                  <a:lnTo>
                    <a:pt x="2035106" y="218207"/>
                  </a:lnTo>
                  <a:lnTo>
                    <a:pt x="2116416" y="90651"/>
                  </a:lnTo>
                  <a:lnTo>
                    <a:pt x="2095182" y="96780"/>
                  </a:lnTo>
                  <a:lnTo>
                    <a:pt x="2053608" y="118610"/>
                  </a:lnTo>
                  <a:lnTo>
                    <a:pt x="2016858" y="148878"/>
                  </a:lnTo>
                  <a:lnTo>
                    <a:pt x="1986402" y="187161"/>
                  </a:lnTo>
                  <a:close/>
                </a:path>
                <a:path w="2413000" h="887730">
                  <a:moveTo>
                    <a:pt x="1141156" y="223156"/>
                  </a:moveTo>
                  <a:lnTo>
                    <a:pt x="1059999" y="350472"/>
                  </a:lnTo>
                  <a:lnTo>
                    <a:pt x="1089997" y="314934"/>
                  </a:lnTo>
                  <a:lnTo>
                    <a:pt x="1126996" y="289405"/>
                  </a:lnTo>
                  <a:lnTo>
                    <a:pt x="1168715" y="274390"/>
                  </a:lnTo>
                  <a:lnTo>
                    <a:pt x="1212873" y="270393"/>
                  </a:lnTo>
                  <a:lnTo>
                    <a:pt x="1257189" y="277919"/>
                  </a:lnTo>
                  <a:lnTo>
                    <a:pt x="1299381" y="297471"/>
                  </a:lnTo>
                  <a:lnTo>
                    <a:pt x="1334906" y="327460"/>
                  </a:lnTo>
                  <a:lnTo>
                    <a:pt x="1360426" y="364451"/>
                  </a:lnTo>
                  <a:lnTo>
                    <a:pt x="1375435" y="406163"/>
                  </a:lnTo>
                  <a:lnTo>
                    <a:pt x="1379427" y="450317"/>
                  </a:lnTo>
                  <a:lnTo>
                    <a:pt x="1371899" y="494632"/>
                  </a:lnTo>
                  <a:lnTo>
                    <a:pt x="1352343" y="536827"/>
                  </a:lnTo>
                  <a:lnTo>
                    <a:pt x="1434420" y="408068"/>
                  </a:lnTo>
                  <a:lnTo>
                    <a:pt x="1423796" y="365922"/>
                  </a:lnTo>
                  <a:lnTo>
                    <a:pt x="1405001" y="325795"/>
                  </a:lnTo>
                  <a:lnTo>
                    <a:pt x="1378685" y="289746"/>
                  </a:lnTo>
                  <a:lnTo>
                    <a:pt x="1345289" y="259010"/>
                  </a:lnTo>
                  <a:lnTo>
                    <a:pt x="1305253" y="234825"/>
                  </a:lnTo>
                  <a:lnTo>
                    <a:pt x="1256305" y="218005"/>
                  </a:lnTo>
                  <a:lnTo>
                    <a:pt x="1206073" y="212534"/>
                  </a:lnTo>
                  <a:lnTo>
                    <a:pt x="1156367" y="218011"/>
                  </a:lnTo>
                  <a:lnTo>
                    <a:pt x="1141156" y="223156"/>
                  </a:lnTo>
                  <a:close/>
                </a:path>
                <a:path w="2413000" h="887730">
                  <a:moveTo>
                    <a:pt x="46265" y="437075"/>
                  </a:moveTo>
                  <a:lnTo>
                    <a:pt x="22089" y="477169"/>
                  </a:lnTo>
                  <a:lnTo>
                    <a:pt x="6397" y="521289"/>
                  </a:lnTo>
                  <a:lnTo>
                    <a:pt x="0" y="566271"/>
                  </a:lnTo>
                  <a:lnTo>
                    <a:pt x="2456" y="610879"/>
                  </a:lnTo>
                  <a:lnTo>
                    <a:pt x="13324" y="653876"/>
                  </a:lnTo>
                  <a:lnTo>
                    <a:pt x="32161" y="694023"/>
                  </a:lnTo>
                  <a:lnTo>
                    <a:pt x="58527" y="730084"/>
                  </a:lnTo>
                  <a:lnTo>
                    <a:pt x="91979" y="760822"/>
                  </a:lnTo>
                  <a:lnTo>
                    <a:pt x="132074" y="784998"/>
                  </a:lnTo>
                  <a:lnTo>
                    <a:pt x="176183" y="800682"/>
                  </a:lnTo>
                  <a:lnTo>
                    <a:pt x="221157" y="807071"/>
                  </a:lnTo>
                  <a:lnTo>
                    <a:pt x="265759" y="804607"/>
                  </a:lnTo>
                  <a:lnTo>
                    <a:pt x="308752" y="793732"/>
                  </a:lnTo>
                  <a:lnTo>
                    <a:pt x="348898" y="774888"/>
                  </a:lnTo>
                  <a:lnTo>
                    <a:pt x="384960" y="748516"/>
                  </a:lnTo>
                  <a:lnTo>
                    <a:pt x="415699" y="715059"/>
                  </a:lnTo>
                  <a:lnTo>
                    <a:pt x="439879" y="674958"/>
                  </a:lnTo>
                  <a:lnTo>
                    <a:pt x="456668" y="626010"/>
                  </a:lnTo>
                  <a:lnTo>
                    <a:pt x="462125" y="575787"/>
                  </a:lnTo>
                  <a:lnTo>
                    <a:pt x="458385" y="541835"/>
                  </a:lnTo>
                  <a:lnTo>
                    <a:pt x="377257" y="669105"/>
                  </a:lnTo>
                  <a:lnTo>
                    <a:pt x="347263" y="704637"/>
                  </a:lnTo>
                  <a:lnTo>
                    <a:pt x="310266" y="730164"/>
                  </a:lnTo>
                  <a:lnTo>
                    <a:pt x="268548" y="745181"/>
                  </a:lnTo>
                  <a:lnTo>
                    <a:pt x="224392" y="749183"/>
                  </a:lnTo>
                  <a:lnTo>
                    <a:pt x="180057" y="741654"/>
                  </a:lnTo>
                  <a:lnTo>
                    <a:pt x="137895" y="722119"/>
                  </a:lnTo>
                  <a:lnTo>
                    <a:pt x="102362" y="692124"/>
                  </a:lnTo>
                  <a:lnTo>
                    <a:pt x="76839" y="655126"/>
                  </a:lnTo>
                  <a:lnTo>
                    <a:pt x="61829" y="613408"/>
                  </a:lnTo>
                  <a:lnTo>
                    <a:pt x="57835" y="569252"/>
                  </a:lnTo>
                  <a:lnTo>
                    <a:pt x="65362" y="524939"/>
                  </a:lnTo>
                  <a:lnTo>
                    <a:pt x="84913" y="482751"/>
                  </a:lnTo>
                  <a:lnTo>
                    <a:pt x="166282" y="355102"/>
                  </a:lnTo>
                  <a:lnTo>
                    <a:pt x="153212" y="358407"/>
                  </a:lnTo>
                  <a:lnTo>
                    <a:pt x="113064" y="377250"/>
                  </a:lnTo>
                  <a:lnTo>
                    <a:pt x="77003" y="403620"/>
                  </a:lnTo>
                  <a:lnTo>
                    <a:pt x="46265" y="437075"/>
                  </a:lnTo>
                  <a:close/>
                </a:path>
                <a:path w="2413000" h="887730">
                  <a:moveTo>
                    <a:pt x="166282" y="355102"/>
                  </a:moveTo>
                  <a:lnTo>
                    <a:pt x="84913" y="482751"/>
                  </a:lnTo>
                  <a:lnTo>
                    <a:pt x="114909" y="447211"/>
                  </a:lnTo>
                  <a:lnTo>
                    <a:pt x="151905" y="421680"/>
                  </a:lnTo>
                  <a:lnTo>
                    <a:pt x="193619" y="406662"/>
                  </a:lnTo>
                  <a:lnTo>
                    <a:pt x="237772" y="402662"/>
                  </a:lnTo>
                  <a:lnTo>
                    <a:pt x="282084" y="410186"/>
                  </a:lnTo>
                  <a:lnTo>
                    <a:pt x="324274" y="429737"/>
                  </a:lnTo>
                  <a:lnTo>
                    <a:pt x="359771" y="459773"/>
                  </a:lnTo>
                  <a:lnTo>
                    <a:pt x="385249" y="496748"/>
                  </a:lnTo>
                  <a:lnTo>
                    <a:pt x="400251" y="538455"/>
                  </a:lnTo>
                  <a:lnTo>
                    <a:pt x="404256" y="582598"/>
                  </a:lnTo>
                  <a:lnTo>
                    <a:pt x="396759" y="626906"/>
                  </a:lnTo>
                  <a:lnTo>
                    <a:pt x="377257" y="669105"/>
                  </a:lnTo>
                  <a:lnTo>
                    <a:pt x="458385" y="541835"/>
                  </a:lnTo>
                  <a:lnTo>
                    <a:pt x="456650" y="526092"/>
                  </a:lnTo>
                  <a:lnTo>
                    <a:pt x="440642" y="478729"/>
                  </a:lnTo>
                  <a:lnTo>
                    <a:pt x="414501" y="435505"/>
                  </a:lnTo>
                  <a:lnTo>
                    <a:pt x="378625" y="398221"/>
                  </a:lnTo>
                  <a:lnTo>
                    <a:pt x="612673" y="31059"/>
                  </a:lnTo>
                  <a:lnTo>
                    <a:pt x="563949" y="0"/>
                  </a:lnTo>
                  <a:lnTo>
                    <a:pt x="329901" y="367162"/>
                  </a:lnTo>
                  <a:lnTo>
                    <a:pt x="285790" y="351468"/>
                  </a:lnTo>
                  <a:lnTo>
                    <a:pt x="240812" y="345073"/>
                  </a:lnTo>
                  <a:lnTo>
                    <a:pt x="196207" y="347534"/>
                  </a:lnTo>
                  <a:lnTo>
                    <a:pt x="166282" y="355102"/>
                  </a:lnTo>
                  <a:close/>
                </a:path>
              </a:pathLst>
            </a:custGeom>
            <a:solidFill>
              <a:srgbClr val="006FC0"/>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7921786" y="1786638"/>
              <a:ext cx="2413000" cy="887730"/>
            </a:xfrm>
            <a:custGeom>
              <a:avLst/>
              <a:gdLst/>
              <a:ahLst/>
              <a:cxnLst/>
              <a:rect l="l" t="t" r="r" b="b"/>
              <a:pathLst>
                <a:path w="2413000" h="887730">
                  <a:moveTo>
                    <a:pt x="1986402" y="187161"/>
                  </a:moveTo>
                  <a:lnTo>
                    <a:pt x="1964647" y="230911"/>
                  </a:lnTo>
                  <a:lnTo>
                    <a:pt x="1952793" y="276967"/>
                  </a:lnTo>
                  <a:lnTo>
                    <a:pt x="1950605" y="323821"/>
                  </a:lnTo>
                  <a:lnTo>
                    <a:pt x="1957845" y="369967"/>
                  </a:lnTo>
                  <a:lnTo>
                    <a:pt x="1974277" y="413897"/>
                  </a:lnTo>
                  <a:lnTo>
                    <a:pt x="1999665" y="454105"/>
                  </a:lnTo>
                  <a:lnTo>
                    <a:pt x="2033771" y="489083"/>
                  </a:lnTo>
                  <a:lnTo>
                    <a:pt x="1830773" y="807536"/>
                  </a:lnTo>
                  <a:lnTo>
                    <a:pt x="1414934" y="542460"/>
                  </a:lnTo>
                  <a:lnTo>
                    <a:pt x="1430638" y="498394"/>
                  </a:lnTo>
                  <a:lnTo>
                    <a:pt x="1437055" y="453458"/>
                  </a:lnTo>
                  <a:lnTo>
                    <a:pt x="1434627" y="408888"/>
                  </a:lnTo>
                  <a:lnTo>
                    <a:pt x="1423796" y="365922"/>
                  </a:lnTo>
                  <a:lnTo>
                    <a:pt x="1405001" y="325795"/>
                  </a:lnTo>
                  <a:lnTo>
                    <a:pt x="1378685" y="289746"/>
                  </a:lnTo>
                  <a:lnTo>
                    <a:pt x="1345289" y="259010"/>
                  </a:lnTo>
                  <a:lnTo>
                    <a:pt x="1305253" y="234825"/>
                  </a:lnTo>
                  <a:lnTo>
                    <a:pt x="1256305" y="218005"/>
                  </a:lnTo>
                  <a:lnTo>
                    <a:pt x="1206073" y="212534"/>
                  </a:lnTo>
                  <a:lnTo>
                    <a:pt x="1156367" y="218011"/>
                  </a:lnTo>
                  <a:lnTo>
                    <a:pt x="1108995" y="234035"/>
                  </a:lnTo>
                  <a:lnTo>
                    <a:pt x="1065767" y="260206"/>
                  </a:lnTo>
                  <a:lnTo>
                    <a:pt x="1028492" y="296122"/>
                  </a:lnTo>
                  <a:lnTo>
                    <a:pt x="563949" y="0"/>
                  </a:lnTo>
                  <a:lnTo>
                    <a:pt x="329901" y="367162"/>
                  </a:lnTo>
                  <a:lnTo>
                    <a:pt x="285790" y="351468"/>
                  </a:lnTo>
                  <a:lnTo>
                    <a:pt x="240812" y="345073"/>
                  </a:lnTo>
                  <a:lnTo>
                    <a:pt x="196207" y="347534"/>
                  </a:lnTo>
                  <a:lnTo>
                    <a:pt x="153212" y="358407"/>
                  </a:lnTo>
                  <a:lnTo>
                    <a:pt x="113064" y="377250"/>
                  </a:lnTo>
                  <a:lnTo>
                    <a:pt x="77003" y="403620"/>
                  </a:lnTo>
                  <a:lnTo>
                    <a:pt x="46265" y="437075"/>
                  </a:lnTo>
                  <a:lnTo>
                    <a:pt x="22089" y="477169"/>
                  </a:lnTo>
                  <a:lnTo>
                    <a:pt x="6397" y="521289"/>
                  </a:lnTo>
                  <a:lnTo>
                    <a:pt x="0" y="566271"/>
                  </a:lnTo>
                  <a:lnTo>
                    <a:pt x="2456" y="610879"/>
                  </a:lnTo>
                  <a:lnTo>
                    <a:pt x="13324" y="653876"/>
                  </a:lnTo>
                  <a:lnTo>
                    <a:pt x="32161" y="694023"/>
                  </a:lnTo>
                  <a:lnTo>
                    <a:pt x="58527" y="730084"/>
                  </a:lnTo>
                  <a:lnTo>
                    <a:pt x="91979" y="760822"/>
                  </a:lnTo>
                  <a:lnTo>
                    <a:pt x="132074" y="784998"/>
                  </a:lnTo>
                  <a:lnTo>
                    <a:pt x="176183" y="800682"/>
                  </a:lnTo>
                  <a:lnTo>
                    <a:pt x="221157" y="807071"/>
                  </a:lnTo>
                  <a:lnTo>
                    <a:pt x="265759" y="804607"/>
                  </a:lnTo>
                  <a:lnTo>
                    <a:pt x="308752" y="793732"/>
                  </a:lnTo>
                  <a:lnTo>
                    <a:pt x="348898" y="774888"/>
                  </a:lnTo>
                  <a:lnTo>
                    <a:pt x="384960" y="748516"/>
                  </a:lnTo>
                  <a:lnTo>
                    <a:pt x="415699" y="715059"/>
                  </a:lnTo>
                  <a:lnTo>
                    <a:pt x="439879" y="674958"/>
                  </a:lnTo>
                  <a:lnTo>
                    <a:pt x="456668" y="626010"/>
                  </a:lnTo>
                  <a:lnTo>
                    <a:pt x="462125" y="575787"/>
                  </a:lnTo>
                  <a:lnTo>
                    <a:pt x="456650" y="526092"/>
                  </a:lnTo>
                  <a:lnTo>
                    <a:pt x="440642" y="478729"/>
                  </a:lnTo>
                  <a:lnTo>
                    <a:pt x="414501" y="435505"/>
                  </a:lnTo>
                  <a:lnTo>
                    <a:pt x="378625" y="398221"/>
                  </a:lnTo>
                  <a:lnTo>
                    <a:pt x="581610" y="79789"/>
                  </a:lnTo>
                  <a:lnTo>
                    <a:pt x="997429" y="344852"/>
                  </a:lnTo>
                  <a:lnTo>
                    <a:pt x="981725" y="388918"/>
                  </a:lnTo>
                  <a:lnTo>
                    <a:pt x="975308" y="433854"/>
                  </a:lnTo>
                  <a:lnTo>
                    <a:pt x="977736" y="478424"/>
                  </a:lnTo>
                  <a:lnTo>
                    <a:pt x="988567" y="521390"/>
                  </a:lnTo>
                  <a:lnTo>
                    <a:pt x="1007361" y="561517"/>
                  </a:lnTo>
                  <a:lnTo>
                    <a:pt x="1033677" y="597567"/>
                  </a:lnTo>
                  <a:lnTo>
                    <a:pt x="1067074" y="628302"/>
                  </a:lnTo>
                  <a:lnTo>
                    <a:pt x="1107109" y="652487"/>
                  </a:lnTo>
                  <a:lnTo>
                    <a:pt x="1156062" y="669300"/>
                  </a:lnTo>
                  <a:lnTo>
                    <a:pt x="1206295" y="674769"/>
                  </a:lnTo>
                  <a:lnTo>
                    <a:pt x="1256000" y="669293"/>
                  </a:lnTo>
                  <a:lnTo>
                    <a:pt x="1303370" y="653272"/>
                  </a:lnTo>
                  <a:lnTo>
                    <a:pt x="1346596" y="627105"/>
                  </a:lnTo>
                  <a:lnTo>
                    <a:pt x="1383871" y="591190"/>
                  </a:lnTo>
                  <a:lnTo>
                    <a:pt x="1848414" y="887313"/>
                  </a:lnTo>
                  <a:lnTo>
                    <a:pt x="2082462" y="520150"/>
                  </a:lnTo>
                  <a:lnTo>
                    <a:pt x="2126577" y="535838"/>
                  </a:lnTo>
                  <a:lnTo>
                    <a:pt x="2171556" y="542230"/>
                  </a:lnTo>
                  <a:lnTo>
                    <a:pt x="2216162" y="539768"/>
                  </a:lnTo>
                  <a:lnTo>
                    <a:pt x="2259157" y="528895"/>
                  </a:lnTo>
                  <a:lnTo>
                    <a:pt x="2299305" y="510051"/>
                  </a:lnTo>
                  <a:lnTo>
                    <a:pt x="2335367" y="483680"/>
                  </a:lnTo>
                  <a:lnTo>
                    <a:pt x="2366107" y="450223"/>
                  </a:lnTo>
                  <a:lnTo>
                    <a:pt x="2390287" y="410122"/>
                  </a:lnTo>
                  <a:lnTo>
                    <a:pt x="2405981" y="366013"/>
                  </a:lnTo>
                  <a:lnTo>
                    <a:pt x="2412377" y="321038"/>
                  </a:lnTo>
                  <a:lnTo>
                    <a:pt x="2409920" y="276434"/>
                  </a:lnTo>
                  <a:lnTo>
                    <a:pt x="2399051" y="233440"/>
                  </a:lnTo>
                  <a:lnTo>
                    <a:pt x="2380212" y="193294"/>
                  </a:lnTo>
                  <a:lnTo>
                    <a:pt x="2353847" y="157235"/>
                  </a:lnTo>
                  <a:lnTo>
                    <a:pt x="2320399" y="126499"/>
                  </a:lnTo>
                  <a:lnTo>
                    <a:pt x="2280309" y="102327"/>
                  </a:lnTo>
                  <a:lnTo>
                    <a:pt x="2234144" y="86162"/>
                  </a:lnTo>
                  <a:lnTo>
                    <a:pt x="2186921" y="80132"/>
                  </a:lnTo>
                  <a:lnTo>
                    <a:pt x="2140110" y="83813"/>
                  </a:lnTo>
                  <a:lnTo>
                    <a:pt x="2095182" y="96780"/>
                  </a:lnTo>
                  <a:lnTo>
                    <a:pt x="2053608" y="118610"/>
                  </a:lnTo>
                  <a:lnTo>
                    <a:pt x="2016858" y="148878"/>
                  </a:lnTo>
                  <a:lnTo>
                    <a:pt x="1986402" y="187161"/>
                  </a:lnTo>
                </a:path>
                <a:path w="2413000" h="887730">
                  <a:moveTo>
                    <a:pt x="377257" y="669105"/>
                  </a:moveTo>
                  <a:lnTo>
                    <a:pt x="347263" y="704637"/>
                  </a:lnTo>
                  <a:lnTo>
                    <a:pt x="310266" y="730164"/>
                  </a:lnTo>
                  <a:lnTo>
                    <a:pt x="268548" y="745181"/>
                  </a:lnTo>
                  <a:lnTo>
                    <a:pt x="224392" y="749183"/>
                  </a:lnTo>
                  <a:lnTo>
                    <a:pt x="180080" y="741664"/>
                  </a:lnTo>
                  <a:lnTo>
                    <a:pt x="137895" y="722119"/>
                  </a:lnTo>
                  <a:lnTo>
                    <a:pt x="102362" y="692124"/>
                  </a:lnTo>
                  <a:lnTo>
                    <a:pt x="76839" y="655126"/>
                  </a:lnTo>
                  <a:lnTo>
                    <a:pt x="61829" y="613408"/>
                  </a:lnTo>
                  <a:lnTo>
                    <a:pt x="57835" y="569252"/>
                  </a:lnTo>
                  <a:lnTo>
                    <a:pt x="65362" y="524939"/>
                  </a:lnTo>
                  <a:lnTo>
                    <a:pt x="84913" y="482751"/>
                  </a:lnTo>
                  <a:lnTo>
                    <a:pt x="114909" y="447211"/>
                  </a:lnTo>
                  <a:lnTo>
                    <a:pt x="151905" y="421680"/>
                  </a:lnTo>
                  <a:lnTo>
                    <a:pt x="193619" y="406662"/>
                  </a:lnTo>
                  <a:lnTo>
                    <a:pt x="237772" y="402662"/>
                  </a:lnTo>
                  <a:lnTo>
                    <a:pt x="282084" y="410186"/>
                  </a:lnTo>
                  <a:lnTo>
                    <a:pt x="324274" y="429737"/>
                  </a:lnTo>
                  <a:lnTo>
                    <a:pt x="359755" y="459751"/>
                  </a:lnTo>
                  <a:lnTo>
                    <a:pt x="385249" y="496748"/>
                  </a:lnTo>
                  <a:lnTo>
                    <a:pt x="400251" y="538455"/>
                  </a:lnTo>
                  <a:lnTo>
                    <a:pt x="404256" y="582598"/>
                  </a:lnTo>
                  <a:lnTo>
                    <a:pt x="396759" y="626906"/>
                  </a:lnTo>
                  <a:lnTo>
                    <a:pt x="377257" y="669105"/>
                  </a:lnTo>
                </a:path>
                <a:path w="2413000" h="887730">
                  <a:moveTo>
                    <a:pt x="1113002" y="589854"/>
                  </a:moveTo>
                  <a:lnTo>
                    <a:pt x="1077468" y="559857"/>
                  </a:lnTo>
                  <a:lnTo>
                    <a:pt x="1051940" y="522857"/>
                  </a:lnTo>
                  <a:lnTo>
                    <a:pt x="1036925" y="481136"/>
                  </a:lnTo>
                  <a:lnTo>
                    <a:pt x="1032927" y="436977"/>
                  </a:lnTo>
                  <a:lnTo>
                    <a:pt x="1040450" y="392661"/>
                  </a:lnTo>
                  <a:lnTo>
                    <a:pt x="1059999" y="350472"/>
                  </a:lnTo>
                  <a:lnTo>
                    <a:pt x="1089997" y="314934"/>
                  </a:lnTo>
                  <a:lnTo>
                    <a:pt x="1126996" y="289405"/>
                  </a:lnTo>
                  <a:lnTo>
                    <a:pt x="1168715" y="274390"/>
                  </a:lnTo>
                  <a:lnTo>
                    <a:pt x="1212873" y="270393"/>
                  </a:lnTo>
                  <a:lnTo>
                    <a:pt x="1257189" y="277919"/>
                  </a:lnTo>
                  <a:lnTo>
                    <a:pt x="1299381" y="297471"/>
                  </a:lnTo>
                  <a:lnTo>
                    <a:pt x="1334906" y="327460"/>
                  </a:lnTo>
                  <a:lnTo>
                    <a:pt x="1360426" y="364451"/>
                  </a:lnTo>
                  <a:lnTo>
                    <a:pt x="1375435" y="406163"/>
                  </a:lnTo>
                  <a:lnTo>
                    <a:pt x="1379427" y="450317"/>
                  </a:lnTo>
                  <a:lnTo>
                    <a:pt x="1371899" y="494632"/>
                  </a:lnTo>
                  <a:lnTo>
                    <a:pt x="1352343" y="536827"/>
                  </a:lnTo>
                  <a:lnTo>
                    <a:pt x="1322334" y="572318"/>
                  </a:lnTo>
                  <a:lnTo>
                    <a:pt x="1285339" y="597819"/>
                  </a:lnTo>
                  <a:lnTo>
                    <a:pt x="1243633" y="612827"/>
                  </a:lnTo>
                  <a:lnTo>
                    <a:pt x="1199491" y="616837"/>
                  </a:lnTo>
                  <a:lnTo>
                    <a:pt x="1155189" y="609347"/>
                  </a:lnTo>
                  <a:lnTo>
                    <a:pt x="1113002" y="589854"/>
                  </a:lnTo>
                </a:path>
                <a:path w="2413000" h="887730">
                  <a:moveTo>
                    <a:pt x="2327470" y="404574"/>
                  </a:moveTo>
                  <a:lnTo>
                    <a:pt x="2297477" y="440106"/>
                  </a:lnTo>
                  <a:lnTo>
                    <a:pt x="2260480" y="465633"/>
                  </a:lnTo>
                  <a:lnTo>
                    <a:pt x="2218761" y="480650"/>
                  </a:lnTo>
                  <a:lnTo>
                    <a:pt x="2174605" y="484652"/>
                  </a:lnTo>
                  <a:lnTo>
                    <a:pt x="2130293" y="477134"/>
                  </a:lnTo>
                  <a:lnTo>
                    <a:pt x="2088109" y="457588"/>
                  </a:lnTo>
                  <a:lnTo>
                    <a:pt x="2052574" y="427592"/>
                  </a:lnTo>
                  <a:lnTo>
                    <a:pt x="2027047" y="390592"/>
                  </a:lnTo>
                  <a:lnTo>
                    <a:pt x="2012032" y="348871"/>
                  </a:lnTo>
                  <a:lnTo>
                    <a:pt x="2008034" y="304711"/>
                  </a:lnTo>
                  <a:lnTo>
                    <a:pt x="2015557" y="260396"/>
                  </a:lnTo>
                  <a:lnTo>
                    <a:pt x="2035106" y="218207"/>
                  </a:lnTo>
                  <a:lnTo>
                    <a:pt x="2065104" y="182668"/>
                  </a:lnTo>
                  <a:lnTo>
                    <a:pt x="2102103" y="157140"/>
                  </a:lnTo>
                  <a:lnTo>
                    <a:pt x="2143822" y="142125"/>
                  </a:lnTo>
                  <a:lnTo>
                    <a:pt x="2187980" y="138128"/>
                  </a:lnTo>
                  <a:lnTo>
                    <a:pt x="2232296" y="145654"/>
                  </a:lnTo>
                  <a:lnTo>
                    <a:pt x="2274488" y="165206"/>
                  </a:lnTo>
                  <a:lnTo>
                    <a:pt x="2309969" y="195220"/>
                  </a:lnTo>
                  <a:lnTo>
                    <a:pt x="2335463" y="232217"/>
                  </a:lnTo>
                  <a:lnTo>
                    <a:pt x="2350464" y="273924"/>
                  </a:lnTo>
                  <a:lnTo>
                    <a:pt x="2354469" y="318067"/>
                  </a:lnTo>
                  <a:lnTo>
                    <a:pt x="2346973" y="362375"/>
                  </a:lnTo>
                  <a:lnTo>
                    <a:pt x="2327470" y="404574"/>
                  </a:lnTo>
                </a:path>
              </a:pathLst>
            </a:custGeom>
            <a:ln w="33708">
              <a:solidFill>
                <a:srgbClr val="92D050"/>
              </a:solidFill>
            </a:ln>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8984741" y="2084069"/>
              <a:ext cx="274320" cy="274320"/>
            </a:xfrm>
            <a:custGeom>
              <a:avLst/>
              <a:gdLst/>
              <a:ahLst/>
              <a:cxnLst/>
              <a:rect l="l" t="t" r="r" b="b"/>
              <a:pathLst>
                <a:path w="274320" h="274319">
                  <a:moveTo>
                    <a:pt x="137159" y="0"/>
                  </a:moveTo>
                  <a:lnTo>
                    <a:pt x="93829" y="6998"/>
                  </a:lnTo>
                  <a:lnTo>
                    <a:pt x="56180" y="26481"/>
                  </a:lnTo>
                  <a:lnTo>
                    <a:pt x="26481" y="56180"/>
                  </a:lnTo>
                  <a:lnTo>
                    <a:pt x="6998" y="93829"/>
                  </a:lnTo>
                  <a:lnTo>
                    <a:pt x="0" y="137159"/>
                  </a:lnTo>
                  <a:lnTo>
                    <a:pt x="6998" y="180490"/>
                  </a:lnTo>
                  <a:lnTo>
                    <a:pt x="26481" y="218139"/>
                  </a:lnTo>
                  <a:lnTo>
                    <a:pt x="56180" y="247838"/>
                  </a:lnTo>
                  <a:lnTo>
                    <a:pt x="93829" y="267321"/>
                  </a:lnTo>
                  <a:lnTo>
                    <a:pt x="137159" y="274319"/>
                  </a:lnTo>
                  <a:lnTo>
                    <a:pt x="180490" y="267321"/>
                  </a:lnTo>
                  <a:lnTo>
                    <a:pt x="218139" y="247838"/>
                  </a:lnTo>
                  <a:lnTo>
                    <a:pt x="247838" y="218139"/>
                  </a:lnTo>
                  <a:lnTo>
                    <a:pt x="267321" y="180490"/>
                  </a:lnTo>
                  <a:lnTo>
                    <a:pt x="274319" y="137159"/>
                  </a:lnTo>
                  <a:lnTo>
                    <a:pt x="267321" y="93829"/>
                  </a:lnTo>
                  <a:lnTo>
                    <a:pt x="247838" y="56180"/>
                  </a:lnTo>
                  <a:lnTo>
                    <a:pt x="218139" y="26481"/>
                  </a:lnTo>
                  <a:lnTo>
                    <a:pt x="180490" y="6998"/>
                  </a:lnTo>
                  <a:lnTo>
                    <a:pt x="137159" y="0"/>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8984741" y="2084069"/>
              <a:ext cx="274320" cy="274320"/>
            </a:xfrm>
            <a:custGeom>
              <a:avLst/>
              <a:gdLst/>
              <a:ahLst/>
              <a:cxnLst/>
              <a:rect l="l" t="t" r="r" b="b"/>
              <a:pathLst>
                <a:path w="274320" h="274319">
                  <a:moveTo>
                    <a:pt x="0" y="137159"/>
                  </a:moveTo>
                  <a:lnTo>
                    <a:pt x="6998" y="93829"/>
                  </a:lnTo>
                  <a:lnTo>
                    <a:pt x="26481" y="56180"/>
                  </a:lnTo>
                  <a:lnTo>
                    <a:pt x="56180" y="26481"/>
                  </a:lnTo>
                  <a:lnTo>
                    <a:pt x="93829" y="6998"/>
                  </a:lnTo>
                  <a:lnTo>
                    <a:pt x="137159" y="0"/>
                  </a:lnTo>
                  <a:lnTo>
                    <a:pt x="180490" y="6998"/>
                  </a:lnTo>
                  <a:lnTo>
                    <a:pt x="218139" y="26481"/>
                  </a:lnTo>
                  <a:lnTo>
                    <a:pt x="247838" y="56180"/>
                  </a:lnTo>
                  <a:lnTo>
                    <a:pt x="267321" y="93829"/>
                  </a:lnTo>
                  <a:lnTo>
                    <a:pt x="274319" y="137159"/>
                  </a:lnTo>
                  <a:lnTo>
                    <a:pt x="267321" y="180490"/>
                  </a:lnTo>
                  <a:lnTo>
                    <a:pt x="247838" y="218139"/>
                  </a:lnTo>
                  <a:lnTo>
                    <a:pt x="218139" y="247838"/>
                  </a:lnTo>
                  <a:lnTo>
                    <a:pt x="180490" y="267321"/>
                  </a:lnTo>
                  <a:lnTo>
                    <a:pt x="137159" y="274319"/>
                  </a:lnTo>
                  <a:lnTo>
                    <a:pt x="93829" y="267321"/>
                  </a:lnTo>
                  <a:lnTo>
                    <a:pt x="56180" y="247838"/>
                  </a:lnTo>
                  <a:lnTo>
                    <a:pt x="26481" y="218139"/>
                  </a:lnTo>
                  <a:lnTo>
                    <a:pt x="6998" y="180490"/>
                  </a:lnTo>
                  <a:lnTo>
                    <a:pt x="0" y="137159"/>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grpSp>
        <p:nvGrpSpPr>
          <p:cNvPr id="10" name="object 10"/>
          <p:cNvGrpSpPr/>
          <p:nvPr/>
        </p:nvGrpSpPr>
        <p:grpSpPr>
          <a:xfrm>
            <a:off x="4862278" y="2228394"/>
            <a:ext cx="816293" cy="687705"/>
            <a:chOff x="6483038" y="2971192"/>
            <a:chExt cx="1088390" cy="916940"/>
          </a:xfrm>
        </p:grpSpPr>
        <p:sp>
          <p:nvSpPr>
            <p:cNvPr id="11" name="object 11"/>
            <p:cNvSpPr/>
            <p:nvPr/>
          </p:nvSpPr>
          <p:spPr>
            <a:xfrm>
              <a:off x="6489435" y="2977589"/>
              <a:ext cx="752475" cy="832485"/>
            </a:xfrm>
            <a:custGeom>
              <a:avLst/>
              <a:gdLst/>
              <a:ahLst/>
              <a:cxnLst/>
              <a:rect l="l" t="t" r="r" b="b"/>
              <a:pathLst>
                <a:path w="752475" h="832485">
                  <a:moveTo>
                    <a:pt x="12858" y="43011"/>
                  </a:moveTo>
                  <a:lnTo>
                    <a:pt x="6859" y="46280"/>
                  </a:lnTo>
                  <a:lnTo>
                    <a:pt x="2506" y="51293"/>
                  </a:lnTo>
                  <a:lnTo>
                    <a:pt x="114" y="57489"/>
                  </a:lnTo>
                  <a:lnTo>
                    <a:pt x="0" y="64305"/>
                  </a:lnTo>
                  <a:lnTo>
                    <a:pt x="2138" y="70648"/>
                  </a:lnTo>
                  <a:lnTo>
                    <a:pt x="6164" y="75781"/>
                  </a:lnTo>
                  <a:lnTo>
                    <a:pt x="11656" y="79321"/>
                  </a:lnTo>
                  <a:lnTo>
                    <a:pt x="18190" y="80885"/>
                  </a:lnTo>
                  <a:lnTo>
                    <a:pt x="62621" y="84947"/>
                  </a:lnTo>
                  <a:lnTo>
                    <a:pt x="108765" y="92273"/>
                  </a:lnTo>
                  <a:lnTo>
                    <a:pt x="157235" y="103019"/>
                  </a:lnTo>
                  <a:lnTo>
                    <a:pt x="209037" y="117466"/>
                  </a:lnTo>
                  <a:lnTo>
                    <a:pt x="263606" y="135384"/>
                  </a:lnTo>
                  <a:lnTo>
                    <a:pt x="322731" y="157314"/>
                  </a:lnTo>
                  <a:lnTo>
                    <a:pt x="323569" y="163740"/>
                  </a:lnTo>
                  <a:lnTo>
                    <a:pt x="325049" y="170030"/>
                  </a:lnTo>
                  <a:lnTo>
                    <a:pt x="327158" y="176137"/>
                  </a:lnTo>
                  <a:lnTo>
                    <a:pt x="329886" y="182012"/>
                  </a:lnTo>
                  <a:lnTo>
                    <a:pt x="152998" y="576682"/>
                  </a:lnTo>
                  <a:lnTo>
                    <a:pt x="66683" y="769168"/>
                  </a:lnTo>
                  <a:lnTo>
                    <a:pt x="66443" y="777253"/>
                  </a:lnTo>
                  <a:lnTo>
                    <a:pt x="72079" y="791977"/>
                  </a:lnTo>
                  <a:lnTo>
                    <a:pt x="77836" y="797963"/>
                  </a:lnTo>
                  <a:lnTo>
                    <a:pt x="159202" y="832351"/>
                  </a:lnTo>
                  <a:lnTo>
                    <a:pt x="167270" y="832399"/>
                  </a:lnTo>
                  <a:lnTo>
                    <a:pt x="181856" y="826420"/>
                  </a:lnTo>
                  <a:lnTo>
                    <a:pt x="187708" y="820524"/>
                  </a:lnTo>
                  <a:lnTo>
                    <a:pt x="196936" y="797390"/>
                  </a:lnTo>
                  <a:lnTo>
                    <a:pt x="164304" y="810635"/>
                  </a:lnTo>
                  <a:lnTo>
                    <a:pt x="93579" y="780785"/>
                  </a:lnTo>
                  <a:lnTo>
                    <a:pt x="89859" y="779109"/>
                  </a:lnTo>
                  <a:lnTo>
                    <a:pt x="88203" y="774732"/>
                  </a:lnTo>
                  <a:lnTo>
                    <a:pt x="347885" y="195544"/>
                  </a:lnTo>
                  <a:lnTo>
                    <a:pt x="376834" y="183794"/>
                  </a:lnTo>
                  <a:lnTo>
                    <a:pt x="349920" y="172638"/>
                  </a:lnTo>
                  <a:lnTo>
                    <a:pt x="346339" y="166271"/>
                  </a:lnTo>
                  <a:lnTo>
                    <a:pt x="344496" y="159081"/>
                  </a:lnTo>
                  <a:lnTo>
                    <a:pt x="344571" y="151782"/>
                  </a:lnTo>
                  <a:lnTo>
                    <a:pt x="355738" y="124173"/>
                  </a:lnTo>
                  <a:lnTo>
                    <a:pt x="327477" y="135645"/>
                  </a:lnTo>
                  <a:lnTo>
                    <a:pt x="270730" y="114660"/>
                  </a:lnTo>
                  <a:lnTo>
                    <a:pt x="217699" y="97186"/>
                  </a:lnTo>
                  <a:lnTo>
                    <a:pt x="167859" y="83092"/>
                  </a:lnTo>
                  <a:lnTo>
                    <a:pt x="120687" y="72248"/>
                  </a:lnTo>
                  <a:lnTo>
                    <a:pt x="75554" y="64513"/>
                  </a:lnTo>
                  <a:lnTo>
                    <a:pt x="32254" y="59792"/>
                  </a:lnTo>
                  <a:lnTo>
                    <a:pt x="31897" y="59740"/>
                  </a:lnTo>
                  <a:lnTo>
                    <a:pt x="123129" y="22708"/>
                  </a:lnTo>
                  <a:lnTo>
                    <a:pt x="99558" y="24001"/>
                  </a:lnTo>
                  <a:lnTo>
                    <a:pt x="53636" y="31239"/>
                  </a:lnTo>
                  <a:lnTo>
                    <a:pt x="12858" y="43011"/>
                  </a:lnTo>
                  <a:close/>
                </a:path>
                <a:path w="752475" h="832485">
                  <a:moveTo>
                    <a:pt x="376834" y="183794"/>
                  </a:moveTo>
                  <a:lnTo>
                    <a:pt x="347885" y="195544"/>
                  </a:lnTo>
                  <a:lnTo>
                    <a:pt x="403388" y="218566"/>
                  </a:lnTo>
                  <a:lnTo>
                    <a:pt x="170220" y="805138"/>
                  </a:lnTo>
                  <a:lnTo>
                    <a:pt x="168631" y="808879"/>
                  </a:lnTo>
                  <a:lnTo>
                    <a:pt x="196936" y="797390"/>
                  </a:lnTo>
                  <a:lnTo>
                    <a:pt x="425739" y="221752"/>
                  </a:lnTo>
                  <a:lnTo>
                    <a:pt x="438847" y="216432"/>
                  </a:lnTo>
                  <a:lnTo>
                    <a:pt x="441241" y="215114"/>
                  </a:lnTo>
                  <a:lnTo>
                    <a:pt x="447697" y="209684"/>
                  </a:lnTo>
                  <a:lnTo>
                    <a:pt x="475549" y="198378"/>
                  </a:lnTo>
                  <a:lnTo>
                    <a:pt x="459451" y="190968"/>
                  </a:lnTo>
                  <a:lnTo>
                    <a:pt x="462238" y="183880"/>
                  </a:lnTo>
                  <a:lnTo>
                    <a:pt x="424977" y="199005"/>
                  </a:lnTo>
                  <a:lnTo>
                    <a:pt x="418221" y="200948"/>
                  </a:lnTo>
                  <a:lnTo>
                    <a:pt x="376834" y="183794"/>
                  </a:lnTo>
                  <a:close/>
                </a:path>
                <a:path w="752475" h="832485">
                  <a:moveTo>
                    <a:pt x="475549" y="198378"/>
                  </a:moveTo>
                  <a:lnTo>
                    <a:pt x="447697" y="209684"/>
                  </a:lnTo>
                  <a:lnTo>
                    <a:pt x="488635" y="228483"/>
                  </a:lnTo>
                  <a:lnTo>
                    <a:pt x="533325" y="250432"/>
                  </a:lnTo>
                  <a:lnTo>
                    <a:pt x="580197" y="275535"/>
                  </a:lnTo>
                  <a:lnTo>
                    <a:pt x="627682" y="303797"/>
                  </a:lnTo>
                  <a:lnTo>
                    <a:pt x="674209" y="335222"/>
                  </a:lnTo>
                  <a:lnTo>
                    <a:pt x="718208" y="369815"/>
                  </a:lnTo>
                  <a:lnTo>
                    <a:pt x="724925" y="373624"/>
                  </a:lnTo>
                  <a:lnTo>
                    <a:pt x="751850" y="353704"/>
                  </a:lnTo>
                  <a:lnTo>
                    <a:pt x="748499" y="346711"/>
                  </a:lnTo>
                  <a:lnTo>
                    <a:pt x="743092" y="337161"/>
                  </a:lnTo>
                  <a:lnTo>
                    <a:pt x="723084" y="345282"/>
                  </a:lnTo>
                  <a:lnTo>
                    <a:pt x="722854" y="345080"/>
                  </a:lnTo>
                  <a:lnTo>
                    <a:pt x="679315" y="311945"/>
                  </a:lnTo>
                  <a:lnTo>
                    <a:pt x="633871" y="281828"/>
                  </a:lnTo>
                  <a:lnTo>
                    <a:pt x="587809" y="254694"/>
                  </a:lnTo>
                  <a:lnTo>
                    <a:pt x="542484" y="230521"/>
                  </a:lnTo>
                  <a:lnTo>
                    <a:pt x="499246" y="209286"/>
                  </a:lnTo>
                  <a:lnTo>
                    <a:pt x="475549" y="198378"/>
                  </a:lnTo>
                  <a:close/>
                </a:path>
                <a:path w="752475" h="832485">
                  <a:moveTo>
                    <a:pt x="510279" y="116611"/>
                  </a:moveTo>
                  <a:lnTo>
                    <a:pt x="484591" y="127037"/>
                  </a:lnTo>
                  <a:lnTo>
                    <a:pt x="529202" y="153071"/>
                  </a:lnTo>
                  <a:lnTo>
                    <a:pt x="571173" y="181606"/>
                  </a:lnTo>
                  <a:lnTo>
                    <a:pt x="609978" y="212161"/>
                  </a:lnTo>
                  <a:lnTo>
                    <a:pt x="645090" y="244257"/>
                  </a:lnTo>
                  <a:lnTo>
                    <a:pt x="675980" y="277412"/>
                  </a:lnTo>
                  <a:lnTo>
                    <a:pt x="702122" y="311145"/>
                  </a:lnTo>
                  <a:lnTo>
                    <a:pt x="722989" y="344975"/>
                  </a:lnTo>
                  <a:lnTo>
                    <a:pt x="723084" y="345282"/>
                  </a:lnTo>
                  <a:lnTo>
                    <a:pt x="743092" y="337161"/>
                  </a:lnTo>
                  <a:lnTo>
                    <a:pt x="699504" y="271372"/>
                  </a:lnTo>
                  <a:lnTo>
                    <a:pt x="666147" y="234308"/>
                  </a:lnTo>
                  <a:lnTo>
                    <a:pt x="627767" y="198468"/>
                  </a:lnTo>
                  <a:lnTo>
                    <a:pt x="585027" y="164465"/>
                  </a:lnTo>
                  <a:lnTo>
                    <a:pt x="538592" y="132914"/>
                  </a:lnTo>
                  <a:lnTo>
                    <a:pt x="510279" y="116611"/>
                  </a:lnTo>
                  <a:close/>
                </a:path>
                <a:path w="752475" h="832485">
                  <a:moveTo>
                    <a:pt x="438847" y="216432"/>
                  </a:moveTo>
                  <a:lnTo>
                    <a:pt x="425739" y="221752"/>
                  </a:lnTo>
                  <a:lnTo>
                    <a:pt x="433783" y="219217"/>
                  </a:lnTo>
                  <a:lnTo>
                    <a:pt x="438847" y="216432"/>
                  </a:lnTo>
                  <a:close/>
                </a:path>
                <a:path w="752475" h="832485">
                  <a:moveTo>
                    <a:pt x="424573" y="52871"/>
                  </a:moveTo>
                  <a:lnTo>
                    <a:pt x="390558" y="66678"/>
                  </a:lnTo>
                  <a:lnTo>
                    <a:pt x="398011" y="65359"/>
                  </a:lnTo>
                  <a:lnTo>
                    <a:pt x="461384" y="92534"/>
                  </a:lnTo>
                  <a:lnTo>
                    <a:pt x="464582" y="97567"/>
                  </a:lnTo>
                  <a:lnTo>
                    <a:pt x="465332" y="99432"/>
                  </a:lnTo>
                  <a:lnTo>
                    <a:pt x="466931" y="103891"/>
                  </a:lnTo>
                  <a:lnTo>
                    <a:pt x="467685" y="110172"/>
                  </a:lnTo>
                  <a:lnTo>
                    <a:pt x="436143" y="190429"/>
                  </a:lnTo>
                  <a:lnTo>
                    <a:pt x="431143" y="195387"/>
                  </a:lnTo>
                  <a:lnTo>
                    <a:pt x="424977" y="199005"/>
                  </a:lnTo>
                  <a:lnTo>
                    <a:pt x="462238" y="183880"/>
                  </a:lnTo>
                  <a:lnTo>
                    <a:pt x="484591" y="127037"/>
                  </a:lnTo>
                  <a:lnTo>
                    <a:pt x="510279" y="116611"/>
                  </a:lnTo>
                  <a:lnTo>
                    <a:pt x="489124" y="104429"/>
                  </a:lnTo>
                  <a:lnTo>
                    <a:pt x="487875" y="97048"/>
                  </a:lnTo>
                  <a:lnTo>
                    <a:pt x="487411" y="95578"/>
                  </a:lnTo>
                  <a:lnTo>
                    <a:pt x="485098" y="89239"/>
                  </a:lnTo>
                  <a:lnTo>
                    <a:pt x="481107" y="82467"/>
                  </a:lnTo>
                  <a:lnTo>
                    <a:pt x="490875" y="57842"/>
                  </a:lnTo>
                  <a:lnTo>
                    <a:pt x="462789" y="69242"/>
                  </a:lnTo>
                  <a:lnTo>
                    <a:pt x="424573" y="52871"/>
                  </a:lnTo>
                  <a:close/>
                </a:path>
                <a:path w="752475" h="832485">
                  <a:moveTo>
                    <a:pt x="123129" y="22708"/>
                  </a:moveTo>
                  <a:lnTo>
                    <a:pt x="32211" y="59613"/>
                  </a:lnTo>
                  <a:lnTo>
                    <a:pt x="76625" y="49179"/>
                  </a:lnTo>
                  <a:lnTo>
                    <a:pt x="126404" y="43873"/>
                  </a:lnTo>
                  <a:lnTo>
                    <a:pt x="180231" y="43638"/>
                  </a:lnTo>
                  <a:lnTo>
                    <a:pt x="236795" y="48421"/>
                  </a:lnTo>
                  <a:lnTo>
                    <a:pt x="294779" y="58168"/>
                  </a:lnTo>
                  <a:lnTo>
                    <a:pt x="352871" y="72824"/>
                  </a:lnTo>
                  <a:lnTo>
                    <a:pt x="327477" y="135645"/>
                  </a:lnTo>
                  <a:lnTo>
                    <a:pt x="355738" y="124173"/>
                  </a:lnTo>
                  <a:lnTo>
                    <a:pt x="374419" y="78022"/>
                  </a:lnTo>
                  <a:lnTo>
                    <a:pt x="383600" y="69996"/>
                  </a:lnTo>
                  <a:lnTo>
                    <a:pt x="390558" y="66678"/>
                  </a:lnTo>
                  <a:lnTo>
                    <a:pt x="424573" y="52871"/>
                  </a:lnTo>
                  <a:lnTo>
                    <a:pt x="413852" y="48279"/>
                  </a:lnTo>
                  <a:lnTo>
                    <a:pt x="420443" y="33434"/>
                  </a:lnTo>
                  <a:lnTo>
                    <a:pt x="368449" y="54539"/>
                  </a:lnTo>
                  <a:lnTo>
                    <a:pt x="313040" y="39657"/>
                  </a:lnTo>
                  <a:lnTo>
                    <a:pt x="257364" y="29125"/>
                  </a:lnTo>
                  <a:lnTo>
                    <a:pt x="202504" y="22981"/>
                  </a:lnTo>
                  <a:lnTo>
                    <a:pt x="149541" y="21260"/>
                  </a:lnTo>
                  <a:lnTo>
                    <a:pt x="123129" y="22708"/>
                  </a:lnTo>
                  <a:close/>
                </a:path>
                <a:path w="752475" h="832485">
                  <a:moveTo>
                    <a:pt x="458252" y="9202"/>
                  </a:moveTo>
                  <a:lnTo>
                    <a:pt x="425245" y="22600"/>
                  </a:lnTo>
                  <a:lnTo>
                    <a:pt x="429530" y="20910"/>
                  </a:lnTo>
                  <a:lnTo>
                    <a:pt x="433222" y="22498"/>
                  </a:lnTo>
                  <a:lnTo>
                    <a:pt x="467759" y="37068"/>
                  </a:lnTo>
                  <a:lnTo>
                    <a:pt x="471436" y="38643"/>
                  </a:lnTo>
                  <a:lnTo>
                    <a:pt x="473193" y="42850"/>
                  </a:lnTo>
                  <a:lnTo>
                    <a:pt x="462789" y="69242"/>
                  </a:lnTo>
                  <a:lnTo>
                    <a:pt x="490875" y="57842"/>
                  </a:lnTo>
                  <a:lnTo>
                    <a:pt x="492143" y="54645"/>
                  </a:lnTo>
                  <a:lnTo>
                    <a:pt x="494183" y="43371"/>
                  </a:lnTo>
                  <a:lnTo>
                    <a:pt x="491904" y="32535"/>
                  </a:lnTo>
                  <a:lnTo>
                    <a:pt x="485793" y="23300"/>
                  </a:lnTo>
                  <a:lnTo>
                    <a:pt x="476340" y="16830"/>
                  </a:lnTo>
                  <a:lnTo>
                    <a:pt x="458252" y="9202"/>
                  </a:lnTo>
                  <a:close/>
                </a:path>
                <a:path w="752475" h="832485">
                  <a:moveTo>
                    <a:pt x="379521" y="48168"/>
                  </a:moveTo>
                  <a:lnTo>
                    <a:pt x="373831" y="51071"/>
                  </a:lnTo>
                  <a:lnTo>
                    <a:pt x="368449" y="54539"/>
                  </a:lnTo>
                  <a:lnTo>
                    <a:pt x="420443" y="33434"/>
                  </a:lnTo>
                  <a:lnTo>
                    <a:pt x="420977" y="32231"/>
                  </a:lnTo>
                  <a:lnTo>
                    <a:pt x="391646" y="44137"/>
                  </a:lnTo>
                  <a:lnTo>
                    <a:pt x="385474" y="45850"/>
                  </a:lnTo>
                  <a:lnTo>
                    <a:pt x="379521" y="48168"/>
                  </a:lnTo>
                  <a:close/>
                </a:path>
                <a:path w="752475" h="832485">
                  <a:moveTo>
                    <a:pt x="419694" y="2054"/>
                  </a:moveTo>
                  <a:lnTo>
                    <a:pt x="410329" y="7968"/>
                  </a:lnTo>
                  <a:lnTo>
                    <a:pt x="403656" y="17280"/>
                  </a:lnTo>
                  <a:lnTo>
                    <a:pt x="391646" y="44137"/>
                  </a:lnTo>
                  <a:lnTo>
                    <a:pt x="420977" y="32231"/>
                  </a:lnTo>
                  <a:lnTo>
                    <a:pt x="425245" y="22600"/>
                  </a:lnTo>
                  <a:lnTo>
                    <a:pt x="458252" y="9202"/>
                  </a:lnTo>
                  <a:lnTo>
                    <a:pt x="441808" y="2268"/>
                  </a:lnTo>
                  <a:lnTo>
                    <a:pt x="430578" y="0"/>
                  </a:lnTo>
                  <a:lnTo>
                    <a:pt x="419694" y="2054"/>
                  </a:lnTo>
                  <a:close/>
                </a:path>
              </a:pathLst>
            </a:custGeom>
            <a:solidFill>
              <a:srgbClr val="006FC0"/>
            </a:solidFill>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6489435" y="2977589"/>
              <a:ext cx="752475" cy="832485"/>
            </a:xfrm>
            <a:custGeom>
              <a:avLst/>
              <a:gdLst/>
              <a:ahLst/>
              <a:cxnLst/>
              <a:rect l="l" t="t" r="r" b="b"/>
              <a:pathLst>
                <a:path w="752475" h="832485">
                  <a:moveTo>
                    <a:pt x="447697" y="209684"/>
                  </a:moveTo>
                  <a:lnTo>
                    <a:pt x="488635" y="228483"/>
                  </a:lnTo>
                  <a:lnTo>
                    <a:pt x="533325" y="250432"/>
                  </a:lnTo>
                  <a:lnTo>
                    <a:pt x="580197" y="275535"/>
                  </a:lnTo>
                  <a:lnTo>
                    <a:pt x="627682" y="303797"/>
                  </a:lnTo>
                  <a:lnTo>
                    <a:pt x="674209" y="335222"/>
                  </a:lnTo>
                  <a:lnTo>
                    <a:pt x="718208" y="369815"/>
                  </a:lnTo>
                  <a:lnTo>
                    <a:pt x="724924" y="373624"/>
                  </a:lnTo>
                  <a:lnTo>
                    <a:pt x="751850" y="353704"/>
                  </a:lnTo>
                  <a:lnTo>
                    <a:pt x="748499" y="346711"/>
                  </a:lnTo>
                  <a:lnTo>
                    <a:pt x="727176" y="309044"/>
                  </a:lnTo>
                  <a:lnTo>
                    <a:pt x="699504" y="271372"/>
                  </a:lnTo>
                  <a:lnTo>
                    <a:pt x="666147" y="234308"/>
                  </a:lnTo>
                  <a:lnTo>
                    <a:pt x="627767" y="198468"/>
                  </a:lnTo>
                  <a:lnTo>
                    <a:pt x="585027" y="164465"/>
                  </a:lnTo>
                  <a:lnTo>
                    <a:pt x="538592" y="132914"/>
                  </a:lnTo>
                  <a:lnTo>
                    <a:pt x="489124" y="104429"/>
                  </a:lnTo>
                  <a:lnTo>
                    <a:pt x="487812" y="96678"/>
                  </a:lnTo>
                  <a:lnTo>
                    <a:pt x="485098" y="89239"/>
                  </a:lnTo>
                  <a:lnTo>
                    <a:pt x="481107" y="82467"/>
                  </a:lnTo>
                  <a:lnTo>
                    <a:pt x="492143" y="54645"/>
                  </a:lnTo>
                  <a:lnTo>
                    <a:pt x="476340" y="16830"/>
                  </a:lnTo>
                  <a:lnTo>
                    <a:pt x="430578" y="0"/>
                  </a:lnTo>
                  <a:lnTo>
                    <a:pt x="419694" y="2054"/>
                  </a:lnTo>
                  <a:lnTo>
                    <a:pt x="410329" y="7968"/>
                  </a:lnTo>
                  <a:lnTo>
                    <a:pt x="403656" y="17280"/>
                  </a:lnTo>
                  <a:lnTo>
                    <a:pt x="391646" y="44137"/>
                  </a:lnTo>
                  <a:lnTo>
                    <a:pt x="385474" y="45850"/>
                  </a:lnTo>
                  <a:lnTo>
                    <a:pt x="379521" y="48168"/>
                  </a:lnTo>
                  <a:lnTo>
                    <a:pt x="373831" y="51071"/>
                  </a:lnTo>
                  <a:lnTo>
                    <a:pt x="368449" y="54539"/>
                  </a:lnTo>
                  <a:lnTo>
                    <a:pt x="313040" y="39657"/>
                  </a:lnTo>
                  <a:lnTo>
                    <a:pt x="257364" y="29125"/>
                  </a:lnTo>
                  <a:lnTo>
                    <a:pt x="202504" y="22981"/>
                  </a:lnTo>
                  <a:lnTo>
                    <a:pt x="149541" y="21260"/>
                  </a:lnTo>
                  <a:lnTo>
                    <a:pt x="99558" y="24001"/>
                  </a:lnTo>
                  <a:lnTo>
                    <a:pt x="53636" y="31239"/>
                  </a:lnTo>
                  <a:lnTo>
                    <a:pt x="12858" y="43011"/>
                  </a:lnTo>
                  <a:lnTo>
                    <a:pt x="0" y="64305"/>
                  </a:lnTo>
                  <a:lnTo>
                    <a:pt x="2138" y="70648"/>
                  </a:lnTo>
                  <a:lnTo>
                    <a:pt x="6164" y="75781"/>
                  </a:lnTo>
                  <a:lnTo>
                    <a:pt x="11656" y="79321"/>
                  </a:lnTo>
                  <a:lnTo>
                    <a:pt x="18190" y="80885"/>
                  </a:lnTo>
                  <a:lnTo>
                    <a:pt x="62621" y="84947"/>
                  </a:lnTo>
                  <a:lnTo>
                    <a:pt x="108765" y="92273"/>
                  </a:lnTo>
                  <a:lnTo>
                    <a:pt x="157235" y="103019"/>
                  </a:lnTo>
                  <a:lnTo>
                    <a:pt x="208645" y="117337"/>
                  </a:lnTo>
                  <a:lnTo>
                    <a:pt x="263606" y="135384"/>
                  </a:lnTo>
                  <a:lnTo>
                    <a:pt x="322731" y="157314"/>
                  </a:lnTo>
                  <a:lnTo>
                    <a:pt x="323569" y="163740"/>
                  </a:lnTo>
                  <a:lnTo>
                    <a:pt x="325049" y="170030"/>
                  </a:lnTo>
                  <a:lnTo>
                    <a:pt x="327158" y="176137"/>
                  </a:lnTo>
                  <a:lnTo>
                    <a:pt x="329886" y="182012"/>
                  </a:lnTo>
                  <a:lnTo>
                    <a:pt x="69903" y="762082"/>
                  </a:lnTo>
                  <a:lnTo>
                    <a:pt x="66683" y="769168"/>
                  </a:lnTo>
                  <a:lnTo>
                    <a:pt x="66443" y="777253"/>
                  </a:lnTo>
                  <a:lnTo>
                    <a:pt x="69232" y="784514"/>
                  </a:lnTo>
                  <a:lnTo>
                    <a:pt x="72079" y="791977"/>
                  </a:lnTo>
                  <a:lnTo>
                    <a:pt x="77836" y="797963"/>
                  </a:lnTo>
                  <a:lnTo>
                    <a:pt x="85182" y="801096"/>
                  </a:lnTo>
                  <a:lnTo>
                    <a:pt x="152054" y="829325"/>
                  </a:lnTo>
                  <a:lnTo>
                    <a:pt x="159202" y="832351"/>
                  </a:lnTo>
                  <a:lnTo>
                    <a:pt x="167270" y="832399"/>
                  </a:lnTo>
                  <a:lnTo>
                    <a:pt x="174466" y="829449"/>
                  </a:lnTo>
                  <a:lnTo>
                    <a:pt x="181856" y="826420"/>
                  </a:lnTo>
                  <a:lnTo>
                    <a:pt x="187708" y="820524"/>
                  </a:lnTo>
                  <a:lnTo>
                    <a:pt x="190687" y="813112"/>
                  </a:lnTo>
                  <a:lnTo>
                    <a:pt x="425739" y="221752"/>
                  </a:lnTo>
                  <a:lnTo>
                    <a:pt x="433783" y="219217"/>
                  </a:lnTo>
                  <a:lnTo>
                    <a:pt x="441241" y="215114"/>
                  </a:lnTo>
                  <a:lnTo>
                    <a:pt x="447697" y="209684"/>
                  </a:lnTo>
                </a:path>
                <a:path w="752475" h="832485">
                  <a:moveTo>
                    <a:pt x="722789" y="345066"/>
                  </a:moveTo>
                  <a:lnTo>
                    <a:pt x="679315" y="311945"/>
                  </a:lnTo>
                  <a:lnTo>
                    <a:pt x="633871" y="281828"/>
                  </a:lnTo>
                  <a:lnTo>
                    <a:pt x="587809" y="254694"/>
                  </a:lnTo>
                  <a:lnTo>
                    <a:pt x="542484" y="230521"/>
                  </a:lnTo>
                  <a:lnTo>
                    <a:pt x="499246" y="209286"/>
                  </a:lnTo>
                  <a:lnTo>
                    <a:pt x="459451" y="190968"/>
                  </a:lnTo>
                  <a:lnTo>
                    <a:pt x="484591" y="127037"/>
                  </a:lnTo>
                  <a:lnTo>
                    <a:pt x="529202" y="153071"/>
                  </a:lnTo>
                  <a:lnTo>
                    <a:pt x="571173" y="181606"/>
                  </a:lnTo>
                  <a:lnTo>
                    <a:pt x="609978" y="212161"/>
                  </a:lnTo>
                  <a:lnTo>
                    <a:pt x="645090" y="244257"/>
                  </a:lnTo>
                  <a:lnTo>
                    <a:pt x="675980" y="277412"/>
                  </a:lnTo>
                  <a:lnTo>
                    <a:pt x="702122" y="311145"/>
                  </a:lnTo>
                  <a:lnTo>
                    <a:pt x="722989" y="344975"/>
                  </a:lnTo>
                  <a:lnTo>
                    <a:pt x="723160" y="345202"/>
                  </a:lnTo>
                  <a:lnTo>
                    <a:pt x="722854" y="345080"/>
                  </a:lnTo>
                </a:path>
              </a:pathLst>
            </a:custGeom>
            <a:ln w="12793">
              <a:solidFill>
                <a:srgbClr val="92D050"/>
              </a:solidFill>
            </a:ln>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6827534" y="2992102"/>
              <a:ext cx="141490" cy="192832"/>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6521333" y="3021227"/>
              <a:ext cx="372110" cy="767080"/>
            </a:xfrm>
            <a:custGeom>
              <a:avLst/>
              <a:gdLst/>
              <a:ahLst/>
              <a:cxnLst/>
              <a:rect l="l" t="t" r="r" b="b"/>
              <a:pathLst>
                <a:path w="372109" h="767079">
                  <a:moveTo>
                    <a:pt x="313" y="15974"/>
                  </a:moveTo>
                  <a:lnTo>
                    <a:pt x="44728" y="5541"/>
                  </a:lnTo>
                  <a:lnTo>
                    <a:pt x="94506" y="234"/>
                  </a:lnTo>
                  <a:lnTo>
                    <a:pt x="148334" y="0"/>
                  </a:lnTo>
                  <a:lnTo>
                    <a:pt x="204897" y="4783"/>
                  </a:lnTo>
                  <a:lnTo>
                    <a:pt x="262881" y="14529"/>
                  </a:lnTo>
                  <a:lnTo>
                    <a:pt x="320973" y="29186"/>
                  </a:lnTo>
                  <a:lnTo>
                    <a:pt x="295579" y="92006"/>
                  </a:lnTo>
                  <a:lnTo>
                    <a:pt x="238833" y="71022"/>
                  </a:lnTo>
                  <a:lnTo>
                    <a:pt x="185801" y="53548"/>
                  </a:lnTo>
                  <a:lnTo>
                    <a:pt x="135961" y="39453"/>
                  </a:lnTo>
                  <a:lnTo>
                    <a:pt x="88790" y="28609"/>
                  </a:lnTo>
                  <a:lnTo>
                    <a:pt x="43762" y="20886"/>
                  </a:lnTo>
                  <a:lnTo>
                    <a:pt x="356" y="16154"/>
                  </a:lnTo>
                  <a:lnTo>
                    <a:pt x="0" y="16101"/>
                  </a:lnTo>
                  <a:lnTo>
                    <a:pt x="313" y="15974"/>
                  </a:lnTo>
                </a:path>
                <a:path w="372109" h="767079">
                  <a:moveTo>
                    <a:pt x="138322" y="761499"/>
                  </a:moveTo>
                  <a:lnTo>
                    <a:pt x="136733" y="765241"/>
                  </a:lnTo>
                  <a:lnTo>
                    <a:pt x="132406" y="766997"/>
                  </a:lnTo>
                  <a:lnTo>
                    <a:pt x="128668" y="765418"/>
                  </a:lnTo>
                  <a:lnTo>
                    <a:pt x="61681" y="737147"/>
                  </a:lnTo>
                  <a:lnTo>
                    <a:pt x="57961" y="735471"/>
                  </a:lnTo>
                  <a:lnTo>
                    <a:pt x="56305" y="731094"/>
                  </a:lnTo>
                  <a:lnTo>
                    <a:pt x="57985" y="727375"/>
                  </a:lnTo>
                  <a:lnTo>
                    <a:pt x="315987" y="151906"/>
                  </a:lnTo>
                  <a:lnTo>
                    <a:pt x="371490" y="174928"/>
                  </a:lnTo>
                  <a:lnTo>
                    <a:pt x="138322" y="761499"/>
                  </a:lnTo>
                </a:path>
              </a:pathLst>
            </a:custGeom>
            <a:ln w="12793">
              <a:solidFill>
                <a:srgbClr val="92D050"/>
              </a:solidFill>
            </a:ln>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6763881" y="3294720"/>
              <a:ext cx="801370" cy="586740"/>
            </a:xfrm>
            <a:custGeom>
              <a:avLst/>
              <a:gdLst/>
              <a:ahLst/>
              <a:cxnLst/>
              <a:rect l="l" t="t" r="r" b="b"/>
              <a:pathLst>
                <a:path w="801370" h="586739">
                  <a:moveTo>
                    <a:pt x="792567" y="244702"/>
                  </a:moveTo>
                  <a:lnTo>
                    <a:pt x="0" y="566407"/>
                  </a:lnTo>
                  <a:lnTo>
                    <a:pt x="8246" y="586723"/>
                  </a:lnTo>
                  <a:lnTo>
                    <a:pt x="800813" y="265018"/>
                  </a:lnTo>
                  <a:lnTo>
                    <a:pt x="792567" y="244702"/>
                  </a:lnTo>
                  <a:close/>
                </a:path>
                <a:path w="801370" h="586739">
                  <a:moveTo>
                    <a:pt x="182168" y="243941"/>
                  </a:moveTo>
                  <a:lnTo>
                    <a:pt x="65705" y="360887"/>
                  </a:lnTo>
                  <a:lnTo>
                    <a:pt x="34929" y="552229"/>
                  </a:lnTo>
                  <a:lnTo>
                    <a:pt x="58690" y="542585"/>
                  </a:lnTo>
                  <a:lnTo>
                    <a:pt x="86219" y="371356"/>
                  </a:lnTo>
                  <a:lnTo>
                    <a:pt x="187330" y="269804"/>
                  </a:lnTo>
                  <a:lnTo>
                    <a:pt x="216389" y="258009"/>
                  </a:lnTo>
                  <a:lnTo>
                    <a:pt x="182168" y="243941"/>
                  </a:lnTo>
                  <a:close/>
                </a:path>
                <a:path w="801370" h="586739">
                  <a:moveTo>
                    <a:pt x="216389" y="258009"/>
                  </a:moveTo>
                  <a:lnTo>
                    <a:pt x="187330" y="269804"/>
                  </a:lnTo>
                  <a:lnTo>
                    <a:pt x="284077" y="309585"/>
                  </a:lnTo>
                  <a:lnTo>
                    <a:pt x="346261" y="302559"/>
                  </a:lnTo>
                  <a:lnTo>
                    <a:pt x="414073" y="364094"/>
                  </a:lnTo>
                  <a:lnTo>
                    <a:pt x="447454" y="384784"/>
                  </a:lnTo>
                  <a:lnTo>
                    <a:pt x="472502" y="374617"/>
                  </a:lnTo>
                  <a:lnTo>
                    <a:pt x="428098" y="347159"/>
                  </a:lnTo>
                  <a:lnTo>
                    <a:pt x="353696" y="279640"/>
                  </a:lnTo>
                  <a:lnTo>
                    <a:pt x="287256" y="287141"/>
                  </a:lnTo>
                  <a:lnTo>
                    <a:pt x="216389" y="258009"/>
                  </a:lnTo>
                  <a:close/>
                </a:path>
                <a:path w="801370" h="586739">
                  <a:moveTo>
                    <a:pt x="550091" y="15323"/>
                  </a:moveTo>
                  <a:lnTo>
                    <a:pt x="520772" y="27223"/>
                  </a:lnTo>
                  <a:lnTo>
                    <a:pt x="611388" y="63684"/>
                  </a:lnTo>
                  <a:lnTo>
                    <a:pt x="739728" y="266149"/>
                  </a:lnTo>
                  <a:lnTo>
                    <a:pt x="760389" y="257763"/>
                  </a:lnTo>
                  <a:lnTo>
                    <a:pt x="626192" y="45970"/>
                  </a:lnTo>
                  <a:lnTo>
                    <a:pt x="550091" y="15323"/>
                  </a:lnTo>
                  <a:close/>
                </a:path>
                <a:path w="801370" h="586739">
                  <a:moveTo>
                    <a:pt x="418669" y="67671"/>
                  </a:moveTo>
                  <a:lnTo>
                    <a:pt x="375000" y="85397"/>
                  </a:lnTo>
                  <a:lnTo>
                    <a:pt x="436552" y="91418"/>
                  </a:lnTo>
                  <a:lnTo>
                    <a:pt x="530822" y="188297"/>
                  </a:lnTo>
                  <a:lnTo>
                    <a:pt x="519789" y="115578"/>
                  </a:lnTo>
                  <a:lnTo>
                    <a:pt x="498898" y="124058"/>
                  </a:lnTo>
                  <a:lnTo>
                    <a:pt x="446694" y="70408"/>
                  </a:lnTo>
                  <a:lnTo>
                    <a:pt x="418669" y="67671"/>
                  </a:lnTo>
                  <a:close/>
                </a:path>
                <a:path w="801370" h="586739">
                  <a:moveTo>
                    <a:pt x="361248" y="62064"/>
                  </a:moveTo>
                  <a:lnTo>
                    <a:pt x="299444" y="204859"/>
                  </a:lnTo>
                  <a:lnTo>
                    <a:pt x="245813" y="246371"/>
                  </a:lnTo>
                  <a:lnTo>
                    <a:pt x="269179" y="255969"/>
                  </a:lnTo>
                  <a:lnTo>
                    <a:pt x="317288" y="218691"/>
                  </a:lnTo>
                  <a:lnTo>
                    <a:pt x="375000" y="85397"/>
                  </a:lnTo>
                  <a:lnTo>
                    <a:pt x="418669" y="67671"/>
                  </a:lnTo>
                  <a:lnTo>
                    <a:pt x="361248" y="62064"/>
                  </a:lnTo>
                  <a:close/>
                </a:path>
                <a:path w="801370" h="586739">
                  <a:moveTo>
                    <a:pt x="512040" y="0"/>
                  </a:moveTo>
                  <a:lnTo>
                    <a:pt x="486207" y="40573"/>
                  </a:lnTo>
                  <a:lnTo>
                    <a:pt x="498898" y="124058"/>
                  </a:lnTo>
                  <a:lnTo>
                    <a:pt x="519789" y="115578"/>
                  </a:lnTo>
                  <a:lnTo>
                    <a:pt x="509145" y="45424"/>
                  </a:lnTo>
                  <a:lnTo>
                    <a:pt x="520772" y="27223"/>
                  </a:lnTo>
                  <a:lnTo>
                    <a:pt x="550091" y="15323"/>
                  </a:lnTo>
                  <a:lnTo>
                    <a:pt x="512040" y="0"/>
                  </a:lnTo>
                  <a:close/>
                </a:path>
              </a:pathLst>
            </a:custGeom>
            <a:solidFill>
              <a:srgbClr val="006FC0"/>
            </a:solidFill>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6763881" y="3294720"/>
              <a:ext cx="801370" cy="586740"/>
            </a:xfrm>
            <a:custGeom>
              <a:avLst/>
              <a:gdLst/>
              <a:ahLst/>
              <a:cxnLst/>
              <a:rect l="l" t="t" r="r" b="b"/>
              <a:pathLst>
                <a:path w="801370" h="586739">
                  <a:moveTo>
                    <a:pt x="760389" y="257763"/>
                  </a:moveTo>
                  <a:lnTo>
                    <a:pt x="626192" y="45970"/>
                  </a:lnTo>
                  <a:lnTo>
                    <a:pt x="512040" y="0"/>
                  </a:lnTo>
                  <a:lnTo>
                    <a:pt x="486207" y="40573"/>
                  </a:lnTo>
                  <a:lnTo>
                    <a:pt x="498898" y="124058"/>
                  </a:lnTo>
                  <a:lnTo>
                    <a:pt x="446694" y="70408"/>
                  </a:lnTo>
                  <a:lnTo>
                    <a:pt x="361248" y="62064"/>
                  </a:lnTo>
                  <a:lnTo>
                    <a:pt x="299444" y="204859"/>
                  </a:lnTo>
                  <a:lnTo>
                    <a:pt x="245813" y="246371"/>
                  </a:lnTo>
                  <a:lnTo>
                    <a:pt x="269179" y="255969"/>
                  </a:lnTo>
                  <a:lnTo>
                    <a:pt x="317288" y="218691"/>
                  </a:lnTo>
                  <a:lnTo>
                    <a:pt x="375000" y="85397"/>
                  </a:lnTo>
                  <a:lnTo>
                    <a:pt x="436552" y="91418"/>
                  </a:lnTo>
                  <a:lnTo>
                    <a:pt x="530822" y="188297"/>
                  </a:lnTo>
                  <a:lnTo>
                    <a:pt x="509144" y="45424"/>
                  </a:lnTo>
                  <a:lnTo>
                    <a:pt x="520772" y="27223"/>
                  </a:lnTo>
                  <a:lnTo>
                    <a:pt x="611388" y="63684"/>
                  </a:lnTo>
                  <a:lnTo>
                    <a:pt x="739728" y="266149"/>
                  </a:lnTo>
                  <a:lnTo>
                    <a:pt x="472502" y="374617"/>
                  </a:lnTo>
                  <a:lnTo>
                    <a:pt x="428098" y="347159"/>
                  </a:lnTo>
                  <a:lnTo>
                    <a:pt x="353696" y="279640"/>
                  </a:lnTo>
                  <a:lnTo>
                    <a:pt x="287256" y="287141"/>
                  </a:lnTo>
                  <a:lnTo>
                    <a:pt x="182168" y="243941"/>
                  </a:lnTo>
                  <a:lnTo>
                    <a:pt x="65705" y="360887"/>
                  </a:lnTo>
                  <a:lnTo>
                    <a:pt x="34929" y="552229"/>
                  </a:lnTo>
                  <a:lnTo>
                    <a:pt x="0" y="566407"/>
                  </a:lnTo>
                  <a:lnTo>
                    <a:pt x="8246" y="586723"/>
                  </a:lnTo>
                  <a:lnTo>
                    <a:pt x="800813" y="265018"/>
                  </a:lnTo>
                  <a:lnTo>
                    <a:pt x="792567" y="244702"/>
                  </a:lnTo>
                  <a:lnTo>
                    <a:pt x="760389" y="257763"/>
                  </a:lnTo>
                </a:path>
                <a:path w="801370" h="586739">
                  <a:moveTo>
                    <a:pt x="86219" y="371356"/>
                  </a:moveTo>
                  <a:lnTo>
                    <a:pt x="187330" y="269804"/>
                  </a:lnTo>
                  <a:lnTo>
                    <a:pt x="284077" y="309585"/>
                  </a:lnTo>
                  <a:lnTo>
                    <a:pt x="346261" y="302559"/>
                  </a:lnTo>
                  <a:lnTo>
                    <a:pt x="414073" y="364094"/>
                  </a:lnTo>
                  <a:lnTo>
                    <a:pt x="447454" y="384784"/>
                  </a:lnTo>
                  <a:lnTo>
                    <a:pt x="58690" y="542585"/>
                  </a:lnTo>
                  <a:lnTo>
                    <a:pt x="86219" y="371356"/>
                  </a:lnTo>
                </a:path>
              </a:pathLst>
            </a:custGeom>
            <a:ln w="12793">
              <a:solidFill>
                <a:srgbClr val="92D050"/>
              </a:solidFill>
            </a:ln>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6996435" y="3295416"/>
              <a:ext cx="81915" cy="36830"/>
            </a:xfrm>
            <a:custGeom>
              <a:avLst/>
              <a:gdLst/>
              <a:ahLst/>
              <a:cxnLst/>
              <a:rect l="l" t="t" r="r" b="b"/>
              <a:pathLst>
                <a:path w="81915" h="36829">
                  <a:moveTo>
                    <a:pt x="0" y="15167"/>
                  </a:moveTo>
                  <a:lnTo>
                    <a:pt x="4198" y="36687"/>
                  </a:lnTo>
                  <a:lnTo>
                    <a:pt x="81801" y="21528"/>
                  </a:lnTo>
                  <a:lnTo>
                    <a:pt x="77599" y="0"/>
                  </a:lnTo>
                  <a:lnTo>
                    <a:pt x="0" y="15167"/>
                  </a:lnTo>
                  <a:close/>
                </a:path>
              </a:pathLst>
            </a:custGeom>
            <a:solidFill>
              <a:srgbClr val="006FC0"/>
            </a:solidFill>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6996435" y="3295416"/>
              <a:ext cx="81915" cy="36830"/>
            </a:xfrm>
            <a:custGeom>
              <a:avLst/>
              <a:gdLst/>
              <a:ahLst/>
              <a:cxnLst/>
              <a:rect l="l" t="t" r="r" b="b"/>
              <a:pathLst>
                <a:path w="81915" h="36829">
                  <a:moveTo>
                    <a:pt x="4198" y="36687"/>
                  </a:moveTo>
                  <a:lnTo>
                    <a:pt x="0" y="15167"/>
                  </a:lnTo>
                  <a:lnTo>
                    <a:pt x="77599" y="0"/>
                  </a:lnTo>
                  <a:lnTo>
                    <a:pt x="81801" y="21528"/>
                  </a:lnTo>
                  <a:lnTo>
                    <a:pt x="4198" y="36687"/>
                  </a:lnTo>
                </a:path>
              </a:pathLst>
            </a:custGeom>
            <a:ln w="12792">
              <a:solidFill>
                <a:srgbClr val="92D050"/>
              </a:solidFill>
            </a:ln>
          </p:spPr>
          <p:txBody>
            <a:bodyPr wrap="square" lIns="0" tIns="0" rIns="0" bIns="0" rtlCol="0"/>
            <a:lstStyle/>
            <a:p>
              <a:pPr defTabSz="685800"/>
              <a:endParaRPr sz="1350">
                <a:solidFill>
                  <a:prstClr val="black"/>
                </a:solidFill>
                <a:latin typeface="Calibri"/>
              </a:endParaRPr>
            </a:p>
          </p:txBody>
        </p:sp>
        <p:sp>
          <p:nvSpPr>
            <p:cNvPr id="19" name="object 19"/>
            <p:cNvSpPr/>
            <p:nvPr/>
          </p:nvSpPr>
          <p:spPr>
            <a:xfrm>
              <a:off x="7182860" y="3098351"/>
              <a:ext cx="144684" cy="140316"/>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20" name="object 20"/>
          <p:cNvSpPr/>
          <p:nvPr/>
        </p:nvSpPr>
        <p:spPr>
          <a:xfrm>
            <a:off x="5767007" y="2616326"/>
            <a:ext cx="1491615" cy="85725"/>
          </a:xfrm>
          <a:custGeom>
            <a:avLst/>
            <a:gdLst/>
            <a:ahLst/>
            <a:cxnLst/>
            <a:rect l="l" t="t" r="r" b="b"/>
            <a:pathLst>
              <a:path w="1988820" h="114300">
                <a:moveTo>
                  <a:pt x="114300" y="38100"/>
                </a:moveTo>
                <a:lnTo>
                  <a:pt x="0" y="38100"/>
                </a:lnTo>
                <a:lnTo>
                  <a:pt x="0" y="76200"/>
                </a:lnTo>
                <a:lnTo>
                  <a:pt x="114300" y="76200"/>
                </a:lnTo>
                <a:lnTo>
                  <a:pt x="114300" y="38100"/>
                </a:lnTo>
                <a:close/>
              </a:path>
              <a:path w="1988820" h="114300">
                <a:moveTo>
                  <a:pt x="266700" y="38100"/>
                </a:moveTo>
                <a:lnTo>
                  <a:pt x="152400" y="38100"/>
                </a:lnTo>
                <a:lnTo>
                  <a:pt x="152400" y="76200"/>
                </a:lnTo>
                <a:lnTo>
                  <a:pt x="266700" y="76200"/>
                </a:lnTo>
                <a:lnTo>
                  <a:pt x="266700" y="38100"/>
                </a:lnTo>
                <a:close/>
              </a:path>
              <a:path w="1988820" h="114300">
                <a:moveTo>
                  <a:pt x="419100" y="38100"/>
                </a:moveTo>
                <a:lnTo>
                  <a:pt x="304800" y="38100"/>
                </a:lnTo>
                <a:lnTo>
                  <a:pt x="304800" y="76200"/>
                </a:lnTo>
                <a:lnTo>
                  <a:pt x="419100" y="76200"/>
                </a:lnTo>
                <a:lnTo>
                  <a:pt x="419100" y="38100"/>
                </a:lnTo>
                <a:close/>
              </a:path>
              <a:path w="1988820" h="114300">
                <a:moveTo>
                  <a:pt x="571500" y="38100"/>
                </a:moveTo>
                <a:lnTo>
                  <a:pt x="457200" y="38100"/>
                </a:lnTo>
                <a:lnTo>
                  <a:pt x="457200" y="76200"/>
                </a:lnTo>
                <a:lnTo>
                  <a:pt x="571500" y="76200"/>
                </a:lnTo>
                <a:lnTo>
                  <a:pt x="571500" y="38100"/>
                </a:lnTo>
                <a:close/>
              </a:path>
              <a:path w="1988820" h="114300">
                <a:moveTo>
                  <a:pt x="723900" y="38100"/>
                </a:moveTo>
                <a:lnTo>
                  <a:pt x="609600" y="38100"/>
                </a:lnTo>
                <a:lnTo>
                  <a:pt x="609600" y="76200"/>
                </a:lnTo>
                <a:lnTo>
                  <a:pt x="723900" y="76200"/>
                </a:lnTo>
                <a:lnTo>
                  <a:pt x="723900" y="38100"/>
                </a:lnTo>
                <a:close/>
              </a:path>
              <a:path w="1988820" h="114300">
                <a:moveTo>
                  <a:pt x="876300" y="38100"/>
                </a:moveTo>
                <a:lnTo>
                  <a:pt x="762000" y="38100"/>
                </a:lnTo>
                <a:lnTo>
                  <a:pt x="762000" y="76200"/>
                </a:lnTo>
                <a:lnTo>
                  <a:pt x="876300" y="76200"/>
                </a:lnTo>
                <a:lnTo>
                  <a:pt x="876300" y="38100"/>
                </a:lnTo>
                <a:close/>
              </a:path>
              <a:path w="1988820" h="114300">
                <a:moveTo>
                  <a:pt x="1028700" y="38100"/>
                </a:moveTo>
                <a:lnTo>
                  <a:pt x="914400" y="38100"/>
                </a:lnTo>
                <a:lnTo>
                  <a:pt x="914400" y="76200"/>
                </a:lnTo>
                <a:lnTo>
                  <a:pt x="1028700" y="76200"/>
                </a:lnTo>
                <a:lnTo>
                  <a:pt x="1028700" y="38100"/>
                </a:lnTo>
                <a:close/>
              </a:path>
              <a:path w="1988820" h="114300">
                <a:moveTo>
                  <a:pt x="1181100" y="38100"/>
                </a:moveTo>
                <a:lnTo>
                  <a:pt x="1066800" y="38100"/>
                </a:lnTo>
                <a:lnTo>
                  <a:pt x="1066800" y="76200"/>
                </a:lnTo>
                <a:lnTo>
                  <a:pt x="1181100" y="76200"/>
                </a:lnTo>
                <a:lnTo>
                  <a:pt x="1181100" y="38100"/>
                </a:lnTo>
                <a:close/>
              </a:path>
              <a:path w="1988820" h="114300">
                <a:moveTo>
                  <a:pt x="1333500" y="38100"/>
                </a:moveTo>
                <a:lnTo>
                  <a:pt x="1219200" y="38100"/>
                </a:lnTo>
                <a:lnTo>
                  <a:pt x="1219200" y="76200"/>
                </a:lnTo>
                <a:lnTo>
                  <a:pt x="1333500" y="76200"/>
                </a:lnTo>
                <a:lnTo>
                  <a:pt x="1333500" y="38100"/>
                </a:lnTo>
                <a:close/>
              </a:path>
              <a:path w="1988820" h="114300">
                <a:moveTo>
                  <a:pt x="1485900" y="38100"/>
                </a:moveTo>
                <a:lnTo>
                  <a:pt x="1371600" y="38100"/>
                </a:lnTo>
                <a:lnTo>
                  <a:pt x="1371600" y="76200"/>
                </a:lnTo>
                <a:lnTo>
                  <a:pt x="1485900" y="76200"/>
                </a:lnTo>
                <a:lnTo>
                  <a:pt x="1485900" y="38100"/>
                </a:lnTo>
                <a:close/>
              </a:path>
              <a:path w="1988820" h="114300">
                <a:moveTo>
                  <a:pt x="1638300" y="38100"/>
                </a:moveTo>
                <a:lnTo>
                  <a:pt x="1524000" y="38100"/>
                </a:lnTo>
                <a:lnTo>
                  <a:pt x="1524000" y="76200"/>
                </a:lnTo>
                <a:lnTo>
                  <a:pt x="1638300" y="76200"/>
                </a:lnTo>
                <a:lnTo>
                  <a:pt x="1638300" y="38100"/>
                </a:lnTo>
                <a:close/>
              </a:path>
              <a:path w="1988820" h="114300">
                <a:moveTo>
                  <a:pt x="1790700" y="38100"/>
                </a:moveTo>
                <a:lnTo>
                  <a:pt x="1676400" y="38100"/>
                </a:lnTo>
                <a:lnTo>
                  <a:pt x="1676400" y="76200"/>
                </a:lnTo>
                <a:lnTo>
                  <a:pt x="1790700" y="76200"/>
                </a:lnTo>
                <a:lnTo>
                  <a:pt x="1790700" y="38100"/>
                </a:lnTo>
                <a:close/>
              </a:path>
              <a:path w="1988820" h="114300">
                <a:moveTo>
                  <a:pt x="1874265" y="0"/>
                </a:moveTo>
                <a:lnTo>
                  <a:pt x="1874265" y="114300"/>
                </a:lnTo>
                <a:lnTo>
                  <a:pt x="1950465" y="76200"/>
                </a:lnTo>
                <a:lnTo>
                  <a:pt x="1893315" y="76200"/>
                </a:lnTo>
                <a:lnTo>
                  <a:pt x="1893315" y="38100"/>
                </a:lnTo>
                <a:lnTo>
                  <a:pt x="1950465" y="38100"/>
                </a:lnTo>
                <a:lnTo>
                  <a:pt x="1874265" y="0"/>
                </a:lnTo>
                <a:close/>
              </a:path>
              <a:path w="1988820" h="114300">
                <a:moveTo>
                  <a:pt x="1874265" y="38100"/>
                </a:moveTo>
                <a:lnTo>
                  <a:pt x="1828800" y="38100"/>
                </a:lnTo>
                <a:lnTo>
                  <a:pt x="1828800" y="76200"/>
                </a:lnTo>
                <a:lnTo>
                  <a:pt x="1874265" y="76200"/>
                </a:lnTo>
                <a:lnTo>
                  <a:pt x="1874265" y="38100"/>
                </a:lnTo>
                <a:close/>
              </a:path>
              <a:path w="1988820" h="114300">
                <a:moveTo>
                  <a:pt x="1950465" y="38100"/>
                </a:moveTo>
                <a:lnTo>
                  <a:pt x="1893315" y="38100"/>
                </a:lnTo>
                <a:lnTo>
                  <a:pt x="1893315" y="76200"/>
                </a:lnTo>
                <a:lnTo>
                  <a:pt x="1950465" y="76200"/>
                </a:lnTo>
                <a:lnTo>
                  <a:pt x="1988565" y="57150"/>
                </a:lnTo>
                <a:lnTo>
                  <a:pt x="1950465" y="38100"/>
                </a:lnTo>
                <a:close/>
              </a:path>
            </a:pathLst>
          </a:custGeom>
          <a:solidFill>
            <a:srgbClr val="92D050"/>
          </a:solidFill>
        </p:spPr>
        <p:txBody>
          <a:bodyPr wrap="square" lIns="0" tIns="0" rIns="0" bIns="0" rtlCol="0"/>
          <a:lstStyle/>
          <a:p>
            <a:pPr defTabSz="685800"/>
            <a:endParaRPr sz="1350">
              <a:solidFill>
                <a:prstClr val="black"/>
              </a:solidFill>
              <a:latin typeface="Calibri"/>
            </a:endParaRPr>
          </a:p>
        </p:txBody>
      </p:sp>
      <p:grpSp>
        <p:nvGrpSpPr>
          <p:cNvPr id="21" name="object 21"/>
          <p:cNvGrpSpPr/>
          <p:nvPr/>
        </p:nvGrpSpPr>
        <p:grpSpPr>
          <a:xfrm>
            <a:off x="7390652" y="2300068"/>
            <a:ext cx="815816" cy="474345"/>
            <a:chOff x="9854202" y="3066757"/>
            <a:chExt cx="1087755" cy="632460"/>
          </a:xfrm>
        </p:grpSpPr>
        <p:sp>
          <p:nvSpPr>
            <p:cNvPr id="22" name="object 22"/>
            <p:cNvSpPr/>
            <p:nvPr/>
          </p:nvSpPr>
          <p:spPr>
            <a:xfrm>
              <a:off x="10344772" y="3492974"/>
              <a:ext cx="468243" cy="205675"/>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3" name="object 23"/>
            <p:cNvSpPr/>
            <p:nvPr/>
          </p:nvSpPr>
          <p:spPr>
            <a:xfrm>
              <a:off x="9861479" y="3074035"/>
              <a:ext cx="1073150" cy="536575"/>
            </a:xfrm>
            <a:custGeom>
              <a:avLst/>
              <a:gdLst/>
              <a:ahLst/>
              <a:cxnLst/>
              <a:rect l="l" t="t" r="r" b="b"/>
              <a:pathLst>
                <a:path w="1073150" h="536575">
                  <a:moveTo>
                    <a:pt x="124769" y="62376"/>
                  </a:moveTo>
                  <a:lnTo>
                    <a:pt x="0" y="62376"/>
                  </a:lnTo>
                  <a:lnTo>
                    <a:pt x="0" y="112277"/>
                  </a:lnTo>
                  <a:lnTo>
                    <a:pt x="3733" y="133482"/>
                  </a:lnTo>
                  <a:lnTo>
                    <a:pt x="14084" y="151704"/>
                  </a:lnTo>
                  <a:lnTo>
                    <a:pt x="29871" y="165488"/>
                  </a:lnTo>
                  <a:lnTo>
                    <a:pt x="49908" y="173384"/>
                  </a:lnTo>
                  <a:lnTo>
                    <a:pt x="50003" y="387191"/>
                  </a:lnTo>
                  <a:lnTo>
                    <a:pt x="54810" y="411002"/>
                  </a:lnTo>
                  <a:lnTo>
                    <a:pt x="68179" y="430829"/>
                  </a:lnTo>
                  <a:lnTo>
                    <a:pt x="88008" y="444196"/>
                  </a:lnTo>
                  <a:lnTo>
                    <a:pt x="112292" y="449098"/>
                  </a:lnTo>
                  <a:lnTo>
                    <a:pt x="146957" y="449098"/>
                  </a:lnTo>
                  <a:lnTo>
                    <a:pt x="146961" y="450511"/>
                  </a:lnTo>
                  <a:lnTo>
                    <a:pt x="153776" y="483898"/>
                  </a:lnTo>
                  <a:lnTo>
                    <a:pt x="172201" y="511185"/>
                  </a:lnTo>
                  <a:lnTo>
                    <a:pt x="199490" y="529611"/>
                  </a:lnTo>
                  <a:lnTo>
                    <a:pt x="232902" y="536435"/>
                  </a:lnTo>
                  <a:lnTo>
                    <a:pt x="247822" y="536435"/>
                  </a:lnTo>
                  <a:lnTo>
                    <a:pt x="247209" y="531569"/>
                  </a:lnTo>
                  <a:lnTo>
                    <a:pt x="246886" y="526673"/>
                  </a:lnTo>
                  <a:lnTo>
                    <a:pt x="246865" y="518304"/>
                  </a:lnTo>
                  <a:lnTo>
                    <a:pt x="247094" y="514884"/>
                  </a:lnTo>
                  <a:lnTo>
                    <a:pt x="247385" y="511484"/>
                  </a:lnTo>
                  <a:lnTo>
                    <a:pt x="232881" y="511484"/>
                  </a:lnTo>
                  <a:lnTo>
                    <a:pt x="209147" y="506688"/>
                  </a:lnTo>
                  <a:lnTo>
                    <a:pt x="189767" y="493621"/>
                  </a:lnTo>
                  <a:lnTo>
                    <a:pt x="176701" y="474243"/>
                  </a:lnTo>
                  <a:lnTo>
                    <a:pt x="171911" y="450511"/>
                  </a:lnTo>
                  <a:lnTo>
                    <a:pt x="171911" y="424158"/>
                  </a:lnTo>
                  <a:lnTo>
                    <a:pt x="112292" y="424158"/>
                  </a:lnTo>
                  <a:lnTo>
                    <a:pt x="77803" y="401294"/>
                  </a:lnTo>
                  <a:lnTo>
                    <a:pt x="74862" y="173384"/>
                  </a:lnTo>
                  <a:lnTo>
                    <a:pt x="94896" y="165488"/>
                  </a:lnTo>
                  <a:lnTo>
                    <a:pt x="110682" y="151704"/>
                  </a:lnTo>
                  <a:lnTo>
                    <a:pt x="111813" y="149713"/>
                  </a:lnTo>
                  <a:lnTo>
                    <a:pt x="59806" y="149702"/>
                  </a:lnTo>
                  <a:lnTo>
                    <a:pt x="57342" y="149463"/>
                  </a:lnTo>
                  <a:lnTo>
                    <a:pt x="26997" y="123880"/>
                  </a:lnTo>
                  <a:lnTo>
                    <a:pt x="24953" y="110790"/>
                  </a:lnTo>
                  <a:lnTo>
                    <a:pt x="24953" y="87326"/>
                  </a:lnTo>
                  <a:lnTo>
                    <a:pt x="124769" y="87326"/>
                  </a:lnTo>
                  <a:lnTo>
                    <a:pt x="124769" y="62376"/>
                  </a:lnTo>
                  <a:close/>
                </a:path>
                <a:path w="1073150" h="536575">
                  <a:moveTo>
                    <a:pt x="1031427" y="346302"/>
                  </a:moveTo>
                  <a:lnTo>
                    <a:pt x="875761" y="346302"/>
                  </a:lnTo>
                  <a:lnTo>
                    <a:pt x="876083" y="346406"/>
                  </a:lnTo>
                  <a:lnTo>
                    <a:pt x="965594" y="346406"/>
                  </a:lnTo>
                  <a:lnTo>
                    <a:pt x="997708" y="352885"/>
                  </a:lnTo>
                  <a:lnTo>
                    <a:pt x="1023925" y="370556"/>
                  </a:lnTo>
                  <a:lnTo>
                    <a:pt x="1041597" y="396764"/>
                  </a:lnTo>
                  <a:lnTo>
                    <a:pt x="1048077" y="428857"/>
                  </a:lnTo>
                  <a:lnTo>
                    <a:pt x="1048046" y="493621"/>
                  </a:lnTo>
                  <a:lnTo>
                    <a:pt x="1046654" y="500479"/>
                  </a:lnTo>
                  <a:lnTo>
                    <a:pt x="1042774" y="506203"/>
                  </a:lnTo>
                  <a:lnTo>
                    <a:pt x="1037023" y="510064"/>
                  </a:lnTo>
                  <a:lnTo>
                    <a:pt x="1029985" y="511484"/>
                  </a:lnTo>
                  <a:lnTo>
                    <a:pt x="968641" y="511484"/>
                  </a:lnTo>
                  <a:lnTo>
                    <a:pt x="968953" y="514884"/>
                  </a:lnTo>
                  <a:lnTo>
                    <a:pt x="969161" y="518304"/>
                  </a:lnTo>
                  <a:lnTo>
                    <a:pt x="969161" y="526673"/>
                  </a:lnTo>
                  <a:lnTo>
                    <a:pt x="968849" y="531569"/>
                  </a:lnTo>
                  <a:lnTo>
                    <a:pt x="968183" y="536435"/>
                  </a:lnTo>
                  <a:lnTo>
                    <a:pt x="1030089" y="536435"/>
                  </a:lnTo>
                  <a:lnTo>
                    <a:pt x="1069611" y="510171"/>
                  </a:lnTo>
                  <a:lnTo>
                    <a:pt x="1073001" y="428857"/>
                  </a:lnTo>
                  <a:lnTo>
                    <a:pt x="1064477" y="387191"/>
                  </a:lnTo>
                  <a:lnTo>
                    <a:pt x="1041412" y="353042"/>
                  </a:lnTo>
                  <a:lnTo>
                    <a:pt x="1031427" y="346302"/>
                  </a:lnTo>
                  <a:close/>
                </a:path>
                <a:path w="1073150" h="536575">
                  <a:moveTo>
                    <a:pt x="649795" y="149702"/>
                  </a:moveTo>
                  <a:lnTo>
                    <a:pt x="354147" y="149713"/>
                  </a:lnTo>
                  <a:lnTo>
                    <a:pt x="306295" y="163788"/>
                  </a:lnTo>
                  <a:lnTo>
                    <a:pt x="159839" y="308689"/>
                  </a:lnTo>
                  <a:lnTo>
                    <a:pt x="146957" y="339846"/>
                  </a:lnTo>
                  <a:lnTo>
                    <a:pt x="146957" y="424158"/>
                  </a:lnTo>
                  <a:lnTo>
                    <a:pt x="171911" y="424158"/>
                  </a:lnTo>
                  <a:lnTo>
                    <a:pt x="171911" y="346302"/>
                  </a:lnTo>
                  <a:lnTo>
                    <a:pt x="1031427" y="346302"/>
                  </a:lnTo>
                  <a:lnTo>
                    <a:pt x="1007258" y="329986"/>
                  </a:lnTo>
                  <a:lnTo>
                    <a:pt x="965438" y="321455"/>
                  </a:lnTo>
                  <a:lnTo>
                    <a:pt x="879660" y="321445"/>
                  </a:lnTo>
                  <a:lnTo>
                    <a:pt x="879531" y="321362"/>
                  </a:lnTo>
                  <a:lnTo>
                    <a:pt x="182558" y="321362"/>
                  </a:lnTo>
                  <a:lnTo>
                    <a:pt x="310685" y="192045"/>
                  </a:lnTo>
                  <a:lnTo>
                    <a:pt x="354260" y="174653"/>
                  </a:lnTo>
                  <a:lnTo>
                    <a:pt x="711277" y="174653"/>
                  </a:lnTo>
                  <a:lnTo>
                    <a:pt x="711025" y="174403"/>
                  </a:lnTo>
                  <a:lnTo>
                    <a:pt x="697819" y="163690"/>
                  </a:lnTo>
                  <a:lnTo>
                    <a:pt x="682901" y="155878"/>
                  </a:lnTo>
                  <a:lnTo>
                    <a:pt x="666739" y="151153"/>
                  </a:lnTo>
                  <a:lnTo>
                    <a:pt x="649795" y="149702"/>
                  </a:lnTo>
                  <a:close/>
                </a:path>
                <a:path w="1073150" h="536575">
                  <a:moveTo>
                    <a:pt x="499075" y="174653"/>
                  </a:moveTo>
                  <a:lnTo>
                    <a:pt x="474121" y="174653"/>
                  </a:lnTo>
                  <a:lnTo>
                    <a:pt x="474121" y="321362"/>
                  </a:lnTo>
                  <a:lnTo>
                    <a:pt x="499075" y="321362"/>
                  </a:lnTo>
                  <a:lnTo>
                    <a:pt x="499075" y="174653"/>
                  </a:lnTo>
                  <a:close/>
                </a:path>
                <a:path w="1073150" h="536575">
                  <a:moveTo>
                    <a:pt x="711277" y="174653"/>
                  </a:moveTo>
                  <a:lnTo>
                    <a:pt x="649795" y="174653"/>
                  </a:lnTo>
                  <a:lnTo>
                    <a:pt x="661868" y="175620"/>
                  </a:lnTo>
                  <a:lnTo>
                    <a:pt x="673393" y="178945"/>
                  </a:lnTo>
                  <a:lnTo>
                    <a:pt x="684031" y="184490"/>
                  </a:lnTo>
                  <a:lnTo>
                    <a:pt x="693443" y="192118"/>
                  </a:lnTo>
                  <a:lnTo>
                    <a:pt x="823701" y="321362"/>
                  </a:lnTo>
                  <a:lnTo>
                    <a:pt x="879531" y="321362"/>
                  </a:lnTo>
                  <a:lnTo>
                    <a:pt x="875335" y="321351"/>
                  </a:lnTo>
                  <a:lnTo>
                    <a:pt x="867200" y="320564"/>
                  </a:lnTo>
                  <a:lnTo>
                    <a:pt x="859494" y="318119"/>
                  </a:lnTo>
                  <a:lnTo>
                    <a:pt x="852467" y="314125"/>
                  </a:lnTo>
                  <a:lnTo>
                    <a:pt x="846368" y="308689"/>
                  </a:lnTo>
                  <a:lnTo>
                    <a:pt x="711277" y="174653"/>
                  </a:lnTo>
                  <a:close/>
                </a:path>
                <a:path w="1073150" h="536575">
                  <a:moveTo>
                    <a:pt x="124769" y="87326"/>
                  </a:moveTo>
                  <a:lnTo>
                    <a:pt x="99815" y="87326"/>
                  </a:lnTo>
                  <a:lnTo>
                    <a:pt x="99815" y="112277"/>
                  </a:lnTo>
                  <a:lnTo>
                    <a:pt x="96849" y="126861"/>
                  </a:lnTo>
                  <a:lnTo>
                    <a:pt x="88799" y="138764"/>
                  </a:lnTo>
                  <a:lnTo>
                    <a:pt x="76875" y="146783"/>
                  </a:lnTo>
                  <a:lnTo>
                    <a:pt x="62281" y="149713"/>
                  </a:lnTo>
                  <a:lnTo>
                    <a:pt x="111819" y="149702"/>
                  </a:lnTo>
                  <a:lnTo>
                    <a:pt x="121034" y="133482"/>
                  </a:lnTo>
                  <a:lnTo>
                    <a:pt x="124769" y="112277"/>
                  </a:lnTo>
                  <a:lnTo>
                    <a:pt x="124769" y="87326"/>
                  </a:lnTo>
                  <a:close/>
                </a:path>
                <a:path w="1073150" h="536575">
                  <a:moveTo>
                    <a:pt x="38086" y="0"/>
                  </a:moveTo>
                  <a:lnTo>
                    <a:pt x="24301" y="0"/>
                  </a:lnTo>
                  <a:lnTo>
                    <a:pt x="18715" y="5582"/>
                  </a:lnTo>
                  <a:lnTo>
                    <a:pt x="18715" y="62376"/>
                  </a:lnTo>
                  <a:lnTo>
                    <a:pt x="43670" y="62376"/>
                  </a:lnTo>
                  <a:lnTo>
                    <a:pt x="43670" y="5582"/>
                  </a:lnTo>
                  <a:lnTo>
                    <a:pt x="38086" y="0"/>
                  </a:lnTo>
                  <a:close/>
                </a:path>
                <a:path w="1073150" h="536575">
                  <a:moveTo>
                    <a:pt x="100470" y="0"/>
                  </a:moveTo>
                  <a:lnTo>
                    <a:pt x="86683" y="0"/>
                  </a:lnTo>
                  <a:lnTo>
                    <a:pt x="81100" y="5582"/>
                  </a:lnTo>
                  <a:lnTo>
                    <a:pt x="81100" y="62376"/>
                  </a:lnTo>
                  <a:lnTo>
                    <a:pt x="106054" y="62376"/>
                  </a:lnTo>
                  <a:lnTo>
                    <a:pt x="106054" y="5582"/>
                  </a:lnTo>
                  <a:lnTo>
                    <a:pt x="100470" y="0"/>
                  </a:lnTo>
                  <a:close/>
                </a:path>
              </a:pathLst>
            </a:custGeom>
            <a:solidFill>
              <a:srgbClr val="006FC0"/>
            </a:solidFill>
          </p:spPr>
          <p:txBody>
            <a:bodyPr wrap="square" lIns="0" tIns="0" rIns="0" bIns="0" rtlCol="0"/>
            <a:lstStyle/>
            <a:p>
              <a:pPr defTabSz="685800"/>
              <a:endParaRPr sz="1350">
                <a:solidFill>
                  <a:prstClr val="black"/>
                </a:solidFill>
                <a:latin typeface="Calibri"/>
              </a:endParaRPr>
            </a:p>
          </p:txBody>
        </p:sp>
        <p:sp>
          <p:nvSpPr>
            <p:cNvPr id="24" name="object 24"/>
            <p:cNvSpPr/>
            <p:nvPr/>
          </p:nvSpPr>
          <p:spPr>
            <a:xfrm>
              <a:off x="9861479" y="3074035"/>
              <a:ext cx="1073150" cy="536575"/>
            </a:xfrm>
            <a:custGeom>
              <a:avLst/>
              <a:gdLst/>
              <a:ahLst/>
              <a:cxnLst/>
              <a:rect l="l" t="t" r="r" b="b"/>
              <a:pathLst>
                <a:path w="1073150" h="536575">
                  <a:moveTo>
                    <a:pt x="965438" y="321455"/>
                  </a:moveTo>
                  <a:lnTo>
                    <a:pt x="879837" y="321455"/>
                  </a:lnTo>
                  <a:lnTo>
                    <a:pt x="879660" y="321445"/>
                  </a:lnTo>
                  <a:lnTo>
                    <a:pt x="879515" y="321351"/>
                  </a:lnTo>
                  <a:lnTo>
                    <a:pt x="879338" y="321351"/>
                  </a:lnTo>
                  <a:lnTo>
                    <a:pt x="875335" y="321351"/>
                  </a:lnTo>
                  <a:lnTo>
                    <a:pt x="867200" y="320564"/>
                  </a:lnTo>
                  <a:lnTo>
                    <a:pt x="859494" y="318119"/>
                  </a:lnTo>
                  <a:lnTo>
                    <a:pt x="852467" y="314125"/>
                  </a:lnTo>
                  <a:lnTo>
                    <a:pt x="846368" y="308689"/>
                  </a:lnTo>
                  <a:lnTo>
                    <a:pt x="711025" y="174403"/>
                  </a:lnTo>
                  <a:lnTo>
                    <a:pt x="697819" y="163690"/>
                  </a:lnTo>
                  <a:lnTo>
                    <a:pt x="682901" y="155878"/>
                  </a:lnTo>
                  <a:lnTo>
                    <a:pt x="666739" y="151153"/>
                  </a:lnTo>
                  <a:lnTo>
                    <a:pt x="649795" y="149702"/>
                  </a:lnTo>
                  <a:lnTo>
                    <a:pt x="354260" y="149702"/>
                  </a:lnTo>
                  <a:lnTo>
                    <a:pt x="306295" y="163788"/>
                  </a:lnTo>
                  <a:lnTo>
                    <a:pt x="159839" y="308689"/>
                  </a:lnTo>
                  <a:lnTo>
                    <a:pt x="146957" y="339846"/>
                  </a:lnTo>
                  <a:lnTo>
                    <a:pt x="146957" y="424158"/>
                  </a:lnTo>
                  <a:lnTo>
                    <a:pt x="112292" y="424158"/>
                  </a:lnTo>
                  <a:lnTo>
                    <a:pt x="97724" y="421216"/>
                  </a:lnTo>
                  <a:lnTo>
                    <a:pt x="85826" y="413194"/>
                  </a:lnTo>
                  <a:lnTo>
                    <a:pt x="77803" y="401294"/>
                  </a:lnTo>
                  <a:lnTo>
                    <a:pt x="74862" y="386721"/>
                  </a:lnTo>
                  <a:lnTo>
                    <a:pt x="74862" y="173384"/>
                  </a:lnTo>
                  <a:lnTo>
                    <a:pt x="94896" y="165488"/>
                  </a:lnTo>
                  <a:lnTo>
                    <a:pt x="110682" y="151704"/>
                  </a:lnTo>
                  <a:lnTo>
                    <a:pt x="121034" y="133482"/>
                  </a:lnTo>
                  <a:lnTo>
                    <a:pt x="124769" y="112277"/>
                  </a:lnTo>
                  <a:lnTo>
                    <a:pt x="124769" y="62376"/>
                  </a:lnTo>
                  <a:lnTo>
                    <a:pt x="106054" y="62376"/>
                  </a:lnTo>
                  <a:lnTo>
                    <a:pt x="106054" y="12475"/>
                  </a:lnTo>
                  <a:lnTo>
                    <a:pt x="106054" y="5582"/>
                  </a:lnTo>
                  <a:lnTo>
                    <a:pt x="100470" y="0"/>
                  </a:lnTo>
                  <a:lnTo>
                    <a:pt x="93577" y="0"/>
                  </a:lnTo>
                  <a:lnTo>
                    <a:pt x="86683" y="0"/>
                  </a:lnTo>
                  <a:lnTo>
                    <a:pt x="81100" y="5582"/>
                  </a:lnTo>
                  <a:lnTo>
                    <a:pt x="81100" y="12475"/>
                  </a:lnTo>
                  <a:lnTo>
                    <a:pt x="81100" y="62376"/>
                  </a:lnTo>
                  <a:lnTo>
                    <a:pt x="43670" y="62376"/>
                  </a:lnTo>
                  <a:lnTo>
                    <a:pt x="43670" y="12475"/>
                  </a:lnTo>
                  <a:lnTo>
                    <a:pt x="43670" y="5582"/>
                  </a:lnTo>
                  <a:lnTo>
                    <a:pt x="38086" y="0"/>
                  </a:lnTo>
                  <a:lnTo>
                    <a:pt x="31192" y="0"/>
                  </a:lnTo>
                  <a:lnTo>
                    <a:pt x="24301" y="0"/>
                  </a:lnTo>
                  <a:lnTo>
                    <a:pt x="18715" y="5582"/>
                  </a:lnTo>
                  <a:lnTo>
                    <a:pt x="18715" y="12475"/>
                  </a:lnTo>
                  <a:lnTo>
                    <a:pt x="18715" y="62376"/>
                  </a:lnTo>
                  <a:lnTo>
                    <a:pt x="0" y="62376"/>
                  </a:lnTo>
                  <a:lnTo>
                    <a:pt x="0" y="112277"/>
                  </a:lnTo>
                  <a:lnTo>
                    <a:pt x="3733" y="133482"/>
                  </a:lnTo>
                  <a:lnTo>
                    <a:pt x="14084" y="151704"/>
                  </a:lnTo>
                  <a:lnTo>
                    <a:pt x="29871" y="165488"/>
                  </a:lnTo>
                  <a:lnTo>
                    <a:pt x="49908" y="173384"/>
                  </a:lnTo>
                  <a:lnTo>
                    <a:pt x="49908" y="386721"/>
                  </a:lnTo>
                  <a:lnTo>
                    <a:pt x="54810" y="411002"/>
                  </a:lnTo>
                  <a:lnTo>
                    <a:pt x="68179" y="430829"/>
                  </a:lnTo>
                  <a:lnTo>
                    <a:pt x="88008" y="444196"/>
                  </a:lnTo>
                  <a:lnTo>
                    <a:pt x="112292" y="449098"/>
                  </a:lnTo>
                  <a:lnTo>
                    <a:pt x="146957" y="449098"/>
                  </a:lnTo>
                  <a:lnTo>
                    <a:pt x="146957" y="450491"/>
                  </a:lnTo>
                  <a:lnTo>
                    <a:pt x="153776" y="483898"/>
                  </a:lnTo>
                  <a:lnTo>
                    <a:pt x="172201" y="511185"/>
                  </a:lnTo>
                  <a:lnTo>
                    <a:pt x="199490" y="529611"/>
                  </a:lnTo>
                  <a:lnTo>
                    <a:pt x="232902" y="536435"/>
                  </a:lnTo>
                  <a:lnTo>
                    <a:pt x="247822" y="536435"/>
                  </a:lnTo>
                  <a:lnTo>
                    <a:pt x="247209" y="531569"/>
                  </a:lnTo>
                  <a:lnTo>
                    <a:pt x="246886" y="526673"/>
                  </a:lnTo>
                  <a:lnTo>
                    <a:pt x="246865" y="521776"/>
                  </a:lnTo>
                  <a:lnTo>
                    <a:pt x="246865" y="518304"/>
                  </a:lnTo>
                  <a:lnTo>
                    <a:pt x="247094" y="514884"/>
                  </a:lnTo>
                  <a:lnTo>
                    <a:pt x="247385" y="511484"/>
                  </a:lnTo>
                  <a:lnTo>
                    <a:pt x="232881" y="511484"/>
                  </a:lnTo>
                  <a:lnTo>
                    <a:pt x="209147" y="506688"/>
                  </a:lnTo>
                  <a:lnTo>
                    <a:pt x="189767" y="493621"/>
                  </a:lnTo>
                  <a:lnTo>
                    <a:pt x="176701" y="474243"/>
                  </a:lnTo>
                  <a:lnTo>
                    <a:pt x="171911" y="450511"/>
                  </a:lnTo>
                  <a:lnTo>
                    <a:pt x="171911" y="346302"/>
                  </a:lnTo>
                  <a:lnTo>
                    <a:pt x="875397" y="346302"/>
                  </a:lnTo>
                  <a:lnTo>
                    <a:pt x="875761" y="346302"/>
                  </a:lnTo>
                  <a:lnTo>
                    <a:pt x="876083" y="346406"/>
                  </a:lnTo>
                  <a:lnTo>
                    <a:pt x="876437" y="346406"/>
                  </a:lnTo>
                  <a:lnTo>
                    <a:pt x="965594" y="346406"/>
                  </a:lnTo>
                  <a:lnTo>
                    <a:pt x="997708" y="352885"/>
                  </a:lnTo>
                  <a:lnTo>
                    <a:pt x="1023925" y="370556"/>
                  </a:lnTo>
                  <a:lnTo>
                    <a:pt x="1041597" y="396764"/>
                  </a:lnTo>
                  <a:lnTo>
                    <a:pt x="1048077" y="428857"/>
                  </a:lnTo>
                  <a:lnTo>
                    <a:pt x="1048077" y="493468"/>
                  </a:lnTo>
                  <a:lnTo>
                    <a:pt x="1046654" y="500479"/>
                  </a:lnTo>
                  <a:lnTo>
                    <a:pt x="1042774" y="506203"/>
                  </a:lnTo>
                  <a:lnTo>
                    <a:pt x="1037023" y="510064"/>
                  </a:lnTo>
                  <a:lnTo>
                    <a:pt x="1029985" y="511484"/>
                  </a:lnTo>
                  <a:lnTo>
                    <a:pt x="968641" y="511484"/>
                  </a:lnTo>
                  <a:lnTo>
                    <a:pt x="968953" y="514884"/>
                  </a:lnTo>
                  <a:lnTo>
                    <a:pt x="969161" y="518304"/>
                  </a:lnTo>
                  <a:lnTo>
                    <a:pt x="969161" y="521776"/>
                  </a:lnTo>
                  <a:lnTo>
                    <a:pt x="969161" y="526673"/>
                  </a:lnTo>
                  <a:lnTo>
                    <a:pt x="968849" y="531569"/>
                  </a:lnTo>
                  <a:lnTo>
                    <a:pt x="968183" y="536435"/>
                  </a:lnTo>
                  <a:lnTo>
                    <a:pt x="1030089" y="536435"/>
                  </a:lnTo>
                  <a:lnTo>
                    <a:pt x="1046785" y="533024"/>
                  </a:lnTo>
                  <a:lnTo>
                    <a:pt x="1060411" y="523813"/>
                  </a:lnTo>
                  <a:lnTo>
                    <a:pt x="1069611" y="510171"/>
                  </a:lnTo>
                  <a:lnTo>
                    <a:pt x="1073030" y="493468"/>
                  </a:lnTo>
                  <a:lnTo>
                    <a:pt x="1073030" y="429002"/>
                  </a:lnTo>
                  <a:lnTo>
                    <a:pt x="1064477" y="387191"/>
                  </a:lnTo>
                  <a:lnTo>
                    <a:pt x="1041412" y="353042"/>
                  </a:lnTo>
                  <a:lnTo>
                    <a:pt x="1007258" y="329986"/>
                  </a:lnTo>
                  <a:lnTo>
                    <a:pt x="965438" y="321455"/>
                  </a:lnTo>
                  <a:close/>
                </a:path>
              </a:pathLst>
            </a:custGeom>
            <a:ln w="14554">
              <a:solidFill>
                <a:srgbClr val="92D050"/>
              </a:solidFill>
            </a:ln>
          </p:spPr>
          <p:txBody>
            <a:bodyPr wrap="square" lIns="0" tIns="0" rIns="0" bIns="0" rtlCol="0"/>
            <a:lstStyle/>
            <a:p>
              <a:pPr defTabSz="685800"/>
              <a:endParaRPr sz="1350">
                <a:solidFill>
                  <a:prstClr val="black"/>
                </a:solidFill>
                <a:latin typeface="Calibri"/>
              </a:endParaRPr>
            </a:p>
          </p:txBody>
        </p:sp>
        <p:sp>
          <p:nvSpPr>
            <p:cNvPr id="25" name="object 25"/>
            <p:cNvSpPr/>
            <p:nvPr/>
          </p:nvSpPr>
          <p:spPr>
            <a:xfrm>
              <a:off x="9879155" y="3154084"/>
              <a:ext cx="89417" cy="76941"/>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6" name="object 26"/>
            <p:cNvSpPr/>
            <p:nvPr/>
          </p:nvSpPr>
          <p:spPr>
            <a:xfrm>
              <a:off x="10043996" y="3248688"/>
              <a:ext cx="641350" cy="147320"/>
            </a:xfrm>
            <a:custGeom>
              <a:avLst/>
              <a:gdLst/>
              <a:ahLst/>
              <a:cxnLst/>
              <a:rect l="l" t="t" r="r" b="b"/>
              <a:pathLst>
                <a:path w="641350" h="147320">
                  <a:moveTo>
                    <a:pt x="510927" y="17465"/>
                  </a:moveTo>
                  <a:lnTo>
                    <a:pt x="641185" y="146708"/>
                  </a:lnTo>
                  <a:lnTo>
                    <a:pt x="316558" y="146708"/>
                  </a:lnTo>
                  <a:lnTo>
                    <a:pt x="316558" y="0"/>
                  </a:lnTo>
                  <a:lnTo>
                    <a:pt x="467278" y="0"/>
                  </a:lnTo>
                  <a:lnTo>
                    <a:pt x="479352" y="967"/>
                  </a:lnTo>
                  <a:lnTo>
                    <a:pt x="490876" y="4292"/>
                  </a:lnTo>
                  <a:lnTo>
                    <a:pt x="501514" y="9837"/>
                  </a:lnTo>
                  <a:lnTo>
                    <a:pt x="510927" y="17465"/>
                  </a:lnTo>
                  <a:close/>
                </a:path>
                <a:path w="641350" h="147320">
                  <a:moveTo>
                    <a:pt x="128168" y="17392"/>
                  </a:moveTo>
                  <a:lnTo>
                    <a:pt x="137617" y="9879"/>
                  </a:lnTo>
                  <a:lnTo>
                    <a:pt x="148240" y="4392"/>
                  </a:lnTo>
                  <a:lnTo>
                    <a:pt x="159721" y="1056"/>
                  </a:lnTo>
                  <a:lnTo>
                    <a:pt x="171743" y="0"/>
                  </a:lnTo>
                  <a:lnTo>
                    <a:pt x="291604" y="0"/>
                  </a:lnTo>
                  <a:lnTo>
                    <a:pt x="291604" y="146708"/>
                  </a:lnTo>
                  <a:lnTo>
                    <a:pt x="207" y="146708"/>
                  </a:lnTo>
                  <a:lnTo>
                    <a:pt x="41" y="146708"/>
                  </a:lnTo>
                  <a:lnTo>
                    <a:pt x="124" y="146490"/>
                  </a:lnTo>
                  <a:lnTo>
                    <a:pt x="128168" y="17392"/>
                  </a:lnTo>
                  <a:close/>
                </a:path>
              </a:pathLst>
            </a:custGeom>
            <a:ln w="14555">
              <a:solidFill>
                <a:srgbClr val="92D050"/>
              </a:solidFill>
            </a:ln>
          </p:spPr>
          <p:txBody>
            <a:bodyPr wrap="square" lIns="0" tIns="0" rIns="0" bIns="0" rtlCol="0"/>
            <a:lstStyle/>
            <a:p>
              <a:pPr defTabSz="685800"/>
              <a:endParaRPr sz="1350">
                <a:solidFill>
                  <a:prstClr val="black"/>
                </a:solidFill>
                <a:latin typeface="Calibri"/>
              </a:endParaRPr>
            </a:p>
          </p:txBody>
        </p:sp>
        <p:sp>
          <p:nvSpPr>
            <p:cNvPr id="27" name="object 27"/>
            <p:cNvSpPr/>
            <p:nvPr/>
          </p:nvSpPr>
          <p:spPr>
            <a:xfrm>
              <a:off x="10127810" y="3492974"/>
              <a:ext cx="207596" cy="205675"/>
            </a:xfrm>
            <a:prstGeom prst="rect">
              <a:avLst/>
            </a:prstGeom>
            <a:blipFill>
              <a:blip r:embed="rId6"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28" name="object 28"/>
          <p:cNvSpPr/>
          <p:nvPr/>
        </p:nvSpPr>
        <p:spPr>
          <a:xfrm>
            <a:off x="6055307" y="2859268"/>
            <a:ext cx="716247" cy="973874"/>
          </a:xfrm>
          <a:prstGeom prst="rect">
            <a:avLst/>
          </a:prstGeom>
          <a:blipFill>
            <a:blip r:embed="rId7"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9" name="object 29"/>
          <p:cNvSpPr txBox="1"/>
          <p:nvPr/>
        </p:nvSpPr>
        <p:spPr>
          <a:xfrm>
            <a:off x="510083" y="3110408"/>
            <a:ext cx="4314825" cy="1212833"/>
          </a:xfrm>
          <a:prstGeom prst="rect">
            <a:avLst/>
          </a:prstGeom>
        </p:spPr>
        <p:txBody>
          <a:bodyPr vert="horz" wrap="square" lIns="0" tIns="88583" rIns="0" bIns="0" rtlCol="0">
            <a:spAutoFit/>
          </a:bodyPr>
          <a:lstStyle/>
          <a:p>
            <a:pPr marR="854869" algn="ctr" defTabSz="685800">
              <a:spcBef>
                <a:spcPts val="698"/>
              </a:spcBef>
            </a:pPr>
            <a:r>
              <a:rPr sz="2100" spc="-4" dirty="0">
                <a:solidFill>
                  <a:srgbClr val="085325"/>
                </a:solidFill>
                <a:latin typeface="Arial"/>
                <a:cs typeface="Arial"/>
              </a:rPr>
              <a:t>~$6B – battery </a:t>
            </a:r>
            <a:r>
              <a:rPr sz="2100" dirty="0">
                <a:solidFill>
                  <a:srgbClr val="085325"/>
                </a:solidFill>
                <a:latin typeface="Arial"/>
                <a:cs typeface="Arial"/>
              </a:rPr>
              <a:t>supply</a:t>
            </a:r>
            <a:r>
              <a:rPr sz="2100" spc="-19" dirty="0">
                <a:solidFill>
                  <a:srgbClr val="085325"/>
                </a:solidFill>
                <a:latin typeface="Arial"/>
                <a:cs typeface="Arial"/>
              </a:rPr>
              <a:t> </a:t>
            </a:r>
            <a:r>
              <a:rPr sz="2100" dirty="0">
                <a:solidFill>
                  <a:srgbClr val="085325"/>
                </a:solidFill>
                <a:latin typeface="Arial"/>
                <a:cs typeface="Arial"/>
              </a:rPr>
              <a:t>chains</a:t>
            </a:r>
            <a:endParaRPr sz="2100">
              <a:solidFill>
                <a:prstClr val="black"/>
              </a:solidFill>
              <a:latin typeface="Arial"/>
              <a:cs typeface="Arial"/>
            </a:endParaRPr>
          </a:p>
          <a:p>
            <a:pPr marL="340043" algn="ctr" defTabSz="685800">
              <a:spcBef>
                <a:spcPts val="626"/>
              </a:spcBef>
            </a:pPr>
            <a:r>
              <a:rPr sz="2100" spc="-4" dirty="0">
                <a:solidFill>
                  <a:srgbClr val="085325"/>
                </a:solidFill>
                <a:latin typeface="Arial"/>
                <a:cs typeface="Arial"/>
              </a:rPr>
              <a:t>~$6B – </a:t>
            </a:r>
            <a:r>
              <a:rPr sz="2100" dirty="0">
                <a:solidFill>
                  <a:srgbClr val="085325"/>
                </a:solidFill>
                <a:latin typeface="Arial"/>
                <a:cs typeface="Arial"/>
              </a:rPr>
              <a:t>industrial</a:t>
            </a:r>
            <a:r>
              <a:rPr sz="2100" spc="15" dirty="0">
                <a:solidFill>
                  <a:srgbClr val="085325"/>
                </a:solidFill>
                <a:latin typeface="Arial"/>
                <a:cs typeface="Arial"/>
              </a:rPr>
              <a:t> </a:t>
            </a:r>
            <a:r>
              <a:rPr sz="2100" spc="-4" dirty="0">
                <a:solidFill>
                  <a:srgbClr val="085325"/>
                </a:solidFill>
                <a:latin typeface="Arial"/>
                <a:cs typeface="Arial"/>
              </a:rPr>
              <a:t>decarbonization</a:t>
            </a:r>
            <a:endParaRPr sz="2100">
              <a:solidFill>
                <a:prstClr val="black"/>
              </a:solidFill>
              <a:latin typeface="Arial"/>
              <a:cs typeface="Arial"/>
            </a:endParaRPr>
          </a:p>
          <a:p>
            <a:pPr marR="521970" algn="ctr" defTabSz="685800">
              <a:spcBef>
                <a:spcPts val="570"/>
              </a:spcBef>
            </a:pPr>
            <a:r>
              <a:rPr sz="2100" spc="-4" dirty="0">
                <a:solidFill>
                  <a:srgbClr val="085325"/>
                </a:solidFill>
                <a:latin typeface="Arial"/>
                <a:cs typeface="Arial"/>
              </a:rPr>
              <a:t>~$10B – ITC</a:t>
            </a:r>
            <a:r>
              <a:rPr sz="2100" spc="8" dirty="0">
                <a:solidFill>
                  <a:srgbClr val="085325"/>
                </a:solidFill>
                <a:latin typeface="Arial"/>
                <a:cs typeface="Arial"/>
              </a:rPr>
              <a:t> </a:t>
            </a:r>
            <a:r>
              <a:rPr sz="2100" dirty="0">
                <a:solidFill>
                  <a:srgbClr val="085325"/>
                </a:solidFill>
                <a:latin typeface="Arial"/>
                <a:cs typeface="Arial"/>
              </a:rPr>
              <a:t>(48c)</a:t>
            </a:r>
            <a:endParaRPr sz="2100">
              <a:solidFill>
                <a:prstClr val="black"/>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6275" y="452438"/>
            <a:ext cx="5314474" cy="355867"/>
          </a:xfrm>
          <a:prstGeom prst="rect">
            <a:avLst/>
          </a:prstGeom>
        </p:spPr>
        <p:txBody>
          <a:bodyPr vert="horz" wrap="square" lIns="0" tIns="9525" rIns="0" bIns="0" rtlCol="0">
            <a:spAutoFit/>
          </a:bodyPr>
          <a:lstStyle/>
          <a:p>
            <a:pPr marL="9525">
              <a:spcBef>
                <a:spcPts val="75"/>
              </a:spcBef>
            </a:pPr>
            <a:r>
              <a:rPr sz="2250" spc="-4" dirty="0">
                <a:solidFill>
                  <a:srgbClr val="005B82"/>
                </a:solidFill>
                <a:latin typeface="Carlito"/>
                <a:cs typeface="Carlito"/>
              </a:rPr>
              <a:t>Industrial Assessment Centers </a:t>
            </a:r>
            <a:r>
              <a:rPr sz="2250" dirty="0">
                <a:solidFill>
                  <a:srgbClr val="005B82"/>
                </a:solidFill>
                <a:latin typeface="Carlito"/>
                <a:cs typeface="Carlito"/>
              </a:rPr>
              <a:t>(IAC)</a:t>
            </a:r>
            <a:r>
              <a:rPr sz="2250" spc="-8" dirty="0">
                <a:solidFill>
                  <a:srgbClr val="005B82"/>
                </a:solidFill>
                <a:latin typeface="Carlito"/>
                <a:cs typeface="Carlito"/>
              </a:rPr>
              <a:t> </a:t>
            </a:r>
            <a:r>
              <a:rPr sz="2250" spc="-4" dirty="0">
                <a:solidFill>
                  <a:srgbClr val="005B82"/>
                </a:solidFill>
                <a:latin typeface="Carlito"/>
                <a:cs typeface="Carlito"/>
              </a:rPr>
              <a:t>Program</a:t>
            </a:r>
            <a:endParaRPr sz="2250">
              <a:latin typeface="Carlito"/>
              <a:cs typeface="Carlito"/>
            </a:endParaRPr>
          </a:p>
        </p:txBody>
      </p:sp>
      <p:sp>
        <p:nvSpPr>
          <p:cNvPr id="3" name="object 3"/>
          <p:cNvSpPr txBox="1"/>
          <p:nvPr/>
        </p:nvSpPr>
        <p:spPr>
          <a:xfrm>
            <a:off x="578662" y="1132294"/>
            <a:ext cx="4111943" cy="2825293"/>
          </a:xfrm>
          <a:prstGeom prst="rect">
            <a:avLst/>
          </a:prstGeom>
        </p:spPr>
        <p:txBody>
          <a:bodyPr vert="horz" wrap="square" lIns="0" tIns="9049" rIns="0" bIns="0" rtlCol="0">
            <a:spAutoFit/>
          </a:bodyPr>
          <a:lstStyle/>
          <a:p>
            <a:pPr marL="9525" marR="15240" defTabSz="685800">
              <a:spcBef>
                <a:spcPts val="71"/>
              </a:spcBef>
            </a:pPr>
            <a:r>
              <a:rPr sz="1650" spc="-4" dirty="0">
                <a:solidFill>
                  <a:prstClr val="black"/>
                </a:solidFill>
                <a:latin typeface="Arial"/>
                <a:cs typeface="Arial"/>
              </a:rPr>
              <a:t>For more than four </a:t>
            </a:r>
            <a:r>
              <a:rPr sz="1650" dirty="0">
                <a:solidFill>
                  <a:prstClr val="black"/>
                </a:solidFill>
                <a:latin typeface="Arial"/>
                <a:cs typeface="Arial"/>
              </a:rPr>
              <a:t>decades, </a:t>
            </a:r>
            <a:r>
              <a:rPr sz="1650" spc="-4" dirty="0">
                <a:solidFill>
                  <a:prstClr val="black"/>
                </a:solidFill>
                <a:latin typeface="Arial"/>
                <a:cs typeface="Arial"/>
              </a:rPr>
              <a:t>the federal  government has worked with </a:t>
            </a:r>
            <a:r>
              <a:rPr sz="1650" dirty="0">
                <a:solidFill>
                  <a:prstClr val="black"/>
                </a:solidFill>
                <a:latin typeface="Arial"/>
                <a:cs typeface="Arial"/>
              </a:rPr>
              <a:t>four-year </a:t>
            </a:r>
            <a:r>
              <a:rPr sz="1650" spc="-4" dirty="0">
                <a:solidFill>
                  <a:prstClr val="black"/>
                </a:solidFill>
                <a:latin typeface="Arial"/>
                <a:cs typeface="Arial"/>
              </a:rPr>
              <a:t>IHEs  through the IAC Program</a:t>
            </a:r>
            <a:r>
              <a:rPr sz="1650" spc="38" dirty="0">
                <a:solidFill>
                  <a:prstClr val="black"/>
                </a:solidFill>
                <a:latin typeface="Arial"/>
                <a:cs typeface="Arial"/>
              </a:rPr>
              <a:t> </a:t>
            </a:r>
            <a:r>
              <a:rPr sz="1650" spc="-4" dirty="0">
                <a:solidFill>
                  <a:prstClr val="black"/>
                </a:solidFill>
                <a:latin typeface="Arial"/>
                <a:cs typeface="Arial"/>
              </a:rPr>
              <a:t>to:</a:t>
            </a:r>
            <a:endParaRPr sz="1650">
              <a:solidFill>
                <a:prstClr val="black"/>
              </a:solidFill>
              <a:latin typeface="Arial"/>
              <a:cs typeface="Arial"/>
            </a:endParaRPr>
          </a:p>
          <a:p>
            <a:pPr defTabSz="685800"/>
            <a:endParaRPr sz="1725">
              <a:solidFill>
                <a:prstClr val="black"/>
              </a:solidFill>
              <a:latin typeface="Arial"/>
              <a:cs typeface="Arial"/>
            </a:endParaRPr>
          </a:p>
          <a:p>
            <a:pPr marL="266224" marR="3810" indent="-257175" defTabSz="685800">
              <a:buFontTx/>
              <a:buChar char="•"/>
              <a:tabLst>
                <a:tab pos="266224" algn="l"/>
                <a:tab pos="266700" algn="l"/>
              </a:tabLst>
            </a:pPr>
            <a:r>
              <a:rPr sz="1650" spc="-4" dirty="0">
                <a:solidFill>
                  <a:prstClr val="black"/>
                </a:solidFill>
                <a:latin typeface="Arial"/>
                <a:cs typeface="Arial"/>
              </a:rPr>
              <a:t>Provide technical assistance to </a:t>
            </a:r>
            <a:r>
              <a:rPr sz="1650" dirty="0">
                <a:solidFill>
                  <a:prstClr val="black"/>
                </a:solidFill>
                <a:latin typeface="Arial"/>
                <a:cs typeface="Arial"/>
              </a:rPr>
              <a:t>small-  </a:t>
            </a:r>
            <a:r>
              <a:rPr sz="1650" spc="-4" dirty="0">
                <a:solidFill>
                  <a:prstClr val="black"/>
                </a:solidFill>
                <a:latin typeface="Arial"/>
                <a:cs typeface="Arial"/>
              </a:rPr>
              <a:t>and medium-sized manufacturing firms in  areas including energy </a:t>
            </a:r>
            <a:r>
              <a:rPr sz="1650" spc="-15" dirty="0">
                <a:solidFill>
                  <a:prstClr val="black"/>
                </a:solidFill>
                <a:latin typeface="Arial"/>
                <a:cs typeface="Arial"/>
              </a:rPr>
              <a:t>efficiency, </a:t>
            </a:r>
            <a:r>
              <a:rPr sz="1650" spc="-4" dirty="0">
                <a:solidFill>
                  <a:prstClr val="black"/>
                </a:solidFill>
                <a:latin typeface="Arial"/>
                <a:cs typeface="Arial"/>
              </a:rPr>
              <a:t>smart  manufacturing, </a:t>
            </a:r>
            <a:r>
              <a:rPr sz="1650" spc="-11" dirty="0">
                <a:solidFill>
                  <a:prstClr val="black"/>
                </a:solidFill>
                <a:latin typeface="Arial"/>
                <a:cs typeface="Arial"/>
              </a:rPr>
              <a:t>cybersecurity, </a:t>
            </a:r>
            <a:r>
              <a:rPr sz="1650" spc="-4" dirty="0">
                <a:solidFill>
                  <a:prstClr val="black"/>
                </a:solidFill>
                <a:latin typeface="Arial"/>
                <a:cs typeface="Arial"/>
              </a:rPr>
              <a:t>and</a:t>
            </a:r>
            <a:r>
              <a:rPr sz="1650" spc="45" dirty="0">
                <a:solidFill>
                  <a:prstClr val="black"/>
                </a:solidFill>
                <a:latin typeface="Arial"/>
                <a:cs typeface="Arial"/>
              </a:rPr>
              <a:t> </a:t>
            </a:r>
            <a:r>
              <a:rPr sz="1650" spc="-4" dirty="0">
                <a:solidFill>
                  <a:prstClr val="black"/>
                </a:solidFill>
                <a:latin typeface="Arial"/>
                <a:cs typeface="Arial"/>
              </a:rPr>
              <a:t>more</a:t>
            </a:r>
            <a:endParaRPr sz="1650">
              <a:solidFill>
                <a:prstClr val="black"/>
              </a:solidFill>
              <a:latin typeface="Arial"/>
              <a:cs typeface="Arial"/>
            </a:endParaRPr>
          </a:p>
          <a:p>
            <a:pPr defTabSz="685800">
              <a:buFont typeface="Arial"/>
              <a:buChar char="•"/>
            </a:pPr>
            <a:endParaRPr sz="1725">
              <a:solidFill>
                <a:prstClr val="black"/>
              </a:solidFill>
              <a:latin typeface="Arial"/>
              <a:cs typeface="Arial"/>
            </a:endParaRPr>
          </a:p>
          <a:p>
            <a:pPr marL="266224" marR="511493" indent="-257175" defTabSz="685800">
              <a:buFontTx/>
              <a:buChar char="•"/>
              <a:tabLst>
                <a:tab pos="266224" algn="l"/>
                <a:tab pos="266700" algn="l"/>
              </a:tabLst>
            </a:pPr>
            <a:r>
              <a:rPr sz="1650" spc="-15" dirty="0">
                <a:solidFill>
                  <a:prstClr val="black"/>
                </a:solidFill>
                <a:latin typeface="Arial"/>
                <a:cs typeface="Arial"/>
              </a:rPr>
              <a:t>Train </a:t>
            </a:r>
            <a:r>
              <a:rPr sz="1650" spc="-4" dirty="0">
                <a:solidFill>
                  <a:prstClr val="black"/>
                </a:solidFill>
                <a:latin typeface="Arial"/>
                <a:cs typeface="Arial"/>
              </a:rPr>
              <a:t>the next generation of </a:t>
            </a:r>
            <a:r>
              <a:rPr sz="1650" dirty="0">
                <a:solidFill>
                  <a:prstClr val="black"/>
                </a:solidFill>
                <a:latin typeface="Arial"/>
                <a:cs typeface="Arial"/>
              </a:rPr>
              <a:t>energy-  </a:t>
            </a:r>
            <a:r>
              <a:rPr sz="1650" spc="-4" dirty="0">
                <a:solidFill>
                  <a:prstClr val="black"/>
                </a:solidFill>
                <a:latin typeface="Arial"/>
                <a:cs typeface="Arial"/>
              </a:rPr>
              <a:t>savvy</a:t>
            </a:r>
            <a:r>
              <a:rPr sz="1650" spc="8" dirty="0">
                <a:solidFill>
                  <a:prstClr val="black"/>
                </a:solidFill>
                <a:latin typeface="Arial"/>
                <a:cs typeface="Arial"/>
              </a:rPr>
              <a:t> </a:t>
            </a:r>
            <a:r>
              <a:rPr sz="1650" spc="-4" dirty="0">
                <a:solidFill>
                  <a:prstClr val="black"/>
                </a:solidFill>
                <a:latin typeface="Arial"/>
                <a:cs typeface="Arial"/>
              </a:rPr>
              <a:t>engineers</a:t>
            </a:r>
            <a:endParaRPr sz="1650">
              <a:solidFill>
                <a:prstClr val="black"/>
              </a:solidFill>
              <a:latin typeface="Arial"/>
              <a:cs typeface="Arial"/>
            </a:endParaRPr>
          </a:p>
        </p:txBody>
      </p:sp>
      <p:sp>
        <p:nvSpPr>
          <p:cNvPr id="4" name="object 4"/>
          <p:cNvSpPr/>
          <p:nvPr/>
        </p:nvSpPr>
        <p:spPr>
          <a:xfrm>
            <a:off x="4769739" y="997840"/>
            <a:ext cx="4249674" cy="3216401"/>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5" y="1219581"/>
            <a:ext cx="9146858" cy="3733324"/>
            <a:chOff x="2794" y="1626107"/>
            <a:chExt cx="12195810" cy="4977765"/>
          </a:xfrm>
        </p:grpSpPr>
        <p:sp>
          <p:nvSpPr>
            <p:cNvPr id="3" name="object 3"/>
            <p:cNvSpPr/>
            <p:nvPr/>
          </p:nvSpPr>
          <p:spPr>
            <a:xfrm>
              <a:off x="9143" y="6039611"/>
              <a:ext cx="12183110" cy="509270"/>
            </a:xfrm>
            <a:custGeom>
              <a:avLst/>
              <a:gdLst/>
              <a:ahLst/>
              <a:cxnLst/>
              <a:rect l="l" t="t" r="r" b="b"/>
              <a:pathLst>
                <a:path w="12183110" h="509270">
                  <a:moveTo>
                    <a:pt x="12182856" y="508999"/>
                  </a:moveTo>
                  <a:lnTo>
                    <a:pt x="2585847" y="491756"/>
                  </a:lnTo>
                  <a:lnTo>
                    <a:pt x="2339213" y="0"/>
                  </a:lnTo>
                  <a:lnTo>
                    <a:pt x="0" y="0"/>
                  </a:lnTo>
                </a:path>
              </a:pathLst>
            </a:custGeom>
            <a:ln w="12698">
              <a:solidFill>
                <a:srgbClr val="235FAC"/>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225552" y="6100572"/>
              <a:ext cx="1888236" cy="50292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1344167" y="1626107"/>
              <a:ext cx="5669280" cy="4651248"/>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grpSp>
      <p:grpSp>
        <p:nvGrpSpPr>
          <p:cNvPr id="6" name="object 6"/>
          <p:cNvGrpSpPr/>
          <p:nvPr/>
        </p:nvGrpSpPr>
        <p:grpSpPr>
          <a:xfrm>
            <a:off x="5339143" y="1946244"/>
            <a:ext cx="866299" cy="2831306"/>
            <a:chOff x="7118857" y="2594991"/>
            <a:chExt cx="1155065" cy="3775075"/>
          </a:xfrm>
        </p:grpSpPr>
        <p:sp>
          <p:nvSpPr>
            <p:cNvPr id="7" name="object 7"/>
            <p:cNvSpPr/>
            <p:nvPr/>
          </p:nvSpPr>
          <p:spPr>
            <a:xfrm>
              <a:off x="7118858" y="2595003"/>
              <a:ext cx="1155065" cy="1331595"/>
            </a:xfrm>
            <a:custGeom>
              <a:avLst/>
              <a:gdLst/>
              <a:ahLst/>
              <a:cxnLst/>
              <a:rect l="l" t="t" r="r" b="b"/>
              <a:pathLst>
                <a:path w="1155065" h="1331595">
                  <a:moveTo>
                    <a:pt x="478764" y="0"/>
                  </a:moveTo>
                  <a:lnTo>
                    <a:pt x="0" y="0"/>
                  </a:lnTo>
                  <a:lnTo>
                    <a:pt x="0" y="1331201"/>
                  </a:lnTo>
                  <a:lnTo>
                    <a:pt x="478764" y="1331201"/>
                  </a:lnTo>
                  <a:lnTo>
                    <a:pt x="478764" y="0"/>
                  </a:lnTo>
                  <a:close/>
                </a:path>
                <a:path w="1155065" h="1331595">
                  <a:moveTo>
                    <a:pt x="1154938" y="0"/>
                  </a:moveTo>
                  <a:lnTo>
                    <a:pt x="478790" y="0"/>
                  </a:lnTo>
                  <a:lnTo>
                    <a:pt x="478790" y="1331201"/>
                  </a:lnTo>
                  <a:lnTo>
                    <a:pt x="1154938" y="1331201"/>
                  </a:lnTo>
                  <a:lnTo>
                    <a:pt x="1154938" y="0"/>
                  </a:lnTo>
                  <a:close/>
                </a:path>
              </a:pathLst>
            </a:custGeom>
            <a:solidFill>
              <a:srgbClr val="E9ECF4"/>
            </a:solidFill>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7118858" y="3926281"/>
              <a:ext cx="1155065" cy="699770"/>
            </a:xfrm>
            <a:custGeom>
              <a:avLst/>
              <a:gdLst/>
              <a:ahLst/>
              <a:cxnLst/>
              <a:rect l="l" t="t" r="r" b="b"/>
              <a:pathLst>
                <a:path w="1155065" h="699770">
                  <a:moveTo>
                    <a:pt x="478764" y="0"/>
                  </a:moveTo>
                  <a:lnTo>
                    <a:pt x="0" y="0"/>
                  </a:lnTo>
                  <a:lnTo>
                    <a:pt x="0" y="699566"/>
                  </a:lnTo>
                  <a:lnTo>
                    <a:pt x="478764" y="699566"/>
                  </a:lnTo>
                  <a:lnTo>
                    <a:pt x="478764" y="0"/>
                  </a:lnTo>
                  <a:close/>
                </a:path>
                <a:path w="1155065" h="699770">
                  <a:moveTo>
                    <a:pt x="1154938" y="0"/>
                  </a:moveTo>
                  <a:lnTo>
                    <a:pt x="478790" y="0"/>
                  </a:lnTo>
                  <a:lnTo>
                    <a:pt x="478790" y="699566"/>
                  </a:lnTo>
                  <a:lnTo>
                    <a:pt x="1154938" y="699566"/>
                  </a:lnTo>
                  <a:lnTo>
                    <a:pt x="1154938" y="0"/>
                  </a:lnTo>
                  <a:close/>
                </a:path>
              </a:pathLst>
            </a:custGeom>
            <a:solidFill>
              <a:srgbClr val="D0D7E8"/>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7597647" y="4625759"/>
              <a:ext cx="676275" cy="833755"/>
            </a:xfrm>
            <a:custGeom>
              <a:avLst/>
              <a:gdLst/>
              <a:ahLst/>
              <a:cxnLst/>
              <a:rect l="l" t="t" r="r" b="b"/>
              <a:pathLst>
                <a:path w="676275" h="833754">
                  <a:moveTo>
                    <a:pt x="676148" y="0"/>
                  </a:moveTo>
                  <a:lnTo>
                    <a:pt x="0" y="0"/>
                  </a:lnTo>
                  <a:lnTo>
                    <a:pt x="0" y="833716"/>
                  </a:lnTo>
                  <a:lnTo>
                    <a:pt x="676148" y="833716"/>
                  </a:lnTo>
                  <a:lnTo>
                    <a:pt x="676148" y="0"/>
                  </a:lnTo>
                  <a:close/>
                </a:path>
              </a:pathLst>
            </a:custGeom>
            <a:solidFill>
              <a:srgbClr val="E9ECF4"/>
            </a:solidFill>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7118857" y="5459501"/>
              <a:ext cx="478790" cy="910590"/>
            </a:xfrm>
            <a:custGeom>
              <a:avLst/>
              <a:gdLst/>
              <a:ahLst/>
              <a:cxnLst/>
              <a:rect l="l" t="t" r="r" b="b"/>
              <a:pathLst>
                <a:path w="478790" h="910589">
                  <a:moveTo>
                    <a:pt x="478764" y="0"/>
                  </a:moveTo>
                  <a:lnTo>
                    <a:pt x="0" y="0"/>
                  </a:lnTo>
                  <a:lnTo>
                    <a:pt x="0" y="910183"/>
                  </a:lnTo>
                  <a:lnTo>
                    <a:pt x="478764" y="910183"/>
                  </a:lnTo>
                  <a:lnTo>
                    <a:pt x="478764" y="0"/>
                  </a:lnTo>
                  <a:close/>
                </a:path>
              </a:pathLst>
            </a:custGeom>
            <a:solidFill>
              <a:srgbClr val="D0D7E8"/>
            </a:solidFill>
          </p:spPr>
          <p:txBody>
            <a:bodyPr wrap="square" lIns="0" tIns="0" rIns="0" bIns="0" rtlCol="0"/>
            <a:lstStyle/>
            <a:p>
              <a:pPr defTabSz="685800"/>
              <a:endParaRPr sz="1350">
                <a:solidFill>
                  <a:prstClr val="black"/>
                </a:solidFill>
                <a:latin typeface="Calibri"/>
              </a:endParaRPr>
            </a:p>
          </p:txBody>
        </p:sp>
      </p:grpSp>
      <p:graphicFrame>
        <p:nvGraphicFramePr>
          <p:cNvPr id="11" name="object 11"/>
          <p:cNvGraphicFramePr>
            <a:graphicFrameLocks noGrp="1"/>
          </p:cNvGraphicFramePr>
          <p:nvPr/>
        </p:nvGraphicFramePr>
        <p:xfrm>
          <a:off x="5334381" y="878205"/>
          <a:ext cx="866299" cy="3894296"/>
        </p:xfrm>
        <a:graphic>
          <a:graphicData uri="http://schemas.openxmlformats.org/drawingml/2006/table">
            <a:tbl>
              <a:tblPr firstRow="1" bandRow="1">
                <a:tableStyleId>{2D5ABB26-0587-4C30-8999-92F81FD0307C}</a:tableStyleId>
              </a:tblPr>
              <a:tblGrid>
                <a:gridCol w="359093">
                  <a:extLst>
                    <a:ext uri="{9D8B030D-6E8A-4147-A177-3AD203B41FA5}">
                      <a16:colId xmlns:a16="http://schemas.microsoft.com/office/drawing/2014/main" val="20000"/>
                    </a:ext>
                  </a:extLst>
                </a:gridCol>
                <a:gridCol w="507206">
                  <a:extLst>
                    <a:ext uri="{9D8B030D-6E8A-4147-A177-3AD203B41FA5}">
                      <a16:colId xmlns:a16="http://schemas.microsoft.com/office/drawing/2014/main" val="20001"/>
                    </a:ext>
                  </a:extLst>
                </a:gridCol>
              </a:tblGrid>
              <a:tr h="482537">
                <a:tc>
                  <a:txBody>
                    <a:bodyPr/>
                    <a:lstStyle/>
                    <a:p>
                      <a:pPr marL="68580">
                        <a:lnSpc>
                          <a:spcPct val="100000"/>
                        </a:lnSpc>
                        <a:spcBef>
                          <a:spcPts val="229"/>
                        </a:spcBef>
                      </a:pPr>
                      <a:r>
                        <a:rPr sz="1000" b="1" spc="-5" dirty="0">
                          <a:solidFill>
                            <a:srgbClr val="FFFFFF"/>
                          </a:solidFill>
                          <a:latin typeface="Arial"/>
                          <a:cs typeface="Arial"/>
                        </a:rPr>
                        <a:t>BIL</a:t>
                      </a:r>
                      <a:endParaRPr sz="1000">
                        <a:latin typeface="Arial"/>
                        <a:cs typeface="Arial"/>
                      </a:endParaRPr>
                    </a:p>
                  </a:txBody>
                  <a:tcPr marL="0" marR="0" marT="21907"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68580">
                        <a:lnSpc>
                          <a:spcPct val="100000"/>
                        </a:lnSpc>
                        <a:spcBef>
                          <a:spcPts val="229"/>
                        </a:spcBef>
                      </a:pPr>
                      <a:r>
                        <a:rPr sz="1000" b="1" spc="-10" dirty="0">
                          <a:solidFill>
                            <a:srgbClr val="FFFFFF"/>
                          </a:solidFill>
                          <a:latin typeface="Arial"/>
                          <a:cs typeface="Arial"/>
                        </a:rPr>
                        <a:t>IRA</a:t>
                      </a:r>
                      <a:endParaRPr sz="1000">
                        <a:latin typeface="Arial"/>
                        <a:cs typeface="Arial"/>
                      </a:endParaRPr>
                    </a:p>
                  </a:txBody>
                  <a:tcPr marL="0" marR="0" marT="21907"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580739">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998411">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24732">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625220">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682657">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bl>
          </a:graphicData>
        </a:graphic>
      </p:graphicFrame>
      <p:sp>
        <p:nvSpPr>
          <p:cNvPr id="12" name="object 12"/>
          <p:cNvSpPr/>
          <p:nvPr/>
        </p:nvSpPr>
        <p:spPr>
          <a:xfrm>
            <a:off x="5391169" y="2384755"/>
            <a:ext cx="749141" cy="2079308"/>
          </a:xfrm>
          <a:custGeom>
            <a:avLst/>
            <a:gdLst/>
            <a:ahLst/>
            <a:cxnLst/>
            <a:rect l="l" t="t" r="r" b="b"/>
            <a:pathLst>
              <a:path w="998854" h="2772410">
                <a:moveTo>
                  <a:pt x="319024" y="29006"/>
                </a:moveTo>
                <a:lnTo>
                  <a:pt x="291058" y="0"/>
                </a:lnTo>
                <a:lnTo>
                  <a:pt x="114287" y="167093"/>
                </a:lnTo>
                <a:lnTo>
                  <a:pt x="29349" y="80098"/>
                </a:lnTo>
                <a:lnTo>
                  <a:pt x="0" y="108051"/>
                </a:lnTo>
                <a:lnTo>
                  <a:pt x="112903" y="224053"/>
                </a:lnTo>
                <a:lnTo>
                  <a:pt x="142595" y="196430"/>
                </a:lnTo>
                <a:lnTo>
                  <a:pt x="319024" y="29006"/>
                </a:lnTo>
                <a:close/>
              </a:path>
              <a:path w="998854" h="2772410">
                <a:moveTo>
                  <a:pt x="344893" y="970838"/>
                </a:moveTo>
                <a:lnTo>
                  <a:pt x="316801" y="941832"/>
                </a:lnTo>
                <a:lnTo>
                  <a:pt x="139230" y="1108925"/>
                </a:lnTo>
                <a:lnTo>
                  <a:pt x="53898" y="1021930"/>
                </a:lnTo>
                <a:lnTo>
                  <a:pt x="24422" y="1049883"/>
                </a:lnTo>
                <a:lnTo>
                  <a:pt x="137833" y="1165885"/>
                </a:lnTo>
                <a:lnTo>
                  <a:pt x="167665" y="1138262"/>
                </a:lnTo>
                <a:lnTo>
                  <a:pt x="344893" y="970838"/>
                </a:lnTo>
                <a:close/>
              </a:path>
              <a:path w="998854" h="2772410">
                <a:moveTo>
                  <a:pt x="370801" y="2577134"/>
                </a:moveTo>
                <a:lnTo>
                  <a:pt x="342709" y="2548128"/>
                </a:lnTo>
                <a:lnTo>
                  <a:pt x="165138" y="2715222"/>
                </a:lnTo>
                <a:lnTo>
                  <a:pt x="79806" y="2628227"/>
                </a:lnTo>
                <a:lnTo>
                  <a:pt x="50330" y="2656179"/>
                </a:lnTo>
                <a:lnTo>
                  <a:pt x="163741" y="2772181"/>
                </a:lnTo>
                <a:lnTo>
                  <a:pt x="193573" y="2744559"/>
                </a:lnTo>
                <a:lnTo>
                  <a:pt x="370801" y="2577134"/>
                </a:lnTo>
                <a:close/>
              </a:path>
              <a:path w="998854" h="2772410">
                <a:moveTo>
                  <a:pt x="939253" y="1719516"/>
                </a:moveTo>
                <a:lnTo>
                  <a:pt x="911161" y="1690382"/>
                </a:lnTo>
                <a:lnTo>
                  <a:pt x="733590" y="1858225"/>
                </a:lnTo>
                <a:lnTo>
                  <a:pt x="648258" y="1770837"/>
                </a:lnTo>
                <a:lnTo>
                  <a:pt x="618782" y="1798929"/>
                </a:lnTo>
                <a:lnTo>
                  <a:pt x="732193" y="1915452"/>
                </a:lnTo>
                <a:lnTo>
                  <a:pt x="762025" y="1887702"/>
                </a:lnTo>
                <a:lnTo>
                  <a:pt x="939253" y="1719516"/>
                </a:lnTo>
                <a:close/>
              </a:path>
              <a:path w="998854" h="2772410">
                <a:moveTo>
                  <a:pt x="957580" y="937704"/>
                </a:moveTo>
                <a:lnTo>
                  <a:pt x="929614" y="908570"/>
                </a:lnTo>
                <a:lnTo>
                  <a:pt x="752843" y="1076413"/>
                </a:lnTo>
                <a:lnTo>
                  <a:pt x="667905" y="989025"/>
                </a:lnTo>
                <a:lnTo>
                  <a:pt x="638556" y="1017117"/>
                </a:lnTo>
                <a:lnTo>
                  <a:pt x="751459" y="1133640"/>
                </a:lnTo>
                <a:lnTo>
                  <a:pt x="781151" y="1105890"/>
                </a:lnTo>
                <a:lnTo>
                  <a:pt x="957580" y="937704"/>
                </a:lnTo>
                <a:close/>
              </a:path>
              <a:path w="998854" h="2772410">
                <a:moveTo>
                  <a:pt x="998689" y="32054"/>
                </a:moveTo>
                <a:lnTo>
                  <a:pt x="970597" y="3048"/>
                </a:lnTo>
                <a:lnTo>
                  <a:pt x="793026" y="170141"/>
                </a:lnTo>
                <a:lnTo>
                  <a:pt x="707694" y="83146"/>
                </a:lnTo>
                <a:lnTo>
                  <a:pt x="678218" y="111099"/>
                </a:lnTo>
                <a:lnTo>
                  <a:pt x="791629" y="227101"/>
                </a:lnTo>
                <a:lnTo>
                  <a:pt x="821461" y="199478"/>
                </a:lnTo>
                <a:lnTo>
                  <a:pt x="998689" y="32054"/>
                </a:lnTo>
                <a:close/>
              </a:path>
            </a:pathLst>
          </a:custGeom>
          <a:solidFill>
            <a:srgbClr val="157CA7"/>
          </a:solidFill>
        </p:spPr>
        <p:txBody>
          <a:bodyPr wrap="square" lIns="0" tIns="0" rIns="0" bIns="0" rtlCol="0"/>
          <a:lstStyle/>
          <a:p>
            <a:pPr defTabSz="685800"/>
            <a:endParaRPr sz="1350">
              <a:solidFill>
                <a:prstClr val="black"/>
              </a:solidFill>
              <a:latin typeface="Calibri"/>
            </a:endParaRPr>
          </a:p>
        </p:txBody>
      </p:sp>
      <p:sp>
        <p:nvSpPr>
          <p:cNvPr id="13" name="object 13"/>
          <p:cNvSpPr txBox="1"/>
          <p:nvPr/>
        </p:nvSpPr>
        <p:spPr>
          <a:xfrm>
            <a:off x="6383750" y="1057142"/>
            <a:ext cx="2275523" cy="3772795"/>
          </a:xfrm>
          <a:prstGeom prst="rect">
            <a:avLst/>
          </a:prstGeom>
        </p:spPr>
        <p:txBody>
          <a:bodyPr vert="horz" wrap="square" lIns="0" tIns="10001" rIns="0" bIns="0" rtlCol="0">
            <a:spAutoFit/>
          </a:bodyPr>
          <a:lstStyle/>
          <a:p>
            <a:pPr marL="758666" defTabSz="685800">
              <a:spcBef>
                <a:spcPts val="79"/>
              </a:spcBef>
            </a:pPr>
            <a:r>
              <a:rPr sz="1500" b="1" dirty="0">
                <a:solidFill>
                  <a:srgbClr val="1CA6DF"/>
                </a:solidFill>
                <a:latin typeface="Carlito"/>
                <a:cs typeface="Carlito"/>
              </a:rPr>
              <a:t>BIL FOA</a:t>
            </a:r>
            <a:r>
              <a:rPr sz="1500" b="1" spc="-30" dirty="0">
                <a:solidFill>
                  <a:srgbClr val="1CA6DF"/>
                </a:solidFill>
                <a:latin typeface="Carlito"/>
                <a:cs typeface="Carlito"/>
              </a:rPr>
              <a:t> </a:t>
            </a:r>
            <a:r>
              <a:rPr sz="1500" b="1" dirty="0">
                <a:solidFill>
                  <a:srgbClr val="1CA6DF"/>
                </a:solidFill>
                <a:latin typeface="Carlito"/>
                <a:cs typeface="Carlito"/>
              </a:rPr>
              <a:t>2678</a:t>
            </a:r>
            <a:endParaRPr sz="1500">
              <a:solidFill>
                <a:prstClr val="black"/>
              </a:solidFill>
              <a:latin typeface="Carlito"/>
              <a:cs typeface="Carlito"/>
            </a:endParaRPr>
          </a:p>
          <a:p>
            <a:pPr defTabSz="685800">
              <a:spcBef>
                <a:spcPts val="23"/>
              </a:spcBef>
            </a:pPr>
            <a:endParaRPr sz="1313">
              <a:solidFill>
                <a:prstClr val="black"/>
              </a:solidFill>
              <a:latin typeface="Carlito"/>
              <a:cs typeface="Carlito"/>
            </a:endParaRPr>
          </a:p>
          <a:p>
            <a:pPr marL="9525" marR="41910" defTabSz="685800"/>
            <a:r>
              <a:rPr sz="1350" b="1" spc="-4" dirty="0">
                <a:solidFill>
                  <a:srgbClr val="00793D"/>
                </a:solidFill>
                <a:latin typeface="Arial"/>
                <a:cs typeface="Arial"/>
              </a:rPr>
              <a:t>Sec. 40207(b) Battery  Material Processing</a:t>
            </a:r>
            <a:r>
              <a:rPr sz="1350" b="1" spc="-11" dirty="0">
                <a:solidFill>
                  <a:srgbClr val="00793D"/>
                </a:solidFill>
                <a:latin typeface="Arial"/>
                <a:cs typeface="Arial"/>
              </a:rPr>
              <a:t> </a:t>
            </a:r>
            <a:r>
              <a:rPr sz="1350" b="1" spc="-4" dirty="0">
                <a:solidFill>
                  <a:srgbClr val="00793D"/>
                </a:solidFill>
                <a:latin typeface="Arial"/>
                <a:cs typeface="Arial"/>
              </a:rPr>
              <a:t>Grants</a:t>
            </a:r>
            <a:endParaRPr sz="1350">
              <a:solidFill>
                <a:prstClr val="black"/>
              </a:solidFill>
              <a:latin typeface="Arial"/>
              <a:cs typeface="Arial"/>
            </a:endParaRPr>
          </a:p>
          <a:p>
            <a:pPr marL="152400" marR="3810" indent="-142875" defTabSz="685800">
              <a:buFontTx/>
              <a:buChar char="•"/>
              <a:tabLst>
                <a:tab pos="152400" algn="l"/>
              </a:tabLst>
            </a:pPr>
            <a:r>
              <a:rPr sz="1350" spc="-34" dirty="0">
                <a:solidFill>
                  <a:srgbClr val="00793D"/>
                </a:solidFill>
                <a:latin typeface="Arial"/>
                <a:cs typeface="Arial"/>
              </a:rPr>
              <a:t>Total </a:t>
            </a:r>
            <a:r>
              <a:rPr sz="1350" spc="-4" dirty="0">
                <a:solidFill>
                  <a:srgbClr val="00793D"/>
                </a:solidFill>
                <a:latin typeface="Arial"/>
                <a:cs typeface="Arial"/>
              </a:rPr>
              <a:t>$3 Billion Federal over  5 </a:t>
            </a:r>
            <a:r>
              <a:rPr sz="1350" spc="-8" dirty="0">
                <a:solidFill>
                  <a:srgbClr val="00793D"/>
                </a:solidFill>
                <a:latin typeface="Arial"/>
                <a:cs typeface="Arial"/>
              </a:rPr>
              <a:t>years</a:t>
            </a:r>
            <a:endParaRPr sz="1350">
              <a:solidFill>
                <a:prstClr val="black"/>
              </a:solidFill>
              <a:latin typeface="Arial"/>
              <a:cs typeface="Arial"/>
            </a:endParaRPr>
          </a:p>
          <a:p>
            <a:pPr marL="152400" marR="403860" indent="-142875" defTabSz="685800">
              <a:buFontTx/>
              <a:buChar char="•"/>
              <a:tabLst>
                <a:tab pos="152400" algn="l"/>
              </a:tabLst>
            </a:pPr>
            <a:r>
              <a:rPr sz="1350" spc="-4" dirty="0">
                <a:solidFill>
                  <a:srgbClr val="00793D"/>
                </a:solidFill>
                <a:latin typeface="Arial"/>
                <a:cs typeface="Arial"/>
              </a:rPr>
              <a:t>2022 </a:t>
            </a:r>
            <a:r>
              <a:rPr sz="1350" dirty="0">
                <a:solidFill>
                  <a:srgbClr val="00793D"/>
                </a:solidFill>
                <a:latin typeface="Arial"/>
                <a:cs typeface="Arial"/>
              </a:rPr>
              <a:t>FOA: </a:t>
            </a:r>
            <a:r>
              <a:rPr sz="1350" spc="-4" dirty="0">
                <a:solidFill>
                  <a:srgbClr val="00793D"/>
                </a:solidFill>
                <a:latin typeface="Arial"/>
                <a:cs typeface="Arial"/>
              </a:rPr>
              <a:t>$1.5</a:t>
            </a:r>
            <a:r>
              <a:rPr sz="1350" spc="-49" dirty="0">
                <a:solidFill>
                  <a:srgbClr val="00793D"/>
                </a:solidFill>
                <a:latin typeface="Arial"/>
                <a:cs typeface="Arial"/>
              </a:rPr>
              <a:t> </a:t>
            </a:r>
            <a:r>
              <a:rPr sz="1350" spc="-4" dirty="0">
                <a:solidFill>
                  <a:srgbClr val="00793D"/>
                </a:solidFill>
                <a:latin typeface="Arial"/>
                <a:cs typeface="Arial"/>
              </a:rPr>
              <a:t>Billion  Federal </a:t>
            </a:r>
            <a:r>
              <a:rPr sz="1350" i="1" spc="-4" dirty="0">
                <a:solidFill>
                  <a:srgbClr val="00793D"/>
                </a:solidFill>
                <a:latin typeface="Arial"/>
                <a:cs typeface="Arial"/>
              </a:rPr>
              <a:t>(matched by  Applicant)</a:t>
            </a:r>
            <a:endParaRPr sz="1350">
              <a:solidFill>
                <a:prstClr val="black"/>
              </a:solidFill>
              <a:latin typeface="Arial"/>
              <a:cs typeface="Arial"/>
            </a:endParaRPr>
          </a:p>
          <a:p>
            <a:pPr defTabSz="685800">
              <a:spcBef>
                <a:spcPts val="26"/>
              </a:spcBef>
              <a:buFontTx/>
              <a:buChar char="•"/>
            </a:pPr>
            <a:endParaRPr sz="1388">
              <a:solidFill>
                <a:prstClr val="black"/>
              </a:solidFill>
              <a:latin typeface="Arial"/>
              <a:cs typeface="Arial"/>
            </a:endParaRPr>
          </a:p>
          <a:p>
            <a:pPr marL="9525" marR="536258" defTabSz="685800"/>
            <a:r>
              <a:rPr sz="1350" b="1" spc="-4" dirty="0">
                <a:solidFill>
                  <a:srgbClr val="006FC0"/>
                </a:solidFill>
                <a:latin typeface="Arial"/>
                <a:cs typeface="Arial"/>
              </a:rPr>
              <a:t>Sec. </a:t>
            </a:r>
            <a:r>
              <a:rPr sz="1350" b="1" spc="-8" dirty="0">
                <a:solidFill>
                  <a:srgbClr val="006FC0"/>
                </a:solidFill>
                <a:latin typeface="Arial"/>
                <a:cs typeface="Arial"/>
              </a:rPr>
              <a:t>40207(c) </a:t>
            </a:r>
            <a:r>
              <a:rPr sz="1350" b="1" spc="-4" dirty="0">
                <a:solidFill>
                  <a:srgbClr val="006FC0"/>
                </a:solidFill>
                <a:latin typeface="Arial"/>
                <a:cs typeface="Arial"/>
              </a:rPr>
              <a:t>Battery  </a:t>
            </a:r>
            <a:r>
              <a:rPr sz="1350" b="1" dirty="0">
                <a:solidFill>
                  <a:srgbClr val="006FC0"/>
                </a:solidFill>
                <a:latin typeface="Arial"/>
                <a:cs typeface="Arial"/>
              </a:rPr>
              <a:t>Manufacturing and  </a:t>
            </a:r>
            <a:r>
              <a:rPr sz="1350" b="1" spc="-4" dirty="0">
                <a:solidFill>
                  <a:srgbClr val="006FC0"/>
                </a:solidFill>
                <a:latin typeface="Arial"/>
                <a:cs typeface="Arial"/>
              </a:rPr>
              <a:t>Recycling</a:t>
            </a:r>
            <a:r>
              <a:rPr sz="1350" b="1" spc="4" dirty="0">
                <a:solidFill>
                  <a:srgbClr val="006FC0"/>
                </a:solidFill>
                <a:latin typeface="Arial"/>
                <a:cs typeface="Arial"/>
              </a:rPr>
              <a:t> </a:t>
            </a:r>
            <a:r>
              <a:rPr sz="1350" b="1" spc="-4" dirty="0">
                <a:solidFill>
                  <a:srgbClr val="006FC0"/>
                </a:solidFill>
                <a:latin typeface="Arial"/>
                <a:cs typeface="Arial"/>
              </a:rPr>
              <a:t>Grants</a:t>
            </a:r>
            <a:endParaRPr sz="1350">
              <a:solidFill>
                <a:prstClr val="black"/>
              </a:solidFill>
              <a:latin typeface="Arial"/>
              <a:cs typeface="Arial"/>
            </a:endParaRPr>
          </a:p>
          <a:p>
            <a:pPr marL="152400" marR="3810" indent="-142875" defTabSz="685800">
              <a:buFontTx/>
              <a:buChar char="•"/>
              <a:tabLst>
                <a:tab pos="152400" algn="l"/>
              </a:tabLst>
            </a:pPr>
            <a:r>
              <a:rPr sz="1350" spc="-34" dirty="0">
                <a:solidFill>
                  <a:srgbClr val="006FC0"/>
                </a:solidFill>
                <a:latin typeface="Arial"/>
                <a:cs typeface="Arial"/>
              </a:rPr>
              <a:t>Total </a:t>
            </a:r>
            <a:r>
              <a:rPr sz="1350" spc="-4" dirty="0">
                <a:solidFill>
                  <a:srgbClr val="006FC0"/>
                </a:solidFill>
                <a:latin typeface="Arial"/>
                <a:cs typeface="Arial"/>
              </a:rPr>
              <a:t>$3 Billion Federal over  5 </a:t>
            </a:r>
            <a:r>
              <a:rPr sz="1350" spc="-8" dirty="0">
                <a:solidFill>
                  <a:srgbClr val="006FC0"/>
                </a:solidFill>
                <a:latin typeface="Arial"/>
                <a:cs typeface="Arial"/>
              </a:rPr>
              <a:t>years</a:t>
            </a:r>
            <a:endParaRPr sz="1350">
              <a:solidFill>
                <a:prstClr val="black"/>
              </a:solidFill>
              <a:latin typeface="Arial"/>
              <a:cs typeface="Arial"/>
            </a:endParaRPr>
          </a:p>
          <a:p>
            <a:pPr marL="152400" marR="403860" indent="-142875" defTabSz="685800">
              <a:spcBef>
                <a:spcPts val="4"/>
              </a:spcBef>
              <a:buFontTx/>
              <a:buChar char="•"/>
              <a:tabLst>
                <a:tab pos="152400" algn="l"/>
              </a:tabLst>
            </a:pPr>
            <a:r>
              <a:rPr sz="1350" spc="-4" dirty="0">
                <a:solidFill>
                  <a:srgbClr val="006FC0"/>
                </a:solidFill>
                <a:latin typeface="Arial"/>
                <a:cs typeface="Arial"/>
              </a:rPr>
              <a:t>2022 </a:t>
            </a:r>
            <a:r>
              <a:rPr sz="1350" dirty="0">
                <a:solidFill>
                  <a:srgbClr val="006FC0"/>
                </a:solidFill>
                <a:latin typeface="Arial"/>
                <a:cs typeface="Arial"/>
              </a:rPr>
              <a:t>FOA: </a:t>
            </a:r>
            <a:r>
              <a:rPr sz="1350" spc="-4" dirty="0">
                <a:solidFill>
                  <a:srgbClr val="006FC0"/>
                </a:solidFill>
                <a:latin typeface="Arial"/>
                <a:cs typeface="Arial"/>
              </a:rPr>
              <a:t>$1.6</a:t>
            </a:r>
            <a:r>
              <a:rPr sz="1350" spc="-49" dirty="0">
                <a:solidFill>
                  <a:srgbClr val="006FC0"/>
                </a:solidFill>
                <a:latin typeface="Arial"/>
                <a:cs typeface="Arial"/>
              </a:rPr>
              <a:t> </a:t>
            </a:r>
            <a:r>
              <a:rPr sz="1350" spc="-4" dirty="0">
                <a:solidFill>
                  <a:srgbClr val="006FC0"/>
                </a:solidFill>
                <a:latin typeface="Arial"/>
                <a:cs typeface="Arial"/>
              </a:rPr>
              <a:t>Billion  Federal </a:t>
            </a:r>
            <a:r>
              <a:rPr sz="1350" i="1" spc="-4" dirty="0">
                <a:solidFill>
                  <a:srgbClr val="006FC0"/>
                </a:solidFill>
                <a:latin typeface="Arial"/>
                <a:cs typeface="Arial"/>
              </a:rPr>
              <a:t>(matched by  Applicant)</a:t>
            </a:r>
            <a:endParaRPr sz="1350">
              <a:solidFill>
                <a:prstClr val="black"/>
              </a:solidFill>
              <a:latin typeface="Arial"/>
              <a:cs typeface="Arial"/>
            </a:endParaRPr>
          </a:p>
        </p:txBody>
      </p:sp>
      <p:sp>
        <p:nvSpPr>
          <p:cNvPr id="14" name="object 14"/>
          <p:cNvSpPr txBox="1">
            <a:spLocks noGrp="1"/>
          </p:cNvSpPr>
          <p:nvPr>
            <p:ph type="title"/>
          </p:nvPr>
        </p:nvSpPr>
        <p:spPr>
          <a:xfrm>
            <a:off x="625068" y="252888"/>
            <a:ext cx="6491764" cy="321242"/>
          </a:xfrm>
          <a:prstGeom prst="rect">
            <a:avLst/>
          </a:prstGeom>
        </p:spPr>
        <p:txBody>
          <a:bodyPr vert="horz" wrap="square" lIns="0" tIns="9525" rIns="0" bIns="0" rtlCol="0">
            <a:spAutoFit/>
          </a:bodyPr>
          <a:lstStyle/>
          <a:p>
            <a:pPr marL="9525">
              <a:spcBef>
                <a:spcPts val="75"/>
              </a:spcBef>
            </a:pPr>
            <a:r>
              <a:rPr sz="2025" b="0" spc="-4" dirty="0">
                <a:solidFill>
                  <a:srgbClr val="000000"/>
                </a:solidFill>
                <a:latin typeface="URW Gothic"/>
                <a:cs typeface="URW Gothic"/>
              </a:rPr>
              <a:t>Background: Battery </a:t>
            </a:r>
            <a:r>
              <a:rPr sz="2025" b="0" dirty="0">
                <a:solidFill>
                  <a:srgbClr val="000000"/>
                </a:solidFill>
                <a:latin typeface="URW Gothic"/>
                <a:cs typeface="URW Gothic"/>
              </a:rPr>
              <a:t>Supply Chain </a:t>
            </a:r>
            <a:r>
              <a:rPr sz="2025" b="0" spc="-4" dirty="0">
                <a:solidFill>
                  <a:srgbClr val="000000"/>
                </a:solidFill>
                <a:latin typeface="URW Gothic"/>
                <a:cs typeface="URW Gothic"/>
              </a:rPr>
              <a:t>and BIL, IRA,</a:t>
            </a:r>
            <a:r>
              <a:rPr sz="2025" b="0" spc="49" dirty="0">
                <a:solidFill>
                  <a:srgbClr val="000000"/>
                </a:solidFill>
                <a:latin typeface="URW Gothic"/>
                <a:cs typeface="URW Gothic"/>
              </a:rPr>
              <a:t> </a:t>
            </a:r>
            <a:r>
              <a:rPr sz="2025" b="0" spc="-8" dirty="0">
                <a:solidFill>
                  <a:srgbClr val="000000"/>
                </a:solidFill>
                <a:latin typeface="URW Gothic"/>
                <a:cs typeface="URW Gothic"/>
              </a:rPr>
              <a:t>DPA</a:t>
            </a:r>
            <a:endParaRPr sz="2025">
              <a:latin typeface="URW Gothic"/>
              <a:cs typeface="URW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6334" y="140208"/>
            <a:ext cx="5278279" cy="378950"/>
          </a:xfrm>
          <a:prstGeom prst="rect">
            <a:avLst/>
          </a:prstGeom>
        </p:spPr>
        <p:txBody>
          <a:bodyPr vert="horz" wrap="square" lIns="0" tIns="9525" rIns="0" bIns="0" rtlCol="0">
            <a:spAutoFit/>
          </a:bodyPr>
          <a:lstStyle/>
          <a:p>
            <a:pPr marL="9525">
              <a:spcBef>
                <a:spcPts val="75"/>
              </a:spcBef>
            </a:pPr>
            <a:r>
              <a:rPr sz="2400" spc="-4" dirty="0">
                <a:latin typeface="Carlito"/>
                <a:cs typeface="Carlito"/>
              </a:rPr>
              <a:t>ESIB: </a:t>
            </a:r>
            <a:r>
              <a:rPr sz="2400" dirty="0">
                <a:latin typeface="Carlito"/>
                <a:cs typeface="Carlito"/>
              </a:rPr>
              <a:t>Supply </a:t>
            </a:r>
            <a:r>
              <a:rPr sz="2400" spc="-4" dirty="0">
                <a:latin typeface="Carlito"/>
                <a:cs typeface="Carlito"/>
              </a:rPr>
              <a:t>Chain Modeling </a:t>
            </a:r>
            <a:r>
              <a:rPr sz="2400" dirty="0">
                <a:latin typeface="Carlito"/>
                <a:cs typeface="Carlito"/>
              </a:rPr>
              <a:t>and</a:t>
            </a:r>
            <a:r>
              <a:rPr sz="2400" spc="-60" dirty="0">
                <a:latin typeface="Carlito"/>
                <a:cs typeface="Carlito"/>
              </a:rPr>
              <a:t> </a:t>
            </a:r>
            <a:r>
              <a:rPr sz="2400" dirty="0">
                <a:latin typeface="Carlito"/>
                <a:cs typeface="Carlito"/>
              </a:rPr>
              <a:t>Analysis</a:t>
            </a:r>
            <a:endParaRPr sz="2400">
              <a:latin typeface="Carlito"/>
              <a:cs typeface="Carlito"/>
            </a:endParaRPr>
          </a:p>
        </p:txBody>
      </p:sp>
      <p:sp>
        <p:nvSpPr>
          <p:cNvPr id="3" name="object 3"/>
          <p:cNvSpPr txBox="1"/>
          <p:nvPr/>
        </p:nvSpPr>
        <p:spPr>
          <a:xfrm>
            <a:off x="144780" y="1091851"/>
            <a:ext cx="2959894" cy="734560"/>
          </a:xfrm>
          <a:prstGeom prst="rect">
            <a:avLst/>
          </a:prstGeom>
        </p:spPr>
        <p:txBody>
          <a:bodyPr vert="horz" wrap="square" lIns="0" tIns="9525" rIns="0" bIns="0" rtlCol="0">
            <a:spAutoFit/>
          </a:bodyPr>
          <a:lstStyle/>
          <a:p>
            <a:pPr marL="266700" marR="3810" indent="-257175" defTabSz="685800">
              <a:lnSpc>
                <a:spcPct val="120000"/>
              </a:lnSpc>
              <a:spcBef>
                <a:spcPts val="75"/>
              </a:spcBef>
              <a:buFontTx/>
              <a:buChar char="•"/>
              <a:tabLst>
                <a:tab pos="266224" algn="l"/>
                <a:tab pos="266700" algn="l"/>
              </a:tabLst>
            </a:pPr>
            <a:r>
              <a:rPr sz="1350" spc="-4" dirty="0">
                <a:solidFill>
                  <a:prstClr val="black"/>
                </a:solidFill>
                <a:latin typeface="Arial"/>
                <a:cs typeface="Arial"/>
              </a:rPr>
              <a:t>Current modeling and </a:t>
            </a:r>
            <a:r>
              <a:rPr sz="1350" spc="-8" dirty="0">
                <a:solidFill>
                  <a:prstClr val="black"/>
                </a:solidFill>
                <a:latin typeface="Arial"/>
                <a:cs typeface="Arial"/>
              </a:rPr>
              <a:t>analysis </a:t>
            </a:r>
            <a:r>
              <a:rPr sz="1350" spc="-4" dirty="0">
                <a:solidFill>
                  <a:prstClr val="black"/>
                </a:solidFill>
                <a:latin typeface="Arial"/>
                <a:cs typeface="Arial"/>
              </a:rPr>
              <a:t>is  disparate and focused on individual  </a:t>
            </a:r>
            <a:r>
              <a:rPr sz="1350" spc="-8" dirty="0">
                <a:solidFill>
                  <a:prstClr val="black"/>
                </a:solidFill>
                <a:latin typeface="Arial"/>
                <a:cs typeface="Arial"/>
              </a:rPr>
              <a:t>needs </a:t>
            </a:r>
            <a:r>
              <a:rPr sz="1350" dirty="0">
                <a:solidFill>
                  <a:prstClr val="black"/>
                </a:solidFill>
                <a:latin typeface="Arial"/>
                <a:cs typeface="Arial"/>
              </a:rPr>
              <a:t>in </a:t>
            </a:r>
            <a:r>
              <a:rPr sz="1350" spc="-4" dirty="0">
                <a:solidFill>
                  <a:prstClr val="black"/>
                </a:solidFill>
                <a:latin typeface="Arial"/>
                <a:cs typeface="Arial"/>
              </a:rPr>
              <a:t>programmatic</a:t>
            </a:r>
            <a:r>
              <a:rPr sz="1350" spc="11" dirty="0">
                <a:solidFill>
                  <a:prstClr val="black"/>
                </a:solidFill>
                <a:latin typeface="Arial"/>
                <a:cs typeface="Arial"/>
              </a:rPr>
              <a:t> </a:t>
            </a:r>
            <a:r>
              <a:rPr sz="1350" spc="-4" dirty="0">
                <a:solidFill>
                  <a:prstClr val="black"/>
                </a:solidFill>
                <a:latin typeface="Arial"/>
                <a:cs typeface="Arial"/>
              </a:rPr>
              <a:t>areas</a:t>
            </a:r>
            <a:endParaRPr sz="1350">
              <a:solidFill>
                <a:prstClr val="black"/>
              </a:solidFill>
              <a:latin typeface="Arial"/>
              <a:cs typeface="Arial"/>
            </a:endParaRPr>
          </a:p>
        </p:txBody>
      </p:sp>
      <p:sp>
        <p:nvSpPr>
          <p:cNvPr id="4" name="object 4"/>
          <p:cNvSpPr txBox="1"/>
          <p:nvPr/>
        </p:nvSpPr>
        <p:spPr>
          <a:xfrm>
            <a:off x="531114" y="1832800"/>
            <a:ext cx="2850356" cy="1233158"/>
          </a:xfrm>
          <a:prstGeom prst="rect">
            <a:avLst/>
          </a:prstGeom>
        </p:spPr>
        <p:txBody>
          <a:bodyPr vert="horz" wrap="square" lIns="0" tIns="9525" rIns="0" bIns="0" rtlCol="0">
            <a:spAutoFit/>
          </a:bodyPr>
          <a:lstStyle/>
          <a:p>
            <a:pPr marL="222885" marR="3810" indent="-213836" defTabSz="685800">
              <a:lnSpc>
                <a:spcPct val="120000"/>
              </a:lnSpc>
              <a:spcBef>
                <a:spcPts val="75"/>
              </a:spcBef>
              <a:buFontTx/>
              <a:buChar char="•"/>
              <a:tabLst>
                <a:tab pos="222885" algn="l"/>
                <a:tab pos="223361" algn="l"/>
              </a:tabLst>
            </a:pPr>
            <a:r>
              <a:rPr sz="1350" spc="-4" dirty="0">
                <a:solidFill>
                  <a:prstClr val="black"/>
                </a:solidFill>
                <a:latin typeface="Arial"/>
                <a:cs typeface="Arial"/>
              </a:rPr>
              <a:t>Typically sponsored by technology  offices in individual</a:t>
            </a:r>
            <a:r>
              <a:rPr sz="1350" spc="23" dirty="0">
                <a:solidFill>
                  <a:prstClr val="black"/>
                </a:solidFill>
                <a:latin typeface="Arial"/>
                <a:cs typeface="Arial"/>
              </a:rPr>
              <a:t> </a:t>
            </a:r>
            <a:r>
              <a:rPr sz="1350" spc="-4" dirty="0">
                <a:solidFill>
                  <a:prstClr val="black"/>
                </a:solidFill>
                <a:latin typeface="Arial"/>
                <a:cs typeface="Arial"/>
              </a:rPr>
              <a:t>areas</a:t>
            </a:r>
            <a:endParaRPr sz="1350">
              <a:solidFill>
                <a:prstClr val="black"/>
              </a:solidFill>
              <a:latin typeface="Arial"/>
              <a:cs typeface="Arial"/>
            </a:endParaRPr>
          </a:p>
          <a:p>
            <a:pPr marL="222885" marR="40481" indent="-213836" defTabSz="685800">
              <a:lnSpc>
                <a:spcPct val="120000"/>
              </a:lnSpc>
              <a:buFontTx/>
              <a:buChar char="•"/>
              <a:tabLst>
                <a:tab pos="222885" algn="l"/>
                <a:tab pos="223361" algn="l"/>
              </a:tabLst>
            </a:pPr>
            <a:r>
              <a:rPr sz="1350" dirty="0">
                <a:solidFill>
                  <a:prstClr val="black"/>
                </a:solidFill>
                <a:latin typeface="Arial"/>
                <a:cs typeface="Arial"/>
              </a:rPr>
              <a:t>Often </a:t>
            </a:r>
            <a:r>
              <a:rPr sz="1350" spc="-4" dirty="0">
                <a:solidFill>
                  <a:prstClr val="black"/>
                </a:solidFill>
                <a:latin typeface="Arial"/>
                <a:cs typeface="Arial"/>
              </a:rPr>
              <a:t>emphasizes R&amp;D instead </a:t>
            </a:r>
            <a:r>
              <a:rPr sz="1350" dirty="0">
                <a:solidFill>
                  <a:prstClr val="black"/>
                </a:solidFill>
                <a:latin typeface="Arial"/>
                <a:cs typeface="Arial"/>
              </a:rPr>
              <a:t>of  </a:t>
            </a:r>
            <a:r>
              <a:rPr sz="1350" spc="-4" dirty="0">
                <a:solidFill>
                  <a:prstClr val="black"/>
                </a:solidFill>
                <a:latin typeface="Arial"/>
                <a:cs typeface="Arial"/>
              </a:rPr>
              <a:t>manufacturing supply chain </a:t>
            </a:r>
            <a:r>
              <a:rPr sz="1350" spc="-8" dirty="0">
                <a:solidFill>
                  <a:prstClr val="black"/>
                </a:solidFill>
                <a:latin typeface="Arial"/>
                <a:cs typeface="Arial"/>
              </a:rPr>
              <a:t>and  </a:t>
            </a:r>
            <a:r>
              <a:rPr sz="1350" spc="-4" dirty="0">
                <a:solidFill>
                  <a:prstClr val="black"/>
                </a:solidFill>
                <a:latin typeface="Arial"/>
                <a:cs typeface="Arial"/>
              </a:rPr>
              <a:t>strategic investments</a:t>
            </a:r>
            <a:endParaRPr sz="1350">
              <a:solidFill>
                <a:prstClr val="black"/>
              </a:solidFill>
              <a:latin typeface="Arial"/>
              <a:cs typeface="Arial"/>
            </a:endParaRPr>
          </a:p>
        </p:txBody>
      </p:sp>
      <p:sp>
        <p:nvSpPr>
          <p:cNvPr id="5" name="object 5"/>
          <p:cNvSpPr txBox="1"/>
          <p:nvPr/>
        </p:nvSpPr>
        <p:spPr>
          <a:xfrm>
            <a:off x="144780" y="3067431"/>
            <a:ext cx="3323749" cy="485261"/>
          </a:xfrm>
          <a:prstGeom prst="rect">
            <a:avLst/>
          </a:prstGeom>
        </p:spPr>
        <p:txBody>
          <a:bodyPr vert="horz" wrap="square" lIns="0" tIns="9525" rIns="0" bIns="0" rtlCol="0">
            <a:spAutoFit/>
          </a:bodyPr>
          <a:lstStyle/>
          <a:p>
            <a:pPr marL="266700" marR="3810" indent="-257175" defTabSz="685800">
              <a:lnSpc>
                <a:spcPct val="120000"/>
              </a:lnSpc>
              <a:spcBef>
                <a:spcPts val="75"/>
              </a:spcBef>
              <a:buFontTx/>
              <a:buChar char="•"/>
              <a:tabLst>
                <a:tab pos="266224" algn="l"/>
                <a:tab pos="266700" algn="l"/>
              </a:tabLst>
            </a:pPr>
            <a:r>
              <a:rPr sz="1350" spc="-4" dirty="0">
                <a:solidFill>
                  <a:prstClr val="black"/>
                </a:solidFill>
                <a:latin typeface="Arial"/>
                <a:cs typeface="Arial"/>
              </a:rPr>
              <a:t>Key supporting </a:t>
            </a:r>
            <a:r>
              <a:rPr sz="1350" spc="-11" dirty="0">
                <a:solidFill>
                  <a:prstClr val="black"/>
                </a:solidFill>
                <a:latin typeface="Arial"/>
                <a:cs typeface="Arial"/>
              </a:rPr>
              <a:t>work </a:t>
            </a:r>
            <a:r>
              <a:rPr sz="1350" dirty="0">
                <a:solidFill>
                  <a:prstClr val="black"/>
                </a:solidFill>
                <a:latin typeface="Arial"/>
                <a:cs typeface="Arial"/>
              </a:rPr>
              <a:t>to set </a:t>
            </a:r>
            <a:r>
              <a:rPr sz="1350" spc="-4" dirty="0">
                <a:solidFill>
                  <a:prstClr val="black"/>
                </a:solidFill>
                <a:latin typeface="Arial"/>
                <a:cs typeface="Arial"/>
              </a:rPr>
              <a:t>priorities and  direction</a:t>
            </a:r>
            <a:endParaRPr sz="1350">
              <a:solidFill>
                <a:prstClr val="black"/>
              </a:solidFill>
              <a:latin typeface="Arial"/>
              <a:cs typeface="Arial"/>
            </a:endParaRPr>
          </a:p>
        </p:txBody>
      </p:sp>
      <p:sp>
        <p:nvSpPr>
          <p:cNvPr id="6" name="object 6"/>
          <p:cNvSpPr txBox="1"/>
          <p:nvPr/>
        </p:nvSpPr>
        <p:spPr>
          <a:xfrm>
            <a:off x="531113" y="3561397"/>
            <a:ext cx="2469833" cy="983859"/>
          </a:xfrm>
          <a:prstGeom prst="rect">
            <a:avLst/>
          </a:prstGeom>
        </p:spPr>
        <p:txBody>
          <a:bodyPr vert="horz" wrap="square" lIns="0" tIns="9525" rIns="0" bIns="0" rtlCol="0">
            <a:spAutoFit/>
          </a:bodyPr>
          <a:lstStyle/>
          <a:p>
            <a:pPr marL="222885" marR="3810" indent="-213836" defTabSz="685800">
              <a:lnSpc>
                <a:spcPct val="120000"/>
              </a:lnSpc>
              <a:spcBef>
                <a:spcPts val="75"/>
              </a:spcBef>
              <a:buFontTx/>
              <a:buChar char="•"/>
              <a:tabLst>
                <a:tab pos="222885" algn="l"/>
                <a:tab pos="223361" algn="l"/>
              </a:tabLst>
            </a:pPr>
            <a:r>
              <a:rPr sz="1350" spc="-4" dirty="0">
                <a:solidFill>
                  <a:prstClr val="black"/>
                </a:solidFill>
                <a:latin typeface="Arial"/>
                <a:cs typeface="Arial"/>
              </a:rPr>
              <a:t>Supporting models, data, and  </a:t>
            </a:r>
            <a:r>
              <a:rPr sz="1350" spc="-8" dirty="0">
                <a:solidFill>
                  <a:prstClr val="black"/>
                </a:solidFill>
                <a:latin typeface="Arial"/>
                <a:cs typeface="Arial"/>
              </a:rPr>
              <a:t>analysis </a:t>
            </a:r>
            <a:r>
              <a:rPr sz="1350" dirty="0">
                <a:solidFill>
                  <a:prstClr val="black"/>
                </a:solidFill>
                <a:latin typeface="Arial"/>
                <a:cs typeface="Arial"/>
              </a:rPr>
              <a:t>for </a:t>
            </a:r>
            <a:r>
              <a:rPr sz="1350" spc="-4" dirty="0">
                <a:solidFill>
                  <a:prstClr val="black"/>
                </a:solidFill>
                <a:latin typeface="Arial"/>
                <a:cs typeface="Arial"/>
              </a:rPr>
              <a:t>energy related  minerals, materials, and  components</a:t>
            </a:r>
            <a:endParaRPr sz="1350">
              <a:solidFill>
                <a:prstClr val="black"/>
              </a:solidFill>
              <a:latin typeface="Arial"/>
              <a:cs typeface="Arial"/>
            </a:endParaRPr>
          </a:p>
        </p:txBody>
      </p:sp>
      <p:sp>
        <p:nvSpPr>
          <p:cNvPr id="7" name="object 7"/>
          <p:cNvSpPr/>
          <p:nvPr/>
        </p:nvSpPr>
        <p:spPr>
          <a:xfrm>
            <a:off x="3864483" y="1368170"/>
            <a:ext cx="4772506" cy="1539621"/>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8" name="object 8"/>
          <p:cNvSpPr txBox="1"/>
          <p:nvPr/>
        </p:nvSpPr>
        <p:spPr>
          <a:xfrm>
            <a:off x="3985927" y="1079754"/>
            <a:ext cx="4559141" cy="286617"/>
          </a:xfrm>
          <a:prstGeom prst="rect">
            <a:avLst/>
          </a:prstGeom>
        </p:spPr>
        <p:txBody>
          <a:bodyPr vert="horz" wrap="square" lIns="0" tIns="9525" rIns="0" bIns="0" rtlCol="0">
            <a:spAutoFit/>
          </a:bodyPr>
          <a:lstStyle/>
          <a:p>
            <a:pPr marL="9525" defTabSz="685800">
              <a:spcBef>
                <a:spcPts val="75"/>
              </a:spcBef>
            </a:pPr>
            <a:r>
              <a:rPr b="1" spc="-4" dirty="0">
                <a:solidFill>
                  <a:srgbClr val="006FC0"/>
                </a:solidFill>
                <a:latin typeface="Carlito"/>
                <a:cs typeface="Carlito"/>
              </a:rPr>
              <a:t>Example Modeling </a:t>
            </a:r>
            <a:r>
              <a:rPr b="1" spc="-8" dirty="0">
                <a:solidFill>
                  <a:srgbClr val="006FC0"/>
                </a:solidFill>
                <a:latin typeface="Carlito"/>
                <a:cs typeface="Carlito"/>
              </a:rPr>
              <a:t>Framework: </a:t>
            </a:r>
            <a:r>
              <a:rPr b="1" spc="-4" dirty="0">
                <a:solidFill>
                  <a:srgbClr val="006FC0"/>
                </a:solidFill>
                <a:latin typeface="Carlito"/>
                <a:cs typeface="Carlito"/>
              </a:rPr>
              <a:t>SMART</a:t>
            </a:r>
            <a:r>
              <a:rPr b="1" spc="-68" dirty="0">
                <a:solidFill>
                  <a:srgbClr val="006FC0"/>
                </a:solidFill>
                <a:latin typeface="Carlito"/>
                <a:cs typeface="Carlito"/>
              </a:rPr>
              <a:t> </a:t>
            </a:r>
            <a:r>
              <a:rPr b="1" spc="-4" dirty="0">
                <a:solidFill>
                  <a:srgbClr val="006FC0"/>
                </a:solidFill>
                <a:latin typeface="Carlito"/>
                <a:cs typeface="Carlito"/>
              </a:rPr>
              <a:t>Mobility</a:t>
            </a:r>
            <a:endParaRPr>
              <a:solidFill>
                <a:prstClr val="black"/>
              </a:solidFill>
              <a:latin typeface="Carlito"/>
              <a:cs typeface="Carlito"/>
            </a:endParaRPr>
          </a:p>
        </p:txBody>
      </p:sp>
      <p:sp>
        <p:nvSpPr>
          <p:cNvPr id="9" name="object 9"/>
          <p:cNvSpPr/>
          <p:nvPr/>
        </p:nvSpPr>
        <p:spPr>
          <a:xfrm>
            <a:off x="0" y="645796"/>
            <a:ext cx="9144000" cy="299561"/>
          </a:xfrm>
          <a:custGeom>
            <a:avLst/>
            <a:gdLst/>
            <a:ahLst/>
            <a:cxnLst/>
            <a:rect l="l" t="t" r="r" b="b"/>
            <a:pathLst>
              <a:path w="12192000" h="399415">
                <a:moveTo>
                  <a:pt x="12192000" y="0"/>
                </a:moveTo>
                <a:lnTo>
                  <a:pt x="0" y="0"/>
                </a:lnTo>
                <a:lnTo>
                  <a:pt x="0" y="399288"/>
                </a:lnTo>
                <a:lnTo>
                  <a:pt x="12192000" y="399288"/>
                </a:lnTo>
                <a:lnTo>
                  <a:pt x="12192000"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sp>
        <p:nvSpPr>
          <p:cNvPr id="10" name="object 10"/>
          <p:cNvSpPr txBox="1"/>
          <p:nvPr/>
        </p:nvSpPr>
        <p:spPr>
          <a:xfrm>
            <a:off x="1350169" y="664426"/>
            <a:ext cx="6444615" cy="240931"/>
          </a:xfrm>
          <a:prstGeom prst="rect">
            <a:avLst/>
          </a:prstGeom>
        </p:spPr>
        <p:txBody>
          <a:bodyPr vert="horz" wrap="square" lIns="0" tIns="10001" rIns="0" bIns="0" rtlCol="0">
            <a:spAutoFit/>
          </a:bodyPr>
          <a:lstStyle/>
          <a:p>
            <a:pPr marL="9525" defTabSz="685800">
              <a:spcBef>
                <a:spcPts val="79"/>
              </a:spcBef>
            </a:pPr>
            <a:r>
              <a:rPr sz="1500" spc="-56" dirty="0">
                <a:solidFill>
                  <a:srgbClr val="FFFFFF"/>
                </a:solidFill>
                <a:latin typeface="Trebuchet MS"/>
                <a:cs typeface="Trebuchet MS"/>
              </a:rPr>
              <a:t>Provide</a:t>
            </a:r>
            <a:r>
              <a:rPr sz="1500" spc="-83" dirty="0">
                <a:solidFill>
                  <a:srgbClr val="FFFFFF"/>
                </a:solidFill>
                <a:latin typeface="Trebuchet MS"/>
                <a:cs typeface="Trebuchet MS"/>
              </a:rPr>
              <a:t> </a:t>
            </a:r>
            <a:r>
              <a:rPr sz="1500" spc="8" dirty="0">
                <a:solidFill>
                  <a:srgbClr val="FFFFFF"/>
                </a:solidFill>
                <a:latin typeface="Trebuchet MS"/>
                <a:cs typeface="Trebuchet MS"/>
              </a:rPr>
              <a:t>a</a:t>
            </a:r>
            <a:r>
              <a:rPr sz="1500" spc="-75" dirty="0">
                <a:solidFill>
                  <a:srgbClr val="FFFFFF"/>
                </a:solidFill>
                <a:latin typeface="Trebuchet MS"/>
                <a:cs typeface="Trebuchet MS"/>
              </a:rPr>
              <a:t> </a:t>
            </a:r>
            <a:r>
              <a:rPr sz="1500" spc="-38" dirty="0">
                <a:solidFill>
                  <a:srgbClr val="FFFFFF"/>
                </a:solidFill>
                <a:latin typeface="Trebuchet MS"/>
                <a:cs typeface="Trebuchet MS"/>
              </a:rPr>
              <a:t>comprehensive</a:t>
            </a:r>
            <a:r>
              <a:rPr sz="1500" spc="-90" dirty="0">
                <a:solidFill>
                  <a:srgbClr val="FFFFFF"/>
                </a:solidFill>
                <a:latin typeface="Trebuchet MS"/>
                <a:cs typeface="Trebuchet MS"/>
              </a:rPr>
              <a:t> </a:t>
            </a:r>
            <a:r>
              <a:rPr sz="1500" spc="-8" dirty="0">
                <a:solidFill>
                  <a:srgbClr val="FFFFFF"/>
                </a:solidFill>
                <a:latin typeface="Trebuchet MS"/>
                <a:cs typeface="Trebuchet MS"/>
              </a:rPr>
              <a:t>and</a:t>
            </a:r>
            <a:r>
              <a:rPr sz="1500" spc="-83" dirty="0">
                <a:solidFill>
                  <a:srgbClr val="FFFFFF"/>
                </a:solidFill>
                <a:latin typeface="Trebuchet MS"/>
                <a:cs typeface="Trebuchet MS"/>
              </a:rPr>
              <a:t> </a:t>
            </a:r>
            <a:r>
              <a:rPr sz="1500" spc="-38" dirty="0">
                <a:solidFill>
                  <a:srgbClr val="FFFFFF"/>
                </a:solidFill>
                <a:latin typeface="Trebuchet MS"/>
                <a:cs typeface="Trebuchet MS"/>
              </a:rPr>
              <a:t>upgradeable</a:t>
            </a:r>
            <a:r>
              <a:rPr sz="1500" spc="-75" dirty="0">
                <a:solidFill>
                  <a:srgbClr val="FFFFFF"/>
                </a:solidFill>
                <a:latin typeface="Trebuchet MS"/>
                <a:cs typeface="Trebuchet MS"/>
              </a:rPr>
              <a:t> </a:t>
            </a:r>
            <a:r>
              <a:rPr sz="1500" spc="-60" dirty="0">
                <a:solidFill>
                  <a:srgbClr val="FFFFFF"/>
                </a:solidFill>
                <a:latin typeface="Trebuchet MS"/>
                <a:cs typeface="Trebuchet MS"/>
              </a:rPr>
              <a:t>framework</a:t>
            </a:r>
            <a:r>
              <a:rPr sz="1500" spc="-86" dirty="0">
                <a:solidFill>
                  <a:srgbClr val="FFFFFF"/>
                </a:solidFill>
                <a:latin typeface="Trebuchet MS"/>
                <a:cs typeface="Trebuchet MS"/>
              </a:rPr>
              <a:t> for</a:t>
            </a:r>
            <a:r>
              <a:rPr sz="1500" spc="-71" dirty="0">
                <a:solidFill>
                  <a:srgbClr val="FFFFFF"/>
                </a:solidFill>
                <a:latin typeface="Trebuchet MS"/>
                <a:cs typeface="Trebuchet MS"/>
              </a:rPr>
              <a:t> </a:t>
            </a:r>
            <a:r>
              <a:rPr sz="1500" spc="-41" dirty="0">
                <a:solidFill>
                  <a:srgbClr val="FFFFFF"/>
                </a:solidFill>
                <a:latin typeface="Trebuchet MS"/>
                <a:cs typeface="Trebuchet MS"/>
              </a:rPr>
              <a:t>modeling</a:t>
            </a:r>
            <a:r>
              <a:rPr sz="1500" spc="-90" dirty="0">
                <a:solidFill>
                  <a:srgbClr val="FFFFFF"/>
                </a:solidFill>
                <a:latin typeface="Trebuchet MS"/>
                <a:cs typeface="Trebuchet MS"/>
              </a:rPr>
              <a:t> </a:t>
            </a:r>
            <a:r>
              <a:rPr sz="1500" spc="-8" dirty="0">
                <a:solidFill>
                  <a:srgbClr val="FFFFFF"/>
                </a:solidFill>
                <a:latin typeface="Trebuchet MS"/>
                <a:cs typeface="Trebuchet MS"/>
              </a:rPr>
              <a:t>and</a:t>
            </a:r>
            <a:r>
              <a:rPr sz="1500" spc="-71" dirty="0">
                <a:solidFill>
                  <a:srgbClr val="FFFFFF"/>
                </a:solidFill>
                <a:latin typeface="Trebuchet MS"/>
                <a:cs typeface="Trebuchet MS"/>
              </a:rPr>
              <a:t> </a:t>
            </a:r>
            <a:r>
              <a:rPr sz="1500" spc="-19" dirty="0">
                <a:solidFill>
                  <a:srgbClr val="FFFFFF"/>
                </a:solidFill>
                <a:latin typeface="Trebuchet MS"/>
                <a:cs typeface="Trebuchet MS"/>
              </a:rPr>
              <a:t>analysis</a:t>
            </a:r>
            <a:endParaRPr sz="1500">
              <a:solidFill>
                <a:prstClr val="black"/>
              </a:solidFill>
              <a:latin typeface="Trebuchet MS"/>
              <a:cs typeface="Trebuchet MS"/>
            </a:endParaRPr>
          </a:p>
        </p:txBody>
      </p:sp>
      <p:grpSp>
        <p:nvGrpSpPr>
          <p:cNvPr id="11" name="object 11"/>
          <p:cNvGrpSpPr/>
          <p:nvPr/>
        </p:nvGrpSpPr>
        <p:grpSpPr>
          <a:xfrm>
            <a:off x="3569732" y="3174254"/>
            <a:ext cx="5412105" cy="1717834"/>
            <a:chOff x="4759642" y="4232338"/>
            <a:chExt cx="7216140" cy="2290445"/>
          </a:xfrm>
        </p:grpSpPr>
        <p:sp>
          <p:nvSpPr>
            <p:cNvPr id="12" name="object 12"/>
            <p:cNvSpPr/>
            <p:nvPr/>
          </p:nvSpPr>
          <p:spPr>
            <a:xfrm>
              <a:off x="4773929" y="4246626"/>
              <a:ext cx="7187565" cy="2261870"/>
            </a:xfrm>
            <a:custGeom>
              <a:avLst/>
              <a:gdLst/>
              <a:ahLst/>
              <a:cxnLst/>
              <a:rect l="l" t="t" r="r" b="b"/>
              <a:pathLst>
                <a:path w="7187565" h="2261870">
                  <a:moveTo>
                    <a:pt x="6810248" y="0"/>
                  </a:moveTo>
                  <a:lnTo>
                    <a:pt x="376936" y="0"/>
                  </a:lnTo>
                  <a:lnTo>
                    <a:pt x="329658" y="2937"/>
                  </a:lnTo>
                  <a:lnTo>
                    <a:pt x="284132" y="11513"/>
                  </a:lnTo>
                  <a:lnTo>
                    <a:pt x="240710" y="25374"/>
                  </a:lnTo>
                  <a:lnTo>
                    <a:pt x="199746" y="44168"/>
                  </a:lnTo>
                  <a:lnTo>
                    <a:pt x="161594" y="67540"/>
                  </a:lnTo>
                  <a:lnTo>
                    <a:pt x="126607" y="95137"/>
                  </a:lnTo>
                  <a:lnTo>
                    <a:pt x="95137" y="126607"/>
                  </a:lnTo>
                  <a:lnTo>
                    <a:pt x="67540" y="161594"/>
                  </a:lnTo>
                  <a:lnTo>
                    <a:pt x="44168" y="199746"/>
                  </a:lnTo>
                  <a:lnTo>
                    <a:pt x="25374" y="240710"/>
                  </a:lnTo>
                  <a:lnTo>
                    <a:pt x="11513" y="284132"/>
                  </a:lnTo>
                  <a:lnTo>
                    <a:pt x="2937" y="329658"/>
                  </a:lnTo>
                  <a:lnTo>
                    <a:pt x="0" y="376936"/>
                  </a:lnTo>
                  <a:lnTo>
                    <a:pt x="0" y="1884667"/>
                  </a:lnTo>
                  <a:lnTo>
                    <a:pt x="2937" y="1931952"/>
                  </a:lnTo>
                  <a:lnTo>
                    <a:pt x="11513" y="1977484"/>
                  </a:lnTo>
                  <a:lnTo>
                    <a:pt x="25374" y="2020910"/>
                  </a:lnTo>
                  <a:lnTo>
                    <a:pt x="44168" y="2061876"/>
                  </a:lnTo>
                  <a:lnTo>
                    <a:pt x="67540" y="2100029"/>
                  </a:lnTo>
                  <a:lnTo>
                    <a:pt x="95137" y="2135017"/>
                  </a:lnTo>
                  <a:lnTo>
                    <a:pt x="126607" y="2166485"/>
                  </a:lnTo>
                  <a:lnTo>
                    <a:pt x="161594" y="2194081"/>
                  </a:lnTo>
                  <a:lnTo>
                    <a:pt x="199746" y="2217452"/>
                  </a:lnTo>
                  <a:lnTo>
                    <a:pt x="240710" y="2236244"/>
                  </a:lnTo>
                  <a:lnTo>
                    <a:pt x="284132" y="2250104"/>
                  </a:lnTo>
                  <a:lnTo>
                    <a:pt x="329658" y="2258679"/>
                  </a:lnTo>
                  <a:lnTo>
                    <a:pt x="376936" y="2261616"/>
                  </a:lnTo>
                  <a:lnTo>
                    <a:pt x="6810248" y="2261616"/>
                  </a:lnTo>
                  <a:lnTo>
                    <a:pt x="6857525" y="2258679"/>
                  </a:lnTo>
                  <a:lnTo>
                    <a:pt x="6903051" y="2250104"/>
                  </a:lnTo>
                  <a:lnTo>
                    <a:pt x="6946473" y="2236244"/>
                  </a:lnTo>
                  <a:lnTo>
                    <a:pt x="6987437" y="2217452"/>
                  </a:lnTo>
                  <a:lnTo>
                    <a:pt x="7025589" y="2194081"/>
                  </a:lnTo>
                  <a:lnTo>
                    <a:pt x="7060576" y="2166485"/>
                  </a:lnTo>
                  <a:lnTo>
                    <a:pt x="7092046" y="2135017"/>
                  </a:lnTo>
                  <a:lnTo>
                    <a:pt x="7119643" y="2100029"/>
                  </a:lnTo>
                  <a:lnTo>
                    <a:pt x="7143015" y="2061876"/>
                  </a:lnTo>
                  <a:lnTo>
                    <a:pt x="7161809" y="2020910"/>
                  </a:lnTo>
                  <a:lnTo>
                    <a:pt x="7175670" y="1977484"/>
                  </a:lnTo>
                  <a:lnTo>
                    <a:pt x="7184246" y="1931952"/>
                  </a:lnTo>
                  <a:lnTo>
                    <a:pt x="7187184" y="1884667"/>
                  </a:lnTo>
                  <a:lnTo>
                    <a:pt x="7187184" y="376936"/>
                  </a:lnTo>
                  <a:lnTo>
                    <a:pt x="7184246" y="329658"/>
                  </a:lnTo>
                  <a:lnTo>
                    <a:pt x="7175670" y="284132"/>
                  </a:lnTo>
                  <a:lnTo>
                    <a:pt x="7161809" y="240710"/>
                  </a:lnTo>
                  <a:lnTo>
                    <a:pt x="7143015" y="199746"/>
                  </a:lnTo>
                  <a:lnTo>
                    <a:pt x="7119643" y="161594"/>
                  </a:lnTo>
                  <a:lnTo>
                    <a:pt x="7092046" y="126607"/>
                  </a:lnTo>
                  <a:lnTo>
                    <a:pt x="7060576" y="95137"/>
                  </a:lnTo>
                  <a:lnTo>
                    <a:pt x="7025589" y="67540"/>
                  </a:lnTo>
                  <a:lnTo>
                    <a:pt x="6987437" y="44168"/>
                  </a:lnTo>
                  <a:lnTo>
                    <a:pt x="6946473" y="25374"/>
                  </a:lnTo>
                  <a:lnTo>
                    <a:pt x="6903051" y="11513"/>
                  </a:lnTo>
                  <a:lnTo>
                    <a:pt x="6857525" y="2937"/>
                  </a:lnTo>
                  <a:lnTo>
                    <a:pt x="6810248" y="0"/>
                  </a:lnTo>
                  <a:close/>
                </a:path>
              </a:pathLst>
            </a:custGeom>
            <a:solidFill>
              <a:srgbClr val="C3F9D9"/>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4773929" y="4246626"/>
              <a:ext cx="7187565" cy="2261870"/>
            </a:xfrm>
            <a:custGeom>
              <a:avLst/>
              <a:gdLst/>
              <a:ahLst/>
              <a:cxnLst/>
              <a:rect l="l" t="t" r="r" b="b"/>
              <a:pathLst>
                <a:path w="7187565" h="2261870">
                  <a:moveTo>
                    <a:pt x="0" y="376936"/>
                  </a:moveTo>
                  <a:lnTo>
                    <a:pt x="2937" y="329658"/>
                  </a:lnTo>
                  <a:lnTo>
                    <a:pt x="11513" y="284132"/>
                  </a:lnTo>
                  <a:lnTo>
                    <a:pt x="25374" y="240710"/>
                  </a:lnTo>
                  <a:lnTo>
                    <a:pt x="44168" y="199746"/>
                  </a:lnTo>
                  <a:lnTo>
                    <a:pt x="67540" y="161594"/>
                  </a:lnTo>
                  <a:lnTo>
                    <a:pt x="95137" y="126607"/>
                  </a:lnTo>
                  <a:lnTo>
                    <a:pt x="126607" y="95137"/>
                  </a:lnTo>
                  <a:lnTo>
                    <a:pt x="161594" y="67540"/>
                  </a:lnTo>
                  <a:lnTo>
                    <a:pt x="199746" y="44168"/>
                  </a:lnTo>
                  <a:lnTo>
                    <a:pt x="240710" y="25374"/>
                  </a:lnTo>
                  <a:lnTo>
                    <a:pt x="284132" y="11513"/>
                  </a:lnTo>
                  <a:lnTo>
                    <a:pt x="329658" y="2937"/>
                  </a:lnTo>
                  <a:lnTo>
                    <a:pt x="376936" y="0"/>
                  </a:lnTo>
                  <a:lnTo>
                    <a:pt x="6810248" y="0"/>
                  </a:lnTo>
                  <a:lnTo>
                    <a:pt x="6857525" y="2937"/>
                  </a:lnTo>
                  <a:lnTo>
                    <a:pt x="6903051" y="11513"/>
                  </a:lnTo>
                  <a:lnTo>
                    <a:pt x="6946473" y="25374"/>
                  </a:lnTo>
                  <a:lnTo>
                    <a:pt x="6987437" y="44168"/>
                  </a:lnTo>
                  <a:lnTo>
                    <a:pt x="7025589" y="67540"/>
                  </a:lnTo>
                  <a:lnTo>
                    <a:pt x="7060576" y="95137"/>
                  </a:lnTo>
                  <a:lnTo>
                    <a:pt x="7092046" y="126607"/>
                  </a:lnTo>
                  <a:lnTo>
                    <a:pt x="7119643" y="161594"/>
                  </a:lnTo>
                  <a:lnTo>
                    <a:pt x="7143015" y="199746"/>
                  </a:lnTo>
                  <a:lnTo>
                    <a:pt x="7161809" y="240710"/>
                  </a:lnTo>
                  <a:lnTo>
                    <a:pt x="7175670" y="284132"/>
                  </a:lnTo>
                  <a:lnTo>
                    <a:pt x="7184246" y="329658"/>
                  </a:lnTo>
                  <a:lnTo>
                    <a:pt x="7187184" y="376936"/>
                  </a:lnTo>
                  <a:lnTo>
                    <a:pt x="7187184" y="1884667"/>
                  </a:lnTo>
                  <a:lnTo>
                    <a:pt x="7184246" y="1931952"/>
                  </a:lnTo>
                  <a:lnTo>
                    <a:pt x="7175670" y="1977484"/>
                  </a:lnTo>
                  <a:lnTo>
                    <a:pt x="7161809" y="2020910"/>
                  </a:lnTo>
                  <a:lnTo>
                    <a:pt x="7143015" y="2061876"/>
                  </a:lnTo>
                  <a:lnTo>
                    <a:pt x="7119643" y="2100029"/>
                  </a:lnTo>
                  <a:lnTo>
                    <a:pt x="7092046" y="2135017"/>
                  </a:lnTo>
                  <a:lnTo>
                    <a:pt x="7060576" y="2166485"/>
                  </a:lnTo>
                  <a:lnTo>
                    <a:pt x="7025589" y="2194081"/>
                  </a:lnTo>
                  <a:lnTo>
                    <a:pt x="6987437" y="2217452"/>
                  </a:lnTo>
                  <a:lnTo>
                    <a:pt x="6946473" y="2236244"/>
                  </a:lnTo>
                  <a:lnTo>
                    <a:pt x="6903051" y="2250104"/>
                  </a:lnTo>
                  <a:lnTo>
                    <a:pt x="6857525" y="2258679"/>
                  </a:lnTo>
                  <a:lnTo>
                    <a:pt x="6810248" y="2261616"/>
                  </a:lnTo>
                  <a:lnTo>
                    <a:pt x="376936" y="2261616"/>
                  </a:lnTo>
                  <a:lnTo>
                    <a:pt x="329658" y="2258679"/>
                  </a:lnTo>
                  <a:lnTo>
                    <a:pt x="284132" y="2250104"/>
                  </a:lnTo>
                  <a:lnTo>
                    <a:pt x="240710" y="2236244"/>
                  </a:lnTo>
                  <a:lnTo>
                    <a:pt x="199746" y="2217452"/>
                  </a:lnTo>
                  <a:lnTo>
                    <a:pt x="161594" y="2194081"/>
                  </a:lnTo>
                  <a:lnTo>
                    <a:pt x="126607" y="2166485"/>
                  </a:lnTo>
                  <a:lnTo>
                    <a:pt x="95137" y="2135017"/>
                  </a:lnTo>
                  <a:lnTo>
                    <a:pt x="67540" y="2100029"/>
                  </a:lnTo>
                  <a:lnTo>
                    <a:pt x="44168" y="2061876"/>
                  </a:lnTo>
                  <a:lnTo>
                    <a:pt x="25374" y="2020910"/>
                  </a:lnTo>
                  <a:lnTo>
                    <a:pt x="11513" y="1977484"/>
                  </a:lnTo>
                  <a:lnTo>
                    <a:pt x="2937" y="1931952"/>
                  </a:lnTo>
                  <a:lnTo>
                    <a:pt x="0" y="1884667"/>
                  </a:lnTo>
                  <a:lnTo>
                    <a:pt x="0" y="376936"/>
                  </a:lnTo>
                  <a:close/>
                </a:path>
              </a:pathLst>
            </a:custGeom>
            <a:ln w="28575">
              <a:solidFill>
                <a:srgbClr val="0A7D39"/>
              </a:solidFill>
            </a:ln>
          </p:spPr>
          <p:txBody>
            <a:bodyPr wrap="square" lIns="0" tIns="0" rIns="0" bIns="0" rtlCol="0"/>
            <a:lstStyle/>
            <a:p>
              <a:pPr defTabSz="685800"/>
              <a:endParaRPr sz="1350">
                <a:solidFill>
                  <a:prstClr val="black"/>
                </a:solidFill>
                <a:latin typeface="Calibri"/>
              </a:endParaRPr>
            </a:p>
          </p:txBody>
        </p:sp>
      </p:grpSp>
      <p:sp>
        <p:nvSpPr>
          <p:cNvPr id="14" name="object 14"/>
          <p:cNvSpPr txBox="1"/>
          <p:nvPr/>
        </p:nvSpPr>
        <p:spPr>
          <a:xfrm>
            <a:off x="3711892" y="3250311"/>
            <a:ext cx="2285048" cy="286617"/>
          </a:xfrm>
          <a:prstGeom prst="rect">
            <a:avLst/>
          </a:prstGeom>
        </p:spPr>
        <p:txBody>
          <a:bodyPr vert="horz" wrap="square" lIns="0" tIns="9525" rIns="0" bIns="0" rtlCol="0">
            <a:spAutoFit/>
          </a:bodyPr>
          <a:lstStyle/>
          <a:p>
            <a:pPr marL="9525" defTabSz="685800">
              <a:spcBef>
                <a:spcPts val="75"/>
              </a:spcBef>
            </a:pPr>
            <a:r>
              <a:rPr i="1" spc="-4" dirty="0">
                <a:solidFill>
                  <a:srgbClr val="001F5F"/>
                </a:solidFill>
                <a:latin typeface="Arial"/>
                <a:cs typeface="Arial"/>
              </a:rPr>
              <a:t>Supply Chain</a:t>
            </a:r>
            <a:r>
              <a:rPr i="1" spc="-79" dirty="0">
                <a:solidFill>
                  <a:srgbClr val="001F5F"/>
                </a:solidFill>
                <a:latin typeface="Arial"/>
                <a:cs typeface="Arial"/>
              </a:rPr>
              <a:t> </a:t>
            </a:r>
            <a:r>
              <a:rPr i="1" spc="-4" dirty="0">
                <a:solidFill>
                  <a:srgbClr val="001F5F"/>
                </a:solidFill>
                <a:latin typeface="Arial"/>
                <a:cs typeface="Arial"/>
              </a:rPr>
              <a:t>Analysis</a:t>
            </a:r>
            <a:endParaRPr>
              <a:solidFill>
                <a:prstClr val="black"/>
              </a:solidFill>
              <a:latin typeface="Arial"/>
              <a:cs typeface="Arial"/>
            </a:endParaRPr>
          </a:p>
        </p:txBody>
      </p:sp>
      <p:grpSp>
        <p:nvGrpSpPr>
          <p:cNvPr id="15" name="object 15"/>
          <p:cNvGrpSpPr/>
          <p:nvPr/>
        </p:nvGrpSpPr>
        <p:grpSpPr>
          <a:xfrm>
            <a:off x="3651884" y="3527298"/>
            <a:ext cx="5244465" cy="1089660"/>
            <a:chOff x="4869179" y="4703064"/>
            <a:chExt cx="6992620" cy="1452880"/>
          </a:xfrm>
        </p:grpSpPr>
        <p:sp>
          <p:nvSpPr>
            <p:cNvPr id="16" name="object 16"/>
            <p:cNvSpPr/>
            <p:nvPr/>
          </p:nvSpPr>
          <p:spPr>
            <a:xfrm>
              <a:off x="4869179" y="4703064"/>
              <a:ext cx="6992111" cy="1452372"/>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7046976" y="5637276"/>
              <a:ext cx="1711960" cy="477520"/>
            </a:xfrm>
            <a:custGeom>
              <a:avLst/>
              <a:gdLst/>
              <a:ahLst/>
              <a:cxnLst/>
              <a:rect l="l" t="t" r="r" b="b"/>
              <a:pathLst>
                <a:path w="1711959" h="477520">
                  <a:moveTo>
                    <a:pt x="1711452" y="102108"/>
                  </a:moveTo>
                  <a:lnTo>
                    <a:pt x="1059942" y="102108"/>
                  </a:lnTo>
                  <a:lnTo>
                    <a:pt x="957834" y="0"/>
                  </a:lnTo>
                  <a:lnTo>
                    <a:pt x="0" y="0"/>
                  </a:lnTo>
                  <a:lnTo>
                    <a:pt x="238506" y="238506"/>
                  </a:lnTo>
                  <a:lnTo>
                    <a:pt x="0" y="477012"/>
                  </a:lnTo>
                  <a:lnTo>
                    <a:pt x="957834" y="477012"/>
                  </a:lnTo>
                  <a:lnTo>
                    <a:pt x="1070610" y="364236"/>
                  </a:lnTo>
                  <a:lnTo>
                    <a:pt x="1711452" y="364236"/>
                  </a:lnTo>
                  <a:lnTo>
                    <a:pt x="1711452" y="102108"/>
                  </a:lnTo>
                  <a:close/>
                </a:path>
              </a:pathLst>
            </a:custGeom>
            <a:solidFill>
              <a:srgbClr val="FFF3D2"/>
            </a:solidFill>
          </p:spPr>
          <p:txBody>
            <a:bodyPr wrap="square" lIns="0" tIns="0" rIns="0" bIns="0" rtlCol="0"/>
            <a:lstStyle/>
            <a:p>
              <a:pPr defTabSz="685800"/>
              <a:endParaRPr sz="1350">
                <a:solidFill>
                  <a:prstClr val="black"/>
                </a:solidFill>
                <a:latin typeface="Calibri"/>
              </a:endParaRPr>
            </a:p>
          </p:txBody>
        </p:sp>
      </p:grpSp>
      <p:sp>
        <p:nvSpPr>
          <p:cNvPr id="18" name="object 18"/>
          <p:cNvSpPr txBox="1"/>
          <p:nvPr/>
        </p:nvSpPr>
        <p:spPr>
          <a:xfrm>
            <a:off x="5549551" y="4294785"/>
            <a:ext cx="387668" cy="113493"/>
          </a:xfrm>
          <a:prstGeom prst="rect">
            <a:avLst/>
          </a:prstGeom>
        </p:spPr>
        <p:txBody>
          <a:bodyPr vert="horz" wrap="square" lIns="0" tIns="9525" rIns="0" bIns="0" rtlCol="0">
            <a:spAutoFit/>
          </a:bodyPr>
          <a:lstStyle/>
          <a:p>
            <a:pPr marL="9525" defTabSz="685800">
              <a:spcBef>
                <a:spcPts val="75"/>
              </a:spcBef>
            </a:pPr>
            <a:r>
              <a:rPr sz="675" dirty="0">
                <a:solidFill>
                  <a:prstClr val="black"/>
                </a:solidFill>
                <a:latin typeface="Arial"/>
                <a:cs typeface="Arial"/>
              </a:rPr>
              <a:t>Pro</a:t>
            </a:r>
            <a:r>
              <a:rPr sz="675" spc="-4" dirty="0">
                <a:solidFill>
                  <a:prstClr val="black"/>
                </a:solidFill>
                <a:latin typeface="Arial"/>
                <a:cs typeface="Arial"/>
              </a:rPr>
              <a:t>du</a:t>
            </a:r>
            <a:r>
              <a:rPr sz="675" spc="4" dirty="0">
                <a:solidFill>
                  <a:prstClr val="black"/>
                </a:solidFill>
                <a:latin typeface="Arial"/>
                <a:cs typeface="Arial"/>
              </a:rPr>
              <a:t>c</a:t>
            </a:r>
            <a:r>
              <a:rPr sz="675" spc="-4" dirty="0">
                <a:solidFill>
                  <a:prstClr val="black"/>
                </a:solidFill>
                <a:latin typeface="Arial"/>
                <a:cs typeface="Arial"/>
              </a:rPr>
              <a:t>ed</a:t>
            </a:r>
            <a:endParaRPr sz="675">
              <a:solidFill>
                <a:prstClr val="black"/>
              </a:solidFill>
              <a:latin typeface="Arial"/>
              <a:cs typeface="Arial"/>
            </a:endParaRPr>
          </a:p>
        </p:txBody>
      </p:sp>
      <p:sp>
        <p:nvSpPr>
          <p:cNvPr id="19" name="object 19"/>
          <p:cNvSpPr txBox="1"/>
          <p:nvPr/>
        </p:nvSpPr>
        <p:spPr>
          <a:xfrm>
            <a:off x="5559838" y="4383025"/>
            <a:ext cx="366713" cy="113493"/>
          </a:xfrm>
          <a:prstGeom prst="rect">
            <a:avLst/>
          </a:prstGeom>
        </p:spPr>
        <p:txBody>
          <a:bodyPr vert="horz" wrap="square" lIns="0" tIns="9525" rIns="0" bIns="0" rtlCol="0">
            <a:spAutoFit/>
          </a:bodyPr>
          <a:lstStyle/>
          <a:p>
            <a:pPr marL="9525" defTabSz="685800">
              <a:spcBef>
                <a:spcPts val="75"/>
              </a:spcBef>
            </a:pPr>
            <a:r>
              <a:rPr sz="675" spc="-4" dirty="0">
                <a:solidFill>
                  <a:prstClr val="black"/>
                </a:solidFill>
                <a:latin typeface="Arial"/>
                <a:cs typeface="Arial"/>
              </a:rPr>
              <a:t>Materials</a:t>
            </a:r>
            <a:endParaRPr sz="675">
              <a:solidFill>
                <a:prstClr val="black"/>
              </a:solidFill>
              <a:latin typeface="Arial"/>
              <a:cs typeface="Arial"/>
            </a:endParaRPr>
          </a:p>
        </p:txBody>
      </p:sp>
      <p:sp>
        <p:nvSpPr>
          <p:cNvPr id="20" name="object 20"/>
          <p:cNvSpPr/>
          <p:nvPr/>
        </p:nvSpPr>
        <p:spPr>
          <a:xfrm>
            <a:off x="6095619" y="4227957"/>
            <a:ext cx="897255" cy="358140"/>
          </a:xfrm>
          <a:custGeom>
            <a:avLst/>
            <a:gdLst/>
            <a:ahLst/>
            <a:cxnLst/>
            <a:rect l="l" t="t" r="r" b="b"/>
            <a:pathLst>
              <a:path w="1196340" h="477520">
                <a:moveTo>
                  <a:pt x="957833" y="0"/>
                </a:moveTo>
                <a:lnTo>
                  <a:pt x="0" y="0"/>
                </a:lnTo>
                <a:lnTo>
                  <a:pt x="238505" y="238506"/>
                </a:lnTo>
                <a:lnTo>
                  <a:pt x="0" y="477012"/>
                </a:lnTo>
                <a:lnTo>
                  <a:pt x="957833" y="477012"/>
                </a:lnTo>
                <a:lnTo>
                  <a:pt x="1196339" y="238506"/>
                </a:lnTo>
                <a:lnTo>
                  <a:pt x="957833" y="0"/>
                </a:lnTo>
                <a:close/>
              </a:path>
            </a:pathLst>
          </a:custGeom>
          <a:solidFill>
            <a:srgbClr val="FFF3D2"/>
          </a:solidFill>
        </p:spPr>
        <p:txBody>
          <a:bodyPr wrap="square" lIns="0" tIns="0" rIns="0" bIns="0" rtlCol="0"/>
          <a:lstStyle/>
          <a:p>
            <a:pPr defTabSz="685800"/>
            <a:endParaRPr sz="1350">
              <a:solidFill>
                <a:prstClr val="black"/>
              </a:solidFill>
              <a:latin typeface="Calibri"/>
            </a:endParaRPr>
          </a:p>
        </p:txBody>
      </p:sp>
      <p:sp>
        <p:nvSpPr>
          <p:cNvPr id="21" name="object 21"/>
          <p:cNvSpPr txBox="1"/>
          <p:nvPr/>
        </p:nvSpPr>
        <p:spPr>
          <a:xfrm>
            <a:off x="6453663" y="4294785"/>
            <a:ext cx="200978" cy="113493"/>
          </a:xfrm>
          <a:prstGeom prst="rect">
            <a:avLst/>
          </a:prstGeom>
        </p:spPr>
        <p:txBody>
          <a:bodyPr vert="horz" wrap="square" lIns="0" tIns="9525" rIns="0" bIns="0" rtlCol="0">
            <a:spAutoFit/>
          </a:bodyPr>
          <a:lstStyle/>
          <a:p>
            <a:pPr marL="9525" defTabSz="685800">
              <a:spcBef>
                <a:spcPts val="75"/>
              </a:spcBef>
            </a:pPr>
            <a:r>
              <a:rPr sz="675" spc="-4" dirty="0">
                <a:solidFill>
                  <a:prstClr val="black"/>
                </a:solidFill>
                <a:latin typeface="Arial"/>
                <a:cs typeface="Arial"/>
              </a:rPr>
              <a:t>Sub</a:t>
            </a:r>
            <a:r>
              <a:rPr sz="675" dirty="0">
                <a:solidFill>
                  <a:prstClr val="black"/>
                </a:solidFill>
                <a:latin typeface="Arial"/>
                <a:cs typeface="Arial"/>
              </a:rPr>
              <a:t>-</a:t>
            </a:r>
            <a:endParaRPr sz="675">
              <a:solidFill>
                <a:prstClr val="black"/>
              </a:solidFill>
              <a:latin typeface="Arial"/>
              <a:cs typeface="Arial"/>
            </a:endParaRPr>
          </a:p>
        </p:txBody>
      </p:sp>
      <p:sp>
        <p:nvSpPr>
          <p:cNvPr id="22" name="object 22"/>
          <p:cNvSpPr txBox="1"/>
          <p:nvPr/>
        </p:nvSpPr>
        <p:spPr>
          <a:xfrm>
            <a:off x="6308502" y="4383025"/>
            <a:ext cx="488633" cy="113493"/>
          </a:xfrm>
          <a:prstGeom prst="rect">
            <a:avLst/>
          </a:prstGeom>
        </p:spPr>
        <p:txBody>
          <a:bodyPr vert="horz" wrap="square" lIns="0" tIns="9525" rIns="0" bIns="0" rtlCol="0">
            <a:spAutoFit/>
          </a:bodyPr>
          <a:lstStyle/>
          <a:p>
            <a:pPr marL="9525" defTabSz="685800">
              <a:spcBef>
                <a:spcPts val="75"/>
              </a:spcBef>
            </a:pPr>
            <a:r>
              <a:rPr sz="675" spc="4" dirty="0">
                <a:solidFill>
                  <a:prstClr val="black"/>
                </a:solidFill>
                <a:latin typeface="Arial"/>
                <a:cs typeface="Arial"/>
              </a:rPr>
              <a:t>c</a:t>
            </a:r>
            <a:r>
              <a:rPr sz="675" spc="-4" dirty="0">
                <a:solidFill>
                  <a:prstClr val="black"/>
                </a:solidFill>
                <a:latin typeface="Arial"/>
                <a:cs typeface="Arial"/>
              </a:rPr>
              <a:t>o</a:t>
            </a:r>
            <a:r>
              <a:rPr sz="675" spc="4" dirty="0">
                <a:solidFill>
                  <a:prstClr val="black"/>
                </a:solidFill>
                <a:latin typeface="Arial"/>
                <a:cs typeface="Arial"/>
              </a:rPr>
              <a:t>m</a:t>
            </a:r>
            <a:r>
              <a:rPr sz="675" spc="-4" dirty="0">
                <a:solidFill>
                  <a:prstClr val="black"/>
                </a:solidFill>
                <a:latin typeface="Arial"/>
                <a:cs typeface="Arial"/>
              </a:rPr>
              <a:t>ponen</a:t>
            </a:r>
            <a:r>
              <a:rPr sz="675" dirty="0">
                <a:solidFill>
                  <a:prstClr val="black"/>
                </a:solidFill>
                <a:latin typeface="Arial"/>
                <a:cs typeface="Arial"/>
              </a:rPr>
              <a:t>ts</a:t>
            </a:r>
            <a:endParaRPr sz="675">
              <a:solidFill>
                <a:prstClr val="black"/>
              </a:solidFill>
              <a:latin typeface="Arial"/>
              <a:cs typeface="Arial"/>
            </a:endParaRPr>
          </a:p>
        </p:txBody>
      </p:sp>
      <p:sp>
        <p:nvSpPr>
          <p:cNvPr id="23" name="object 23"/>
          <p:cNvSpPr/>
          <p:nvPr/>
        </p:nvSpPr>
        <p:spPr>
          <a:xfrm>
            <a:off x="6065329" y="4226242"/>
            <a:ext cx="172403" cy="381953"/>
          </a:xfrm>
          <a:custGeom>
            <a:avLst/>
            <a:gdLst/>
            <a:ahLst/>
            <a:cxnLst/>
            <a:rect l="l" t="t" r="r" b="b"/>
            <a:pathLst>
              <a:path w="229870" h="509270">
                <a:moveTo>
                  <a:pt x="21336" y="0"/>
                </a:moveTo>
                <a:lnTo>
                  <a:pt x="229362" y="245427"/>
                </a:lnTo>
              </a:path>
              <a:path w="229870" h="509270">
                <a:moveTo>
                  <a:pt x="0" y="508723"/>
                </a:moveTo>
                <a:lnTo>
                  <a:pt x="228473" y="236220"/>
                </a:lnTo>
              </a:path>
            </a:pathLst>
          </a:custGeom>
          <a:ln w="38100">
            <a:solidFill>
              <a:srgbClr val="000000"/>
            </a:solidFill>
          </a:ln>
        </p:spPr>
        <p:txBody>
          <a:bodyPr wrap="square" lIns="0" tIns="0" rIns="0" bIns="0" rtlCol="0"/>
          <a:lstStyle/>
          <a:p>
            <a:pPr defTabSz="685800"/>
            <a:endParaRPr sz="135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6276" y="452438"/>
            <a:ext cx="1344929" cy="355867"/>
          </a:xfrm>
          <a:prstGeom prst="rect">
            <a:avLst/>
          </a:prstGeom>
        </p:spPr>
        <p:txBody>
          <a:bodyPr vert="horz" wrap="square" lIns="0" tIns="9525" rIns="0" bIns="0" rtlCol="0">
            <a:spAutoFit/>
          </a:bodyPr>
          <a:lstStyle/>
          <a:p>
            <a:pPr marL="9525" defTabSz="685800">
              <a:spcBef>
                <a:spcPts val="75"/>
              </a:spcBef>
            </a:pPr>
            <a:r>
              <a:rPr sz="2250" b="1" spc="-4" dirty="0">
                <a:solidFill>
                  <a:srgbClr val="1CA6DF"/>
                </a:solidFill>
                <a:latin typeface="Carlito"/>
                <a:cs typeface="Carlito"/>
              </a:rPr>
              <a:t>Thank</a:t>
            </a:r>
            <a:r>
              <a:rPr sz="2250" b="1" spc="-68" dirty="0">
                <a:solidFill>
                  <a:srgbClr val="1CA6DF"/>
                </a:solidFill>
                <a:latin typeface="Carlito"/>
                <a:cs typeface="Carlito"/>
              </a:rPr>
              <a:t> </a:t>
            </a:r>
            <a:r>
              <a:rPr sz="2250" b="1" dirty="0">
                <a:solidFill>
                  <a:srgbClr val="1CA6DF"/>
                </a:solidFill>
                <a:latin typeface="Carlito"/>
                <a:cs typeface="Carlito"/>
              </a:rPr>
              <a:t>you!</a:t>
            </a:r>
            <a:endParaRPr sz="2250">
              <a:solidFill>
                <a:prstClr val="black"/>
              </a:solidFill>
              <a:latin typeface="Carlito"/>
              <a:cs typeface="Carlito"/>
            </a:endParaRPr>
          </a:p>
        </p:txBody>
      </p:sp>
      <p:sp>
        <p:nvSpPr>
          <p:cNvPr id="3" name="object 3"/>
          <p:cNvSpPr txBox="1"/>
          <p:nvPr/>
        </p:nvSpPr>
        <p:spPr>
          <a:xfrm>
            <a:off x="2947606" y="2197799"/>
            <a:ext cx="3213735" cy="332303"/>
          </a:xfrm>
          <a:prstGeom prst="rect">
            <a:avLst/>
          </a:prstGeom>
        </p:spPr>
        <p:txBody>
          <a:bodyPr vert="horz" wrap="square" lIns="0" tIns="9049" rIns="0" bIns="0" rtlCol="0">
            <a:spAutoFit/>
          </a:bodyPr>
          <a:lstStyle/>
          <a:p>
            <a:pPr marL="9525" defTabSz="685800">
              <a:spcBef>
                <a:spcPts val="71"/>
              </a:spcBef>
            </a:pPr>
            <a:r>
              <a:rPr sz="2100" b="1" spc="-8" dirty="0">
                <a:solidFill>
                  <a:prstClr val="black"/>
                </a:solidFill>
                <a:latin typeface="Arial"/>
                <a:cs typeface="Arial"/>
                <a:hlinkClick r:id="rId2"/>
              </a:rPr>
              <a:t>Zack.Valdez@hq.doe.gov</a:t>
            </a:r>
            <a:endParaRPr sz="2100">
              <a:solidFill>
                <a:prstClr val="black"/>
              </a:solidFill>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5" y="2948369"/>
            <a:ext cx="9146858" cy="2004536"/>
            <a:chOff x="2793" y="3931158"/>
            <a:chExt cx="12195810" cy="2672715"/>
          </a:xfrm>
        </p:grpSpPr>
        <p:sp>
          <p:nvSpPr>
            <p:cNvPr id="3" name="object 3"/>
            <p:cNvSpPr/>
            <p:nvPr/>
          </p:nvSpPr>
          <p:spPr>
            <a:xfrm>
              <a:off x="607313" y="3931158"/>
              <a:ext cx="2580132" cy="2063495"/>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750570" y="5951982"/>
              <a:ext cx="2295525" cy="390525"/>
            </a:xfrm>
            <a:custGeom>
              <a:avLst/>
              <a:gdLst/>
              <a:ahLst/>
              <a:cxnLst/>
              <a:rect l="l" t="t" r="r" b="b"/>
              <a:pathLst>
                <a:path w="2295525" h="390525">
                  <a:moveTo>
                    <a:pt x="2295144" y="0"/>
                  </a:moveTo>
                  <a:lnTo>
                    <a:pt x="0" y="0"/>
                  </a:lnTo>
                  <a:lnTo>
                    <a:pt x="0" y="390144"/>
                  </a:lnTo>
                  <a:lnTo>
                    <a:pt x="2295144" y="390144"/>
                  </a:lnTo>
                  <a:lnTo>
                    <a:pt x="2295144" y="0"/>
                  </a:lnTo>
                  <a:close/>
                </a:path>
              </a:pathLst>
            </a:custGeom>
            <a:solidFill>
              <a:srgbClr val="396AAB"/>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750570" y="5951982"/>
              <a:ext cx="2295525" cy="390525"/>
            </a:xfrm>
            <a:custGeom>
              <a:avLst/>
              <a:gdLst/>
              <a:ahLst/>
              <a:cxnLst/>
              <a:rect l="l" t="t" r="r" b="b"/>
              <a:pathLst>
                <a:path w="2295525" h="390525">
                  <a:moveTo>
                    <a:pt x="0" y="390144"/>
                  </a:moveTo>
                  <a:lnTo>
                    <a:pt x="2295144" y="390144"/>
                  </a:lnTo>
                  <a:lnTo>
                    <a:pt x="2295144" y="0"/>
                  </a:lnTo>
                  <a:lnTo>
                    <a:pt x="0" y="0"/>
                  </a:lnTo>
                  <a:lnTo>
                    <a:pt x="0" y="390144"/>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6" name="object 6"/>
          <p:cNvSpPr txBox="1">
            <a:spLocks noGrp="1"/>
          </p:cNvSpPr>
          <p:nvPr>
            <p:ph type="title"/>
          </p:nvPr>
        </p:nvSpPr>
        <p:spPr>
          <a:xfrm>
            <a:off x="422072" y="319621"/>
            <a:ext cx="4556760" cy="332303"/>
          </a:xfrm>
          <a:prstGeom prst="rect">
            <a:avLst/>
          </a:prstGeom>
        </p:spPr>
        <p:txBody>
          <a:bodyPr vert="horz" wrap="square" lIns="0" tIns="9049" rIns="0" bIns="0" rtlCol="0">
            <a:spAutoFit/>
          </a:bodyPr>
          <a:lstStyle/>
          <a:p>
            <a:pPr marL="9525">
              <a:spcBef>
                <a:spcPts val="71"/>
              </a:spcBef>
            </a:pPr>
            <a:r>
              <a:rPr sz="2100" spc="-8" dirty="0">
                <a:latin typeface="Carlito"/>
                <a:cs typeface="Carlito"/>
              </a:rPr>
              <a:t>Clean </a:t>
            </a:r>
            <a:r>
              <a:rPr sz="2100" spc="-4" dirty="0">
                <a:latin typeface="Carlito"/>
                <a:cs typeface="Carlito"/>
              </a:rPr>
              <a:t>Energy Infrastructure</a:t>
            </a:r>
            <a:r>
              <a:rPr sz="2100" spc="79" dirty="0">
                <a:latin typeface="Carlito"/>
                <a:cs typeface="Carlito"/>
              </a:rPr>
              <a:t> </a:t>
            </a:r>
            <a:r>
              <a:rPr sz="2100" spc="-4" dirty="0">
                <a:latin typeface="Carlito"/>
                <a:cs typeface="Carlito"/>
              </a:rPr>
              <a:t>Stakeholders</a:t>
            </a:r>
            <a:endParaRPr sz="2100">
              <a:latin typeface="Carlito"/>
              <a:cs typeface="Carlito"/>
            </a:endParaRPr>
          </a:p>
        </p:txBody>
      </p:sp>
      <p:grpSp>
        <p:nvGrpSpPr>
          <p:cNvPr id="7" name="object 7"/>
          <p:cNvGrpSpPr/>
          <p:nvPr/>
        </p:nvGrpSpPr>
        <p:grpSpPr>
          <a:xfrm>
            <a:off x="455485" y="944690"/>
            <a:ext cx="1935480" cy="1794034"/>
            <a:chOff x="607313" y="1259586"/>
            <a:chExt cx="2580640" cy="2392045"/>
          </a:xfrm>
        </p:grpSpPr>
        <p:sp>
          <p:nvSpPr>
            <p:cNvPr id="8" name="object 8"/>
            <p:cNvSpPr/>
            <p:nvPr/>
          </p:nvSpPr>
          <p:spPr>
            <a:xfrm>
              <a:off x="607313" y="1259586"/>
              <a:ext cx="2580132" cy="2063495"/>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750569" y="3248406"/>
              <a:ext cx="2295525" cy="390525"/>
            </a:xfrm>
            <a:custGeom>
              <a:avLst/>
              <a:gdLst/>
              <a:ahLst/>
              <a:cxnLst/>
              <a:rect l="l" t="t" r="r" b="b"/>
              <a:pathLst>
                <a:path w="2295525" h="390525">
                  <a:moveTo>
                    <a:pt x="2295144" y="0"/>
                  </a:moveTo>
                  <a:lnTo>
                    <a:pt x="0" y="0"/>
                  </a:lnTo>
                  <a:lnTo>
                    <a:pt x="0" y="390144"/>
                  </a:lnTo>
                  <a:lnTo>
                    <a:pt x="2295144" y="390144"/>
                  </a:lnTo>
                  <a:lnTo>
                    <a:pt x="2295144" y="0"/>
                  </a:lnTo>
                  <a:close/>
                </a:path>
              </a:pathLst>
            </a:custGeom>
            <a:solidFill>
              <a:srgbClr val="0EA84B"/>
            </a:solidFill>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750569" y="3248406"/>
              <a:ext cx="2295525" cy="390525"/>
            </a:xfrm>
            <a:custGeom>
              <a:avLst/>
              <a:gdLst/>
              <a:ahLst/>
              <a:cxnLst/>
              <a:rect l="l" t="t" r="r" b="b"/>
              <a:pathLst>
                <a:path w="2295525" h="390525">
                  <a:moveTo>
                    <a:pt x="0" y="390144"/>
                  </a:moveTo>
                  <a:lnTo>
                    <a:pt x="2295144" y="390144"/>
                  </a:lnTo>
                  <a:lnTo>
                    <a:pt x="2295144" y="0"/>
                  </a:lnTo>
                  <a:lnTo>
                    <a:pt x="0" y="0"/>
                  </a:lnTo>
                  <a:lnTo>
                    <a:pt x="0" y="390144"/>
                  </a:lnTo>
                  <a:close/>
                </a:path>
              </a:pathLst>
            </a:custGeom>
            <a:ln w="25399">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11" name="object 11"/>
          <p:cNvSpPr txBox="1"/>
          <p:nvPr/>
        </p:nvSpPr>
        <p:spPr>
          <a:xfrm>
            <a:off x="562927" y="2436304"/>
            <a:ext cx="1721644" cy="223619"/>
          </a:xfrm>
          <a:prstGeom prst="rect">
            <a:avLst/>
          </a:prstGeom>
        </p:spPr>
        <p:txBody>
          <a:bodyPr vert="horz" wrap="square" lIns="0" tIns="38576" rIns="0" bIns="0" rtlCol="0">
            <a:spAutoFit/>
          </a:bodyPr>
          <a:lstStyle/>
          <a:p>
            <a:pPr marL="436721" defTabSz="685800">
              <a:spcBef>
                <a:spcPts val="304"/>
              </a:spcBef>
            </a:pPr>
            <a:r>
              <a:rPr sz="1200" spc="-30" dirty="0">
                <a:solidFill>
                  <a:srgbClr val="FFFFFF"/>
                </a:solidFill>
                <a:latin typeface="Trebuchet MS"/>
                <a:cs typeface="Trebuchet MS"/>
              </a:rPr>
              <a:t>Communities</a:t>
            </a:r>
            <a:endParaRPr sz="1200">
              <a:solidFill>
                <a:prstClr val="black"/>
              </a:solidFill>
              <a:latin typeface="Trebuchet MS"/>
              <a:cs typeface="Trebuchet MS"/>
            </a:endParaRPr>
          </a:p>
        </p:txBody>
      </p:sp>
      <p:grpSp>
        <p:nvGrpSpPr>
          <p:cNvPr id="12" name="object 12"/>
          <p:cNvGrpSpPr/>
          <p:nvPr/>
        </p:nvGrpSpPr>
        <p:grpSpPr>
          <a:xfrm>
            <a:off x="2583752" y="944690"/>
            <a:ext cx="1935480" cy="1794034"/>
            <a:chOff x="3445002" y="1259586"/>
            <a:chExt cx="2580640" cy="2392045"/>
          </a:xfrm>
        </p:grpSpPr>
        <p:sp>
          <p:nvSpPr>
            <p:cNvPr id="13" name="object 13"/>
            <p:cNvSpPr/>
            <p:nvPr/>
          </p:nvSpPr>
          <p:spPr>
            <a:xfrm>
              <a:off x="3445002" y="1259586"/>
              <a:ext cx="2580131" cy="2063495"/>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3586734" y="3248406"/>
              <a:ext cx="2295525" cy="390525"/>
            </a:xfrm>
            <a:custGeom>
              <a:avLst/>
              <a:gdLst/>
              <a:ahLst/>
              <a:cxnLst/>
              <a:rect l="l" t="t" r="r" b="b"/>
              <a:pathLst>
                <a:path w="2295525" h="390525">
                  <a:moveTo>
                    <a:pt x="2295143" y="0"/>
                  </a:moveTo>
                  <a:lnTo>
                    <a:pt x="0" y="0"/>
                  </a:lnTo>
                  <a:lnTo>
                    <a:pt x="0" y="390144"/>
                  </a:lnTo>
                  <a:lnTo>
                    <a:pt x="2295143" y="390144"/>
                  </a:lnTo>
                  <a:lnTo>
                    <a:pt x="2295143" y="0"/>
                  </a:lnTo>
                  <a:close/>
                </a:path>
              </a:pathLst>
            </a:custGeom>
            <a:solidFill>
              <a:srgbClr val="17AA7C"/>
            </a:solidFill>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3586734" y="3248406"/>
              <a:ext cx="2295525" cy="390525"/>
            </a:xfrm>
            <a:custGeom>
              <a:avLst/>
              <a:gdLst/>
              <a:ahLst/>
              <a:cxnLst/>
              <a:rect l="l" t="t" r="r" b="b"/>
              <a:pathLst>
                <a:path w="2295525" h="390525">
                  <a:moveTo>
                    <a:pt x="0" y="390144"/>
                  </a:moveTo>
                  <a:lnTo>
                    <a:pt x="2295143" y="390144"/>
                  </a:lnTo>
                  <a:lnTo>
                    <a:pt x="2295143" y="0"/>
                  </a:lnTo>
                  <a:lnTo>
                    <a:pt x="0" y="0"/>
                  </a:lnTo>
                  <a:lnTo>
                    <a:pt x="0" y="390144"/>
                  </a:lnTo>
                  <a:close/>
                </a:path>
              </a:pathLst>
            </a:custGeom>
            <a:ln w="25399">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16" name="object 16"/>
          <p:cNvSpPr txBox="1"/>
          <p:nvPr/>
        </p:nvSpPr>
        <p:spPr>
          <a:xfrm>
            <a:off x="2690051" y="2436304"/>
            <a:ext cx="1721644" cy="223619"/>
          </a:xfrm>
          <a:prstGeom prst="rect">
            <a:avLst/>
          </a:prstGeom>
        </p:spPr>
        <p:txBody>
          <a:bodyPr vert="horz" wrap="square" lIns="0" tIns="38576" rIns="0" bIns="0" rtlCol="0">
            <a:spAutoFit/>
          </a:bodyPr>
          <a:lstStyle/>
          <a:p>
            <a:pPr marL="305276" defTabSz="685800">
              <a:spcBef>
                <a:spcPts val="304"/>
              </a:spcBef>
            </a:pPr>
            <a:r>
              <a:rPr sz="1200" spc="-19" dirty="0">
                <a:solidFill>
                  <a:srgbClr val="FFFFFF"/>
                </a:solidFill>
                <a:latin typeface="Trebuchet MS"/>
                <a:cs typeface="Trebuchet MS"/>
              </a:rPr>
              <a:t>States </a:t>
            </a:r>
            <a:r>
              <a:rPr sz="1200" spc="-11" dirty="0">
                <a:solidFill>
                  <a:srgbClr val="FFFFFF"/>
                </a:solidFill>
                <a:latin typeface="Trebuchet MS"/>
                <a:cs typeface="Trebuchet MS"/>
              </a:rPr>
              <a:t>and</a:t>
            </a:r>
            <a:r>
              <a:rPr sz="1200" spc="-105" dirty="0">
                <a:solidFill>
                  <a:srgbClr val="FFFFFF"/>
                </a:solidFill>
                <a:latin typeface="Trebuchet MS"/>
                <a:cs typeface="Trebuchet MS"/>
              </a:rPr>
              <a:t> </a:t>
            </a:r>
            <a:r>
              <a:rPr sz="1200" spc="-56" dirty="0">
                <a:solidFill>
                  <a:srgbClr val="FFFFFF"/>
                </a:solidFill>
                <a:latin typeface="Trebuchet MS"/>
                <a:cs typeface="Trebuchet MS"/>
              </a:rPr>
              <a:t>Tribes</a:t>
            </a:r>
            <a:endParaRPr sz="1200">
              <a:solidFill>
                <a:prstClr val="black"/>
              </a:solidFill>
              <a:latin typeface="Trebuchet MS"/>
              <a:cs typeface="Trebuchet MS"/>
            </a:endParaRPr>
          </a:p>
        </p:txBody>
      </p:sp>
      <p:grpSp>
        <p:nvGrpSpPr>
          <p:cNvPr id="17" name="object 17"/>
          <p:cNvGrpSpPr/>
          <p:nvPr/>
        </p:nvGrpSpPr>
        <p:grpSpPr>
          <a:xfrm>
            <a:off x="4712018" y="944690"/>
            <a:ext cx="1934051" cy="1794034"/>
            <a:chOff x="6282690" y="1259586"/>
            <a:chExt cx="2578735" cy="2392045"/>
          </a:xfrm>
        </p:grpSpPr>
        <p:sp>
          <p:nvSpPr>
            <p:cNvPr id="18" name="object 18"/>
            <p:cNvSpPr/>
            <p:nvPr/>
          </p:nvSpPr>
          <p:spPr>
            <a:xfrm>
              <a:off x="6282690" y="1259586"/>
              <a:ext cx="2578608" cy="2063495"/>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9" name="object 19"/>
            <p:cNvSpPr/>
            <p:nvPr/>
          </p:nvSpPr>
          <p:spPr>
            <a:xfrm>
              <a:off x="6424422" y="3248406"/>
              <a:ext cx="2295525" cy="390525"/>
            </a:xfrm>
            <a:custGeom>
              <a:avLst/>
              <a:gdLst/>
              <a:ahLst/>
              <a:cxnLst/>
              <a:rect l="l" t="t" r="r" b="b"/>
              <a:pathLst>
                <a:path w="2295525" h="390525">
                  <a:moveTo>
                    <a:pt x="2295144" y="0"/>
                  </a:moveTo>
                  <a:lnTo>
                    <a:pt x="0" y="0"/>
                  </a:lnTo>
                  <a:lnTo>
                    <a:pt x="0" y="390144"/>
                  </a:lnTo>
                  <a:lnTo>
                    <a:pt x="2295144" y="390144"/>
                  </a:lnTo>
                  <a:lnTo>
                    <a:pt x="2295144" y="0"/>
                  </a:lnTo>
                  <a:close/>
                </a:path>
              </a:pathLst>
            </a:custGeom>
            <a:solidFill>
              <a:srgbClr val="21ACA9"/>
            </a:solidFill>
          </p:spPr>
          <p:txBody>
            <a:bodyPr wrap="square" lIns="0" tIns="0" rIns="0" bIns="0" rtlCol="0"/>
            <a:lstStyle/>
            <a:p>
              <a:pPr defTabSz="685800"/>
              <a:endParaRPr sz="1350">
                <a:solidFill>
                  <a:prstClr val="black"/>
                </a:solidFill>
                <a:latin typeface="Calibri"/>
              </a:endParaRPr>
            </a:p>
          </p:txBody>
        </p:sp>
        <p:sp>
          <p:nvSpPr>
            <p:cNvPr id="20" name="object 20"/>
            <p:cNvSpPr/>
            <p:nvPr/>
          </p:nvSpPr>
          <p:spPr>
            <a:xfrm>
              <a:off x="6424422" y="3248406"/>
              <a:ext cx="2295525" cy="390525"/>
            </a:xfrm>
            <a:custGeom>
              <a:avLst/>
              <a:gdLst/>
              <a:ahLst/>
              <a:cxnLst/>
              <a:rect l="l" t="t" r="r" b="b"/>
              <a:pathLst>
                <a:path w="2295525" h="390525">
                  <a:moveTo>
                    <a:pt x="0" y="390144"/>
                  </a:moveTo>
                  <a:lnTo>
                    <a:pt x="2295144" y="390144"/>
                  </a:lnTo>
                  <a:lnTo>
                    <a:pt x="2295144" y="0"/>
                  </a:lnTo>
                  <a:lnTo>
                    <a:pt x="0" y="0"/>
                  </a:lnTo>
                  <a:lnTo>
                    <a:pt x="0" y="390144"/>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21" name="object 21"/>
          <p:cNvSpPr txBox="1"/>
          <p:nvPr/>
        </p:nvSpPr>
        <p:spPr>
          <a:xfrm>
            <a:off x="4818316" y="2436304"/>
            <a:ext cx="1721644" cy="223619"/>
          </a:xfrm>
          <a:prstGeom prst="rect">
            <a:avLst/>
          </a:prstGeom>
        </p:spPr>
        <p:txBody>
          <a:bodyPr vert="horz" wrap="square" lIns="0" tIns="38576" rIns="0" bIns="0" rtlCol="0">
            <a:spAutoFit/>
          </a:bodyPr>
          <a:lstStyle/>
          <a:p>
            <a:pPr algn="ctr" defTabSz="685800">
              <a:spcBef>
                <a:spcPts val="304"/>
              </a:spcBef>
            </a:pPr>
            <a:r>
              <a:rPr sz="1200" spc="-56" dirty="0">
                <a:solidFill>
                  <a:srgbClr val="FFFFFF"/>
                </a:solidFill>
                <a:latin typeface="Trebuchet MS"/>
                <a:cs typeface="Trebuchet MS"/>
              </a:rPr>
              <a:t>Utilities</a:t>
            </a:r>
            <a:endParaRPr sz="1200">
              <a:solidFill>
                <a:prstClr val="black"/>
              </a:solidFill>
              <a:latin typeface="Trebuchet MS"/>
              <a:cs typeface="Trebuchet MS"/>
            </a:endParaRPr>
          </a:p>
        </p:txBody>
      </p:sp>
      <p:grpSp>
        <p:nvGrpSpPr>
          <p:cNvPr id="22" name="object 22"/>
          <p:cNvGrpSpPr/>
          <p:nvPr/>
        </p:nvGrpSpPr>
        <p:grpSpPr>
          <a:xfrm>
            <a:off x="6839141" y="944690"/>
            <a:ext cx="1935480" cy="1783556"/>
            <a:chOff x="9118854" y="1259586"/>
            <a:chExt cx="2580640" cy="2378075"/>
          </a:xfrm>
        </p:grpSpPr>
        <p:sp>
          <p:nvSpPr>
            <p:cNvPr id="23" name="object 23"/>
            <p:cNvSpPr/>
            <p:nvPr/>
          </p:nvSpPr>
          <p:spPr>
            <a:xfrm>
              <a:off x="9118854" y="1259586"/>
              <a:ext cx="2580131" cy="2063495"/>
            </a:xfrm>
            <a:prstGeom prst="rect">
              <a:avLst/>
            </a:prstGeom>
            <a:blipFill>
              <a:blip r:embed="rId6"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4" name="object 24"/>
            <p:cNvSpPr/>
            <p:nvPr/>
          </p:nvSpPr>
          <p:spPr>
            <a:xfrm>
              <a:off x="9262110" y="3234690"/>
              <a:ext cx="2295525" cy="390525"/>
            </a:xfrm>
            <a:custGeom>
              <a:avLst/>
              <a:gdLst/>
              <a:ahLst/>
              <a:cxnLst/>
              <a:rect l="l" t="t" r="r" b="b"/>
              <a:pathLst>
                <a:path w="2295525" h="390525">
                  <a:moveTo>
                    <a:pt x="2295144" y="0"/>
                  </a:moveTo>
                  <a:lnTo>
                    <a:pt x="0" y="0"/>
                  </a:lnTo>
                  <a:lnTo>
                    <a:pt x="0" y="390144"/>
                  </a:lnTo>
                  <a:lnTo>
                    <a:pt x="2295144" y="390144"/>
                  </a:lnTo>
                  <a:lnTo>
                    <a:pt x="2295144" y="0"/>
                  </a:lnTo>
                  <a:close/>
                </a:path>
              </a:pathLst>
            </a:custGeom>
            <a:solidFill>
              <a:srgbClr val="2C88AC"/>
            </a:solidFill>
          </p:spPr>
          <p:txBody>
            <a:bodyPr wrap="square" lIns="0" tIns="0" rIns="0" bIns="0" rtlCol="0"/>
            <a:lstStyle/>
            <a:p>
              <a:pPr defTabSz="685800"/>
              <a:endParaRPr sz="1350">
                <a:solidFill>
                  <a:prstClr val="black"/>
                </a:solidFill>
                <a:latin typeface="Calibri"/>
              </a:endParaRPr>
            </a:p>
          </p:txBody>
        </p:sp>
        <p:sp>
          <p:nvSpPr>
            <p:cNvPr id="25" name="object 25"/>
            <p:cNvSpPr/>
            <p:nvPr/>
          </p:nvSpPr>
          <p:spPr>
            <a:xfrm>
              <a:off x="9262110" y="3234690"/>
              <a:ext cx="2295525" cy="390525"/>
            </a:xfrm>
            <a:custGeom>
              <a:avLst/>
              <a:gdLst/>
              <a:ahLst/>
              <a:cxnLst/>
              <a:rect l="l" t="t" r="r" b="b"/>
              <a:pathLst>
                <a:path w="2295525" h="390525">
                  <a:moveTo>
                    <a:pt x="0" y="390144"/>
                  </a:moveTo>
                  <a:lnTo>
                    <a:pt x="2295144" y="390144"/>
                  </a:lnTo>
                  <a:lnTo>
                    <a:pt x="2295144" y="0"/>
                  </a:lnTo>
                  <a:lnTo>
                    <a:pt x="0" y="0"/>
                  </a:lnTo>
                  <a:lnTo>
                    <a:pt x="0" y="390144"/>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26" name="object 26"/>
          <p:cNvSpPr txBox="1"/>
          <p:nvPr/>
        </p:nvSpPr>
        <p:spPr>
          <a:xfrm>
            <a:off x="6946582" y="2426017"/>
            <a:ext cx="1721644" cy="223619"/>
          </a:xfrm>
          <a:prstGeom prst="rect">
            <a:avLst/>
          </a:prstGeom>
        </p:spPr>
        <p:txBody>
          <a:bodyPr vert="horz" wrap="square" lIns="0" tIns="38576" rIns="0" bIns="0" rtlCol="0">
            <a:spAutoFit/>
          </a:bodyPr>
          <a:lstStyle/>
          <a:p>
            <a:pPr algn="ctr" defTabSz="685800">
              <a:spcBef>
                <a:spcPts val="304"/>
              </a:spcBef>
            </a:pPr>
            <a:r>
              <a:rPr sz="1200" spc="-34" dirty="0">
                <a:solidFill>
                  <a:srgbClr val="FFFFFF"/>
                </a:solidFill>
                <a:latin typeface="Trebuchet MS"/>
                <a:cs typeface="Trebuchet MS"/>
              </a:rPr>
              <a:t>Industry</a:t>
            </a:r>
            <a:endParaRPr sz="1200">
              <a:solidFill>
                <a:prstClr val="black"/>
              </a:solidFill>
              <a:latin typeface="Trebuchet MS"/>
              <a:cs typeface="Trebuchet MS"/>
            </a:endParaRPr>
          </a:p>
        </p:txBody>
      </p:sp>
      <p:sp>
        <p:nvSpPr>
          <p:cNvPr id="27" name="object 27"/>
          <p:cNvSpPr txBox="1"/>
          <p:nvPr/>
        </p:nvSpPr>
        <p:spPr>
          <a:xfrm>
            <a:off x="562927" y="4463987"/>
            <a:ext cx="1721644" cy="223619"/>
          </a:xfrm>
          <a:prstGeom prst="rect">
            <a:avLst/>
          </a:prstGeom>
        </p:spPr>
        <p:txBody>
          <a:bodyPr vert="horz" wrap="square" lIns="0" tIns="38576" rIns="0" bIns="0" rtlCol="0">
            <a:spAutoFit/>
          </a:bodyPr>
          <a:lstStyle/>
          <a:p>
            <a:pPr marL="387191" defTabSz="685800">
              <a:spcBef>
                <a:spcPts val="304"/>
              </a:spcBef>
            </a:pPr>
            <a:r>
              <a:rPr sz="1200" spc="-23" dirty="0">
                <a:solidFill>
                  <a:srgbClr val="FFFFFF"/>
                </a:solidFill>
                <a:latin typeface="Trebuchet MS"/>
                <a:cs typeface="Trebuchet MS"/>
              </a:rPr>
              <a:t>Manufacturers</a:t>
            </a:r>
            <a:endParaRPr sz="1200">
              <a:solidFill>
                <a:prstClr val="black"/>
              </a:solidFill>
              <a:latin typeface="Trebuchet MS"/>
              <a:cs typeface="Trebuchet MS"/>
            </a:endParaRPr>
          </a:p>
        </p:txBody>
      </p:sp>
      <p:grpSp>
        <p:nvGrpSpPr>
          <p:cNvPr id="28" name="object 28"/>
          <p:cNvGrpSpPr/>
          <p:nvPr/>
        </p:nvGrpSpPr>
        <p:grpSpPr>
          <a:xfrm>
            <a:off x="2583752" y="2948369"/>
            <a:ext cx="1935480" cy="1817846"/>
            <a:chOff x="3445002" y="3931158"/>
            <a:chExt cx="2580640" cy="2423795"/>
          </a:xfrm>
        </p:grpSpPr>
        <p:sp>
          <p:nvSpPr>
            <p:cNvPr id="29" name="object 29"/>
            <p:cNvSpPr/>
            <p:nvPr/>
          </p:nvSpPr>
          <p:spPr>
            <a:xfrm>
              <a:off x="3445002" y="3931158"/>
              <a:ext cx="2580131" cy="2063495"/>
            </a:xfrm>
            <a:prstGeom prst="rect">
              <a:avLst/>
            </a:prstGeom>
            <a:blipFill>
              <a:blip r:embed="rId7"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0" name="object 30"/>
            <p:cNvSpPr/>
            <p:nvPr/>
          </p:nvSpPr>
          <p:spPr>
            <a:xfrm>
              <a:off x="3586734" y="5951982"/>
              <a:ext cx="2295525" cy="390525"/>
            </a:xfrm>
            <a:custGeom>
              <a:avLst/>
              <a:gdLst/>
              <a:ahLst/>
              <a:cxnLst/>
              <a:rect l="l" t="t" r="r" b="b"/>
              <a:pathLst>
                <a:path w="2295525" h="390525">
                  <a:moveTo>
                    <a:pt x="2295143" y="0"/>
                  </a:moveTo>
                  <a:lnTo>
                    <a:pt x="0" y="0"/>
                  </a:lnTo>
                  <a:lnTo>
                    <a:pt x="0" y="390144"/>
                  </a:lnTo>
                  <a:lnTo>
                    <a:pt x="2295143" y="390144"/>
                  </a:lnTo>
                  <a:lnTo>
                    <a:pt x="2295143" y="0"/>
                  </a:lnTo>
                  <a:close/>
                </a:path>
              </a:pathLst>
            </a:custGeom>
            <a:solidFill>
              <a:srgbClr val="4652AA"/>
            </a:solidFill>
          </p:spPr>
          <p:txBody>
            <a:bodyPr wrap="square" lIns="0" tIns="0" rIns="0" bIns="0" rtlCol="0"/>
            <a:lstStyle/>
            <a:p>
              <a:pPr defTabSz="685800"/>
              <a:endParaRPr sz="1350">
                <a:solidFill>
                  <a:prstClr val="black"/>
                </a:solidFill>
                <a:latin typeface="Calibri"/>
              </a:endParaRPr>
            </a:p>
          </p:txBody>
        </p:sp>
        <p:sp>
          <p:nvSpPr>
            <p:cNvPr id="31" name="object 31"/>
            <p:cNvSpPr/>
            <p:nvPr/>
          </p:nvSpPr>
          <p:spPr>
            <a:xfrm>
              <a:off x="3586734" y="5951982"/>
              <a:ext cx="2295525" cy="390525"/>
            </a:xfrm>
            <a:custGeom>
              <a:avLst/>
              <a:gdLst/>
              <a:ahLst/>
              <a:cxnLst/>
              <a:rect l="l" t="t" r="r" b="b"/>
              <a:pathLst>
                <a:path w="2295525" h="390525">
                  <a:moveTo>
                    <a:pt x="0" y="390144"/>
                  </a:moveTo>
                  <a:lnTo>
                    <a:pt x="2295143" y="390144"/>
                  </a:lnTo>
                  <a:lnTo>
                    <a:pt x="2295143" y="0"/>
                  </a:lnTo>
                  <a:lnTo>
                    <a:pt x="0" y="0"/>
                  </a:lnTo>
                  <a:lnTo>
                    <a:pt x="0" y="390144"/>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32" name="object 32"/>
          <p:cNvSpPr txBox="1"/>
          <p:nvPr/>
        </p:nvSpPr>
        <p:spPr>
          <a:xfrm>
            <a:off x="2690051" y="4463987"/>
            <a:ext cx="1721644" cy="223619"/>
          </a:xfrm>
          <a:prstGeom prst="rect">
            <a:avLst/>
          </a:prstGeom>
        </p:spPr>
        <p:txBody>
          <a:bodyPr vert="horz" wrap="square" lIns="0" tIns="38576" rIns="0" bIns="0" rtlCol="0">
            <a:spAutoFit/>
          </a:bodyPr>
          <a:lstStyle/>
          <a:p>
            <a:pPr marL="507206" defTabSz="685800">
              <a:spcBef>
                <a:spcPts val="304"/>
              </a:spcBef>
            </a:pPr>
            <a:r>
              <a:rPr sz="1200" spc="-49" dirty="0">
                <a:solidFill>
                  <a:srgbClr val="FFFFFF"/>
                </a:solidFill>
                <a:latin typeface="Trebuchet MS"/>
                <a:cs typeface="Trebuchet MS"/>
              </a:rPr>
              <a:t>Non-profits</a:t>
            </a:r>
            <a:endParaRPr sz="1200">
              <a:solidFill>
                <a:prstClr val="black"/>
              </a:solidFill>
              <a:latin typeface="Trebuchet MS"/>
              <a:cs typeface="Trebuchet MS"/>
            </a:endParaRPr>
          </a:p>
        </p:txBody>
      </p:sp>
      <p:grpSp>
        <p:nvGrpSpPr>
          <p:cNvPr id="33" name="object 33"/>
          <p:cNvGrpSpPr/>
          <p:nvPr/>
        </p:nvGrpSpPr>
        <p:grpSpPr>
          <a:xfrm>
            <a:off x="4712018" y="2949511"/>
            <a:ext cx="1934051" cy="1808798"/>
            <a:chOff x="6282690" y="3932682"/>
            <a:chExt cx="2578735" cy="2411730"/>
          </a:xfrm>
        </p:grpSpPr>
        <p:sp>
          <p:nvSpPr>
            <p:cNvPr id="34" name="object 34"/>
            <p:cNvSpPr/>
            <p:nvPr/>
          </p:nvSpPr>
          <p:spPr>
            <a:xfrm>
              <a:off x="6282690" y="3932682"/>
              <a:ext cx="2578608" cy="2063495"/>
            </a:xfrm>
            <a:prstGeom prst="rect">
              <a:avLst/>
            </a:prstGeom>
            <a:blipFill>
              <a:blip r:embed="rId8"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5" name="object 35"/>
            <p:cNvSpPr/>
            <p:nvPr/>
          </p:nvSpPr>
          <p:spPr>
            <a:xfrm>
              <a:off x="6409182" y="5944361"/>
              <a:ext cx="2298700" cy="387350"/>
            </a:xfrm>
            <a:custGeom>
              <a:avLst/>
              <a:gdLst/>
              <a:ahLst/>
              <a:cxnLst/>
              <a:rect l="l" t="t" r="r" b="b"/>
              <a:pathLst>
                <a:path w="2298700" h="387350">
                  <a:moveTo>
                    <a:pt x="2298191" y="0"/>
                  </a:moveTo>
                  <a:lnTo>
                    <a:pt x="0" y="0"/>
                  </a:lnTo>
                  <a:lnTo>
                    <a:pt x="0" y="387095"/>
                  </a:lnTo>
                  <a:lnTo>
                    <a:pt x="2298191" y="387095"/>
                  </a:lnTo>
                  <a:lnTo>
                    <a:pt x="2298191" y="0"/>
                  </a:lnTo>
                  <a:close/>
                </a:path>
              </a:pathLst>
            </a:custGeom>
            <a:solidFill>
              <a:srgbClr val="6053A7"/>
            </a:solidFill>
          </p:spPr>
          <p:txBody>
            <a:bodyPr wrap="square" lIns="0" tIns="0" rIns="0" bIns="0" rtlCol="0"/>
            <a:lstStyle/>
            <a:p>
              <a:pPr defTabSz="685800"/>
              <a:endParaRPr sz="1350">
                <a:solidFill>
                  <a:prstClr val="black"/>
                </a:solidFill>
                <a:latin typeface="Calibri"/>
              </a:endParaRPr>
            </a:p>
          </p:txBody>
        </p:sp>
        <p:sp>
          <p:nvSpPr>
            <p:cNvPr id="36" name="object 36"/>
            <p:cNvSpPr/>
            <p:nvPr/>
          </p:nvSpPr>
          <p:spPr>
            <a:xfrm>
              <a:off x="6409182" y="5944361"/>
              <a:ext cx="2298700" cy="387350"/>
            </a:xfrm>
            <a:custGeom>
              <a:avLst/>
              <a:gdLst/>
              <a:ahLst/>
              <a:cxnLst/>
              <a:rect l="l" t="t" r="r" b="b"/>
              <a:pathLst>
                <a:path w="2298700" h="387350">
                  <a:moveTo>
                    <a:pt x="0" y="387095"/>
                  </a:moveTo>
                  <a:lnTo>
                    <a:pt x="2298191" y="387095"/>
                  </a:lnTo>
                  <a:lnTo>
                    <a:pt x="2298191" y="0"/>
                  </a:lnTo>
                  <a:lnTo>
                    <a:pt x="0" y="0"/>
                  </a:lnTo>
                  <a:lnTo>
                    <a:pt x="0" y="387095"/>
                  </a:lnTo>
                  <a:close/>
                </a:path>
              </a:pathLst>
            </a:custGeom>
            <a:ln w="25399">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37" name="object 37"/>
          <p:cNvSpPr txBox="1"/>
          <p:nvPr/>
        </p:nvSpPr>
        <p:spPr>
          <a:xfrm>
            <a:off x="4806887" y="4458271"/>
            <a:ext cx="1724025" cy="222657"/>
          </a:xfrm>
          <a:prstGeom prst="rect">
            <a:avLst/>
          </a:prstGeom>
        </p:spPr>
        <p:txBody>
          <a:bodyPr vert="horz" wrap="square" lIns="0" tIns="37624" rIns="0" bIns="0" rtlCol="0">
            <a:spAutoFit/>
          </a:bodyPr>
          <a:lstStyle/>
          <a:p>
            <a:pPr marL="489109" defTabSz="685800">
              <a:spcBef>
                <a:spcPts val="296"/>
              </a:spcBef>
            </a:pPr>
            <a:r>
              <a:rPr sz="1200" spc="-38" dirty="0">
                <a:solidFill>
                  <a:srgbClr val="FFFFFF"/>
                </a:solidFill>
                <a:latin typeface="Trebuchet MS"/>
                <a:cs typeface="Trebuchet MS"/>
              </a:rPr>
              <a:t>Universities</a:t>
            </a:r>
            <a:endParaRPr sz="1200">
              <a:solidFill>
                <a:prstClr val="black"/>
              </a:solidFill>
              <a:latin typeface="Trebuchet MS"/>
              <a:cs typeface="Trebuchet MS"/>
            </a:endParaRPr>
          </a:p>
        </p:txBody>
      </p:sp>
      <p:grpSp>
        <p:nvGrpSpPr>
          <p:cNvPr id="38" name="object 38"/>
          <p:cNvGrpSpPr/>
          <p:nvPr/>
        </p:nvGrpSpPr>
        <p:grpSpPr>
          <a:xfrm>
            <a:off x="6839141" y="2949511"/>
            <a:ext cx="1935480" cy="1808798"/>
            <a:chOff x="9118854" y="3932682"/>
            <a:chExt cx="2580640" cy="2411730"/>
          </a:xfrm>
        </p:grpSpPr>
        <p:sp>
          <p:nvSpPr>
            <p:cNvPr id="39" name="object 39"/>
            <p:cNvSpPr/>
            <p:nvPr/>
          </p:nvSpPr>
          <p:spPr>
            <a:xfrm>
              <a:off x="9118854" y="3932682"/>
              <a:ext cx="2580131" cy="2063495"/>
            </a:xfrm>
            <a:prstGeom prst="rect">
              <a:avLst/>
            </a:prstGeom>
            <a:blipFill>
              <a:blip r:embed="rId9"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0" name="object 40"/>
            <p:cNvSpPr/>
            <p:nvPr/>
          </p:nvSpPr>
          <p:spPr>
            <a:xfrm>
              <a:off x="9246870" y="5944361"/>
              <a:ext cx="2296795" cy="387350"/>
            </a:xfrm>
            <a:custGeom>
              <a:avLst/>
              <a:gdLst/>
              <a:ahLst/>
              <a:cxnLst/>
              <a:rect l="l" t="t" r="r" b="b"/>
              <a:pathLst>
                <a:path w="2296795" h="387350">
                  <a:moveTo>
                    <a:pt x="2296668" y="0"/>
                  </a:moveTo>
                  <a:lnTo>
                    <a:pt x="0" y="0"/>
                  </a:lnTo>
                  <a:lnTo>
                    <a:pt x="0" y="387095"/>
                  </a:lnTo>
                  <a:lnTo>
                    <a:pt x="2296668" y="387095"/>
                  </a:lnTo>
                  <a:lnTo>
                    <a:pt x="2296668" y="0"/>
                  </a:lnTo>
                  <a:close/>
                </a:path>
              </a:pathLst>
            </a:custGeom>
            <a:solidFill>
              <a:srgbClr val="8063A1"/>
            </a:solidFill>
          </p:spPr>
          <p:txBody>
            <a:bodyPr wrap="square" lIns="0" tIns="0" rIns="0" bIns="0" rtlCol="0"/>
            <a:lstStyle/>
            <a:p>
              <a:pPr defTabSz="685800"/>
              <a:endParaRPr sz="1350">
                <a:solidFill>
                  <a:prstClr val="black"/>
                </a:solidFill>
                <a:latin typeface="Calibri"/>
              </a:endParaRPr>
            </a:p>
          </p:txBody>
        </p:sp>
        <p:sp>
          <p:nvSpPr>
            <p:cNvPr id="41" name="object 41"/>
            <p:cNvSpPr/>
            <p:nvPr/>
          </p:nvSpPr>
          <p:spPr>
            <a:xfrm>
              <a:off x="9246870" y="5944361"/>
              <a:ext cx="2296795" cy="387350"/>
            </a:xfrm>
            <a:custGeom>
              <a:avLst/>
              <a:gdLst/>
              <a:ahLst/>
              <a:cxnLst/>
              <a:rect l="l" t="t" r="r" b="b"/>
              <a:pathLst>
                <a:path w="2296795" h="387350">
                  <a:moveTo>
                    <a:pt x="0" y="387095"/>
                  </a:moveTo>
                  <a:lnTo>
                    <a:pt x="2296668" y="387095"/>
                  </a:lnTo>
                  <a:lnTo>
                    <a:pt x="2296668" y="0"/>
                  </a:lnTo>
                  <a:lnTo>
                    <a:pt x="0" y="0"/>
                  </a:lnTo>
                  <a:lnTo>
                    <a:pt x="0" y="387095"/>
                  </a:lnTo>
                  <a:close/>
                </a:path>
              </a:pathLst>
            </a:custGeom>
            <a:ln w="25399">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42" name="object 42"/>
          <p:cNvSpPr txBox="1"/>
          <p:nvPr/>
        </p:nvSpPr>
        <p:spPr>
          <a:xfrm>
            <a:off x="6935152" y="4458271"/>
            <a:ext cx="1722596" cy="222657"/>
          </a:xfrm>
          <a:prstGeom prst="rect">
            <a:avLst/>
          </a:prstGeom>
        </p:spPr>
        <p:txBody>
          <a:bodyPr vert="horz" wrap="square" lIns="0" tIns="37624" rIns="0" bIns="0" rtlCol="0">
            <a:spAutoFit/>
          </a:bodyPr>
          <a:lstStyle/>
          <a:p>
            <a:pPr marL="434340" defTabSz="685800">
              <a:spcBef>
                <a:spcPts val="296"/>
              </a:spcBef>
            </a:pPr>
            <a:r>
              <a:rPr sz="1200" spc="11" dirty="0">
                <a:solidFill>
                  <a:srgbClr val="FFFFFF"/>
                </a:solidFill>
                <a:latin typeface="Trebuchet MS"/>
                <a:cs typeface="Trebuchet MS"/>
              </a:rPr>
              <a:t>K-12</a:t>
            </a:r>
            <a:r>
              <a:rPr sz="1200" spc="-60" dirty="0">
                <a:solidFill>
                  <a:srgbClr val="FFFFFF"/>
                </a:solidFill>
                <a:latin typeface="Trebuchet MS"/>
                <a:cs typeface="Trebuchet MS"/>
              </a:rPr>
              <a:t> </a:t>
            </a:r>
            <a:r>
              <a:rPr sz="1200" spc="-4" dirty="0">
                <a:solidFill>
                  <a:srgbClr val="FFFFFF"/>
                </a:solidFill>
                <a:latin typeface="Trebuchet MS"/>
                <a:cs typeface="Trebuchet MS"/>
              </a:rPr>
              <a:t>Schools</a:t>
            </a:r>
            <a:endParaRPr sz="1200">
              <a:solidFill>
                <a:prstClr val="black"/>
              </a:solidFill>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317" y="326098"/>
            <a:ext cx="6751796" cy="379431"/>
          </a:xfrm>
          <a:prstGeom prst="rect">
            <a:avLst/>
          </a:prstGeom>
        </p:spPr>
        <p:txBody>
          <a:bodyPr vert="horz" wrap="square" lIns="0" tIns="10001" rIns="0" bIns="0" rtlCol="0">
            <a:spAutoFit/>
          </a:bodyPr>
          <a:lstStyle/>
          <a:p>
            <a:pPr marL="9525">
              <a:spcBef>
                <a:spcPts val="79"/>
              </a:spcBef>
            </a:pPr>
            <a:r>
              <a:rPr sz="2400" spc="-4" dirty="0">
                <a:latin typeface="Carlito"/>
                <a:cs typeface="Carlito"/>
              </a:rPr>
              <a:t>Infrastructure Projects Create Jobs </a:t>
            </a:r>
            <a:r>
              <a:rPr sz="2400" dirty="0">
                <a:latin typeface="Carlito"/>
                <a:cs typeface="Carlito"/>
              </a:rPr>
              <a:t>and Local</a:t>
            </a:r>
            <a:r>
              <a:rPr sz="2400" spc="-56" dirty="0">
                <a:latin typeface="Carlito"/>
                <a:cs typeface="Carlito"/>
              </a:rPr>
              <a:t> </a:t>
            </a:r>
            <a:r>
              <a:rPr sz="2400" spc="-4" dirty="0">
                <a:latin typeface="Carlito"/>
                <a:cs typeface="Carlito"/>
              </a:rPr>
              <a:t>Benefits</a:t>
            </a:r>
            <a:endParaRPr sz="2400">
              <a:latin typeface="Carlito"/>
              <a:cs typeface="Carlito"/>
            </a:endParaRPr>
          </a:p>
        </p:txBody>
      </p:sp>
      <p:sp>
        <p:nvSpPr>
          <p:cNvPr id="3" name="object 3"/>
          <p:cNvSpPr/>
          <p:nvPr/>
        </p:nvSpPr>
        <p:spPr>
          <a:xfrm>
            <a:off x="182308" y="1163002"/>
            <a:ext cx="2174081" cy="3161824"/>
          </a:xfrm>
          <a:custGeom>
            <a:avLst/>
            <a:gdLst/>
            <a:ahLst/>
            <a:cxnLst/>
            <a:rect l="l" t="t" r="r" b="b"/>
            <a:pathLst>
              <a:path w="2898775" h="4215765">
                <a:moveTo>
                  <a:pt x="2608834" y="0"/>
                </a:moveTo>
                <a:lnTo>
                  <a:pt x="289864" y="0"/>
                </a:lnTo>
                <a:lnTo>
                  <a:pt x="242848" y="3794"/>
                </a:lnTo>
                <a:lnTo>
                  <a:pt x="198246" y="14778"/>
                </a:lnTo>
                <a:lnTo>
                  <a:pt x="156657" y="32356"/>
                </a:lnTo>
                <a:lnTo>
                  <a:pt x="118676" y="55928"/>
                </a:lnTo>
                <a:lnTo>
                  <a:pt x="84901" y="84899"/>
                </a:lnTo>
                <a:lnTo>
                  <a:pt x="55928" y="118670"/>
                </a:lnTo>
                <a:lnTo>
                  <a:pt x="32355" y="156645"/>
                </a:lnTo>
                <a:lnTo>
                  <a:pt x="14777" y="198225"/>
                </a:lnTo>
                <a:lnTo>
                  <a:pt x="3793" y="242814"/>
                </a:lnTo>
                <a:lnTo>
                  <a:pt x="0" y="289813"/>
                </a:lnTo>
                <a:lnTo>
                  <a:pt x="0" y="3925569"/>
                </a:lnTo>
                <a:lnTo>
                  <a:pt x="3793" y="3972572"/>
                </a:lnTo>
                <a:lnTo>
                  <a:pt x="14777" y="4017163"/>
                </a:lnTo>
                <a:lnTo>
                  <a:pt x="32355" y="4058744"/>
                </a:lnTo>
                <a:lnTo>
                  <a:pt x="55928" y="4096718"/>
                </a:lnTo>
                <a:lnTo>
                  <a:pt x="84901" y="4130489"/>
                </a:lnTo>
                <a:lnTo>
                  <a:pt x="118676" y="4159458"/>
                </a:lnTo>
                <a:lnTo>
                  <a:pt x="156657" y="4183030"/>
                </a:lnTo>
                <a:lnTo>
                  <a:pt x="198246" y="4200606"/>
                </a:lnTo>
                <a:lnTo>
                  <a:pt x="242848" y="4211590"/>
                </a:lnTo>
                <a:lnTo>
                  <a:pt x="289864" y="4215383"/>
                </a:lnTo>
                <a:lnTo>
                  <a:pt x="2608834" y="4215383"/>
                </a:lnTo>
                <a:lnTo>
                  <a:pt x="2655833" y="4211590"/>
                </a:lnTo>
                <a:lnTo>
                  <a:pt x="2700422" y="4200606"/>
                </a:lnTo>
                <a:lnTo>
                  <a:pt x="2742002" y="4183030"/>
                </a:lnTo>
                <a:lnTo>
                  <a:pt x="2779977" y="4159458"/>
                </a:lnTo>
                <a:lnTo>
                  <a:pt x="2813748" y="4130489"/>
                </a:lnTo>
                <a:lnTo>
                  <a:pt x="2842719" y="4096718"/>
                </a:lnTo>
                <a:lnTo>
                  <a:pt x="2866291" y="4058744"/>
                </a:lnTo>
                <a:lnTo>
                  <a:pt x="2883869" y="4017163"/>
                </a:lnTo>
                <a:lnTo>
                  <a:pt x="2894853" y="3972572"/>
                </a:lnTo>
                <a:lnTo>
                  <a:pt x="2898648" y="3925569"/>
                </a:lnTo>
                <a:lnTo>
                  <a:pt x="2898648" y="289813"/>
                </a:lnTo>
                <a:lnTo>
                  <a:pt x="2894853" y="242814"/>
                </a:lnTo>
                <a:lnTo>
                  <a:pt x="2883869" y="198225"/>
                </a:lnTo>
                <a:lnTo>
                  <a:pt x="2866291" y="156645"/>
                </a:lnTo>
                <a:lnTo>
                  <a:pt x="2842719" y="118670"/>
                </a:lnTo>
                <a:lnTo>
                  <a:pt x="2813748" y="84899"/>
                </a:lnTo>
                <a:lnTo>
                  <a:pt x="2779977" y="55928"/>
                </a:lnTo>
                <a:lnTo>
                  <a:pt x="2742002" y="32356"/>
                </a:lnTo>
                <a:lnTo>
                  <a:pt x="2700422" y="14778"/>
                </a:lnTo>
                <a:lnTo>
                  <a:pt x="2655833" y="3794"/>
                </a:lnTo>
                <a:lnTo>
                  <a:pt x="2608834"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sp>
        <p:nvSpPr>
          <p:cNvPr id="4" name="object 4"/>
          <p:cNvSpPr txBox="1"/>
          <p:nvPr/>
        </p:nvSpPr>
        <p:spPr>
          <a:xfrm>
            <a:off x="318515" y="2704624"/>
            <a:ext cx="1898333" cy="659795"/>
          </a:xfrm>
          <a:prstGeom prst="rect">
            <a:avLst/>
          </a:prstGeom>
        </p:spPr>
        <p:txBody>
          <a:bodyPr vert="horz" wrap="square" lIns="0" tIns="43814" rIns="0" bIns="0" rtlCol="0">
            <a:spAutoFit/>
          </a:bodyPr>
          <a:lstStyle/>
          <a:p>
            <a:pPr marL="9049" marR="3810" algn="ctr" defTabSz="685800">
              <a:lnSpc>
                <a:spcPts val="1627"/>
              </a:lnSpc>
              <a:spcBef>
                <a:spcPts val="344"/>
              </a:spcBef>
            </a:pPr>
            <a:r>
              <a:rPr sz="1575" spc="-4" dirty="0">
                <a:solidFill>
                  <a:srgbClr val="FFFFFF"/>
                </a:solidFill>
                <a:latin typeface="Arial"/>
                <a:cs typeface="Arial"/>
              </a:rPr>
              <a:t>Lowering energy</a:t>
            </a:r>
            <a:r>
              <a:rPr sz="1575" spc="-11" dirty="0">
                <a:solidFill>
                  <a:srgbClr val="FFFFFF"/>
                </a:solidFill>
                <a:latin typeface="Arial"/>
                <a:cs typeface="Arial"/>
              </a:rPr>
              <a:t> </a:t>
            </a:r>
            <a:r>
              <a:rPr sz="1575" spc="-4" dirty="0">
                <a:solidFill>
                  <a:srgbClr val="FFFFFF"/>
                </a:solidFill>
                <a:latin typeface="Arial"/>
                <a:cs typeface="Arial"/>
              </a:rPr>
              <a:t>bills  </a:t>
            </a:r>
            <a:r>
              <a:rPr sz="1575" dirty="0">
                <a:solidFill>
                  <a:srgbClr val="FFFFFF"/>
                </a:solidFill>
                <a:latin typeface="Arial"/>
                <a:cs typeface="Arial"/>
              </a:rPr>
              <a:t>for </a:t>
            </a:r>
            <a:r>
              <a:rPr sz="1575" spc="-4" dirty="0">
                <a:solidFill>
                  <a:srgbClr val="FFFFFF"/>
                </a:solidFill>
                <a:latin typeface="Arial"/>
                <a:cs typeface="Arial"/>
              </a:rPr>
              <a:t>households and  businesses</a:t>
            </a:r>
            <a:endParaRPr sz="1575">
              <a:solidFill>
                <a:prstClr val="black"/>
              </a:solidFill>
              <a:latin typeface="Arial"/>
              <a:cs typeface="Arial"/>
            </a:endParaRPr>
          </a:p>
        </p:txBody>
      </p:sp>
      <p:grpSp>
        <p:nvGrpSpPr>
          <p:cNvPr id="5" name="object 5"/>
          <p:cNvGrpSpPr/>
          <p:nvPr/>
        </p:nvGrpSpPr>
        <p:grpSpPr>
          <a:xfrm>
            <a:off x="732854" y="1163002"/>
            <a:ext cx="3861435" cy="3161824"/>
            <a:chOff x="977138" y="1550669"/>
            <a:chExt cx="5148580" cy="4215765"/>
          </a:xfrm>
        </p:grpSpPr>
        <p:sp>
          <p:nvSpPr>
            <p:cNvPr id="6" name="object 6"/>
            <p:cNvSpPr/>
            <p:nvPr/>
          </p:nvSpPr>
          <p:spPr>
            <a:xfrm>
              <a:off x="989838" y="1803653"/>
              <a:ext cx="1403604" cy="138049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989838" y="1803653"/>
              <a:ext cx="1403985" cy="1403985"/>
            </a:xfrm>
            <a:custGeom>
              <a:avLst/>
              <a:gdLst/>
              <a:ahLst/>
              <a:cxnLst/>
              <a:rect l="l" t="t" r="r" b="b"/>
              <a:pathLst>
                <a:path w="1403985" h="1403985">
                  <a:moveTo>
                    <a:pt x="0" y="701801"/>
                  </a:moveTo>
                  <a:lnTo>
                    <a:pt x="1619" y="653751"/>
                  </a:lnTo>
                  <a:lnTo>
                    <a:pt x="6406" y="606569"/>
                  </a:lnTo>
                  <a:lnTo>
                    <a:pt x="14257" y="560361"/>
                  </a:lnTo>
                  <a:lnTo>
                    <a:pt x="25068" y="515231"/>
                  </a:lnTo>
                  <a:lnTo>
                    <a:pt x="38733" y="471284"/>
                  </a:lnTo>
                  <a:lnTo>
                    <a:pt x="55149" y="428625"/>
                  </a:lnTo>
                  <a:lnTo>
                    <a:pt x="74211" y="387356"/>
                  </a:lnTo>
                  <a:lnTo>
                    <a:pt x="95814" y="347584"/>
                  </a:lnTo>
                  <a:lnTo>
                    <a:pt x="119854" y="309413"/>
                  </a:lnTo>
                  <a:lnTo>
                    <a:pt x="146226" y="272947"/>
                  </a:lnTo>
                  <a:lnTo>
                    <a:pt x="174826" y="238291"/>
                  </a:lnTo>
                  <a:lnTo>
                    <a:pt x="205549" y="205549"/>
                  </a:lnTo>
                  <a:lnTo>
                    <a:pt x="238291" y="174826"/>
                  </a:lnTo>
                  <a:lnTo>
                    <a:pt x="272947" y="146226"/>
                  </a:lnTo>
                  <a:lnTo>
                    <a:pt x="309413" y="119854"/>
                  </a:lnTo>
                  <a:lnTo>
                    <a:pt x="347584" y="95814"/>
                  </a:lnTo>
                  <a:lnTo>
                    <a:pt x="387356" y="74211"/>
                  </a:lnTo>
                  <a:lnTo>
                    <a:pt x="428625" y="55149"/>
                  </a:lnTo>
                  <a:lnTo>
                    <a:pt x="471284" y="38733"/>
                  </a:lnTo>
                  <a:lnTo>
                    <a:pt x="515231" y="25068"/>
                  </a:lnTo>
                  <a:lnTo>
                    <a:pt x="560361" y="14257"/>
                  </a:lnTo>
                  <a:lnTo>
                    <a:pt x="606569" y="6406"/>
                  </a:lnTo>
                  <a:lnTo>
                    <a:pt x="653751" y="1619"/>
                  </a:lnTo>
                  <a:lnTo>
                    <a:pt x="701801" y="0"/>
                  </a:lnTo>
                  <a:lnTo>
                    <a:pt x="749852" y="1619"/>
                  </a:lnTo>
                  <a:lnTo>
                    <a:pt x="797034" y="6406"/>
                  </a:lnTo>
                  <a:lnTo>
                    <a:pt x="843242" y="14257"/>
                  </a:lnTo>
                  <a:lnTo>
                    <a:pt x="888372" y="25068"/>
                  </a:lnTo>
                  <a:lnTo>
                    <a:pt x="932319" y="38733"/>
                  </a:lnTo>
                  <a:lnTo>
                    <a:pt x="974979" y="55149"/>
                  </a:lnTo>
                  <a:lnTo>
                    <a:pt x="1016247" y="74211"/>
                  </a:lnTo>
                  <a:lnTo>
                    <a:pt x="1056019" y="95814"/>
                  </a:lnTo>
                  <a:lnTo>
                    <a:pt x="1094190" y="119854"/>
                  </a:lnTo>
                  <a:lnTo>
                    <a:pt x="1130656" y="146226"/>
                  </a:lnTo>
                  <a:lnTo>
                    <a:pt x="1165312" y="174826"/>
                  </a:lnTo>
                  <a:lnTo>
                    <a:pt x="1198054" y="205549"/>
                  </a:lnTo>
                  <a:lnTo>
                    <a:pt x="1228777" y="238291"/>
                  </a:lnTo>
                  <a:lnTo>
                    <a:pt x="1257377" y="272947"/>
                  </a:lnTo>
                  <a:lnTo>
                    <a:pt x="1283749" y="309413"/>
                  </a:lnTo>
                  <a:lnTo>
                    <a:pt x="1307789" y="347584"/>
                  </a:lnTo>
                  <a:lnTo>
                    <a:pt x="1329392" y="387356"/>
                  </a:lnTo>
                  <a:lnTo>
                    <a:pt x="1348454" y="428624"/>
                  </a:lnTo>
                  <a:lnTo>
                    <a:pt x="1364870" y="471284"/>
                  </a:lnTo>
                  <a:lnTo>
                    <a:pt x="1378535" y="515231"/>
                  </a:lnTo>
                  <a:lnTo>
                    <a:pt x="1389346" y="560361"/>
                  </a:lnTo>
                  <a:lnTo>
                    <a:pt x="1397197" y="606569"/>
                  </a:lnTo>
                  <a:lnTo>
                    <a:pt x="1401984" y="653751"/>
                  </a:lnTo>
                  <a:lnTo>
                    <a:pt x="1403604" y="701801"/>
                  </a:lnTo>
                  <a:lnTo>
                    <a:pt x="1401984" y="749852"/>
                  </a:lnTo>
                  <a:lnTo>
                    <a:pt x="1397197" y="797034"/>
                  </a:lnTo>
                  <a:lnTo>
                    <a:pt x="1389346" y="843242"/>
                  </a:lnTo>
                  <a:lnTo>
                    <a:pt x="1378535" y="888372"/>
                  </a:lnTo>
                  <a:lnTo>
                    <a:pt x="1364870" y="932319"/>
                  </a:lnTo>
                  <a:lnTo>
                    <a:pt x="1348454" y="974979"/>
                  </a:lnTo>
                  <a:lnTo>
                    <a:pt x="1329392" y="1016247"/>
                  </a:lnTo>
                  <a:lnTo>
                    <a:pt x="1307789" y="1056019"/>
                  </a:lnTo>
                  <a:lnTo>
                    <a:pt x="1283749" y="1094190"/>
                  </a:lnTo>
                  <a:lnTo>
                    <a:pt x="1257377" y="1130656"/>
                  </a:lnTo>
                  <a:lnTo>
                    <a:pt x="1228777" y="1165312"/>
                  </a:lnTo>
                  <a:lnTo>
                    <a:pt x="1198054" y="1198054"/>
                  </a:lnTo>
                  <a:lnTo>
                    <a:pt x="1165312" y="1228777"/>
                  </a:lnTo>
                  <a:lnTo>
                    <a:pt x="1130656" y="1257377"/>
                  </a:lnTo>
                  <a:lnTo>
                    <a:pt x="1094190" y="1283749"/>
                  </a:lnTo>
                  <a:lnTo>
                    <a:pt x="1056019" y="1307789"/>
                  </a:lnTo>
                  <a:lnTo>
                    <a:pt x="1016247" y="1329392"/>
                  </a:lnTo>
                  <a:lnTo>
                    <a:pt x="974979" y="1348454"/>
                  </a:lnTo>
                  <a:lnTo>
                    <a:pt x="932319" y="1364870"/>
                  </a:lnTo>
                  <a:lnTo>
                    <a:pt x="888372" y="1378535"/>
                  </a:lnTo>
                  <a:lnTo>
                    <a:pt x="843242" y="1389346"/>
                  </a:lnTo>
                  <a:lnTo>
                    <a:pt x="797034" y="1397197"/>
                  </a:lnTo>
                  <a:lnTo>
                    <a:pt x="749852" y="1401984"/>
                  </a:lnTo>
                  <a:lnTo>
                    <a:pt x="701801" y="1403604"/>
                  </a:lnTo>
                  <a:lnTo>
                    <a:pt x="653751" y="1401984"/>
                  </a:lnTo>
                  <a:lnTo>
                    <a:pt x="606569" y="1397197"/>
                  </a:lnTo>
                  <a:lnTo>
                    <a:pt x="560361" y="1389346"/>
                  </a:lnTo>
                  <a:lnTo>
                    <a:pt x="515231" y="1378535"/>
                  </a:lnTo>
                  <a:lnTo>
                    <a:pt x="471284" y="1364870"/>
                  </a:lnTo>
                  <a:lnTo>
                    <a:pt x="428625" y="1348454"/>
                  </a:lnTo>
                  <a:lnTo>
                    <a:pt x="387356" y="1329392"/>
                  </a:lnTo>
                  <a:lnTo>
                    <a:pt x="347584" y="1307789"/>
                  </a:lnTo>
                  <a:lnTo>
                    <a:pt x="309413" y="1283749"/>
                  </a:lnTo>
                  <a:lnTo>
                    <a:pt x="272947" y="1257377"/>
                  </a:lnTo>
                  <a:lnTo>
                    <a:pt x="238291" y="1228777"/>
                  </a:lnTo>
                  <a:lnTo>
                    <a:pt x="205549" y="1198054"/>
                  </a:lnTo>
                  <a:lnTo>
                    <a:pt x="174826" y="1165312"/>
                  </a:lnTo>
                  <a:lnTo>
                    <a:pt x="146226" y="1130656"/>
                  </a:lnTo>
                  <a:lnTo>
                    <a:pt x="119854" y="1094190"/>
                  </a:lnTo>
                  <a:lnTo>
                    <a:pt x="95814" y="1056019"/>
                  </a:lnTo>
                  <a:lnTo>
                    <a:pt x="74211" y="1016247"/>
                  </a:lnTo>
                  <a:lnTo>
                    <a:pt x="55149" y="974979"/>
                  </a:lnTo>
                  <a:lnTo>
                    <a:pt x="38733" y="932319"/>
                  </a:lnTo>
                  <a:lnTo>
                    <a:pt x="25068" y="888372"/>
                  </a:lnTo>
                  <a:lnTo>
                    <a:pt x="14257" y="843242"/>
                  </a:lnTo>
                  <a:lnTo>
                    <a:pt x="6406" y="797034"/>
                  </a:lnTo>
                  <a:lnTo>
                    <a:pt x="1619" y="749852"/>
                  </a:lnTo>
                  <a:lnTo>
                    <a:pt x="0" y="701801"/>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3228594" y="1550669"/>
              <a:ext cx="2897505" cy="4215765"/>
            </a:xfrm>
            <a:custGeom>
              <a:avLst/>
              <a:gdLst/>
              <a:ahLst/>
              <a:cxnLst/>
              <a:rect l="l" t="t" r="r" b="b"/>
              <a:pathLst>
                <a:path w="2897504" h="4215765">
                  <a:moveTo>
                    <a:pt x="2607436" y="0"/>
                  </a:moveTo>
                  <a:lnTo>
                    <a:pt x="289686" y="0"/>
                  </a:lnTo>
                  <a:lnTo>
                    <a:pt x="242690" y="3790"/>
                  </a:lnTo>
                  <a:lnTo>
                    <a:pt x="198111" y="14765"/>
                  </a:lnTo>
                  <a:lnTo>
                    <a:pt x="156545" y="32328"/>
                  </a:lnTo>
                  <a:lnTo>
                    <a:pt x="118588" y="55884"/>
                  </a:lnTo>
                  <a:lnTo>
                    <a:pt x="84835" y="84835"/>
                  </a:lnTo>
                  <a:lnTo>
                    <a:pt x="55884" y="118588"/>
                  </a:lnTo>
                  <a:lnTo>
                    <a:pt x="32328" y="156545"/>
                  </a:lnTo>
                  <a:lnTo>
                    <a:pt x="14765" y="198111"/>
                  </a:lnTo>
                  <a:lnTo>
                    <a:pt x="3790" y="242690"/>
                  </a:lnTo>
                  <a:lnTo>
                    <a:pt x="0" y="289687"/>
                  </a:lnTo>
                  <a:lnTo>
                    <a:pt x="0" y="3925696"/>
                  </a:lnTo>
                  <a:lnTo>
                    <a:pt x="3790" y="3972683"/>
                  </a:lnTo>
                  <a:lnTo>
                    <a:pt x="14765" y="4017257"/>
                  </a:lnTo>
                  <a:lnTo>
                    <a:pt x="32328" y="4058821"/>
                  </a:lnTo>
                  <a:lnTo>
                    <a:pt x="55884" y="4096779"/>
                  </a:lnTo>
                  <a:lnTo>
                    <a:pt x="84836" y="4130533"/>
                  </a:lnTo>
                  <a:lnTo>
                    <a:pt x="118588" y="4159488"/>
                  </a:lnTo>
                  <a:lnTo>
                    <a:pt x="156545" y="4183048"/>
                  </a:lnTo>
                  <a:lnTo>
                    <a:pt x="198111" y="4200614"/>
                  </a:lnTo>
                  <a:lnTo>
                    <a:pt x="242690" y="4211592"/>
                  </a:lnTo>
                  <a:lnTo>
                    <a:pt x="289686" y="4215383"/>
                  </a:lnTo>
                  <a:lnTo>
                    <a:pt x="2607436" y="4215383"/>
                  </a:lnTo>
                  <a:lnTo>
                    <a:pt x="2654433" y="4211592"/>
                  </a:lnTo>
                  <a:lnTo>
                    <a:pt x="2699012" y="4200614"/>
                  </a:lnTo>
                  <a:lnTo>
                    <a:pt x="2740578" y="4183048"/>
                  </a:lnTo>
                  <a:lnTo>
                    <a:pt x="2778535" y="4159488"/>
                  </a:lnTo>
                  <a:lnTo>
                    <a:pt x="2812287" y="4130533"/>
                  </a:lnTo>
                  <a:lnTo>
                    <a:pt x="2841239" y="4096779"/>
                  </a:lnTo>
                  <a:lnTo>
                    <a:pt x="2864795" y="4058821"/>
                  </a:lnTo>
                  <a:lnTo>
                    <a:pt x="2882358" y="4017257"/>
                  </a:lnTo>
                  <a:lnTo>
                    <a:pt x="2893333" y="3972683"/>
                  </a:lnTo>
                  <a:lnTo>
                    <a:pt x="2897123" y="3925696"/>
                  </a:lnTo>
                  <a:lnTo>
                    <a:pt x="2897123" y="289687"/>
                  </a:lnTo>
                  <a:lnTo>
                    <a:pt x="2893333" y="242690"/>
                  </a:lnTo>
                  <a:lnTo>
                    <a:pt x="2882358" y="198111"/>
                  </a:lnTo>
                  <a:lnTo>
                    <a:pt x="2864795" y="156545"/>
                  </a:lnTo>
                  <a:lnTo>
                    <a:pt x="2841239" y="118588"/>
                  </a:lnTo>
                  <a:lnTo>
                    <a:pt x="2812288" y="84836"/>
                  </a:lnTo>
                  <a:lnTo>
                    <a:pt x="2778535" y="55884"/>
                  </a:lnTo>
                  <a:lnTo>
                    <a:pt x="2740578" y="32328"/>
                  </a:lnTo>
                  <a:lnTo>
                    <a:pt x="2699012" y="14765"/>
                  </a:lnTo>
                  <a:lnTo>
                    <a:pt x="2654433" y="3790"/>
                  </a:lnTo>
                  <a:lnTo>
                    <a:pt x="2607436"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grpSp>
      <p:sp>
        <p:nvSpPr>
          <p:cNvPr id="9" name="object 9"/>
          <p:cNvSpPr txBox="1"/>
          <p:nvPr/>
        </p:nvSpPr>
        <p:spPr>
          <a:xfrm>
            <a:off x="2593086" y="2497551"/>
            <a:ext cx="1830229" cy="1085073"/>
          </a:xfrm>
          <a:prstGeom prst="rect">
            <a:avLst/>
          </a:prstGeom>
        </p:spPr>
        <p:txBody>
          <a:bodyPr vert="horz" wrap="square" lIns="0" tIns="42386" rIns="0" bIns="0" rtlCol="0">
            <a:spAutoFit/>
          </a:bodyPr>
          <a:lstStyle/>
          <a:p>
            <a:pPr marL="9049" marR="3810" indent="-1429" algn="ctr" defTabSz="685800">
              <a:lnSpc>
                <a:spcPct val="86200"/>
              </a:lnSpc>
              <a:spcBef>
                <a:spcPts val="334"/>
              </a:spcBef>
            </a:pPr>
            <a:r>
              <a:rPr sz="1575" spc="-4" dirty="0">
                <a:solidFill>
                  <a:srgbClr val="FFFFFF"/>
                </a:solidFill>
                <a:latin typeface="Arial"/>
                <a:cs typeface="Arial"/>
              </a:rPr>
              <a:t>Creating good </a:t>
            </a:r>
            <a:r>
              <a:rPr sz="1575" spc="-8" dirty="0">
                <a:solidFill>
                  <a:srgbClr val="FFFFFF"/>
                </a:solidFill>
                <a:latin typeface="Arial"/>
                <a:cs typeface="Arial"/>
              </a:rPr>
              <a:t>jobs  </a:t>
            </a:r>
            <a:r>
              <a:rPr sz="1575" spc="-4" dirty="0">
                <a:solidFill>
                  <a:srgbClr val="FFFFFF"/>
                </a:solidFill>
                <a:latin typeface="Arial"/>
                <a:cs typeface="Arial"/>
              </a:rPr>
              <a:t>and boosting</a:t>
            </a:r>
            <a:r>
              <a:rPr sz="1575" spc="-41" dirty="0">
                <a:solidFill>
                  <a:srgbClr val="FFFFFF"/>
                </a:solidFill>
                <a:latin typeface="Arial"/>
                <a:cs typeface="Arial"/>
              </a:rPr>
              <a:t> </a:t>
            </a:r>
            <a:r>
              <a:rPr sz="1575" spc="-4" dirty="0">
                <a:solidFill>
                  <a:srgbClr val="FFFFFF"/>
                </a:solidFill>
                <a:latin typeface="Arial"/>
                <a:cs typeface="Arial"/>
              </a:rPr>
              <a:t>energy  supply chains and  domestic  manufacturing</a:t>
            </a:r>
            <a:endParaRPr sz="1575">
              <a:solidFill>
                <a:prstClr val="black"/>
              </a:solidFill>
              <a:latin typeface="Arial"/>
              <a:cs typeface="Arial"/>
            </a:endParaRPr>
          </a:p>
        </p:txBody>
      </p:sp>
      <p:grpSp>
        <p:nvGrpSpPr>
          <p:cNvPr id="10" name="object 10"/>
          <p:cNvGrpSpPr/>
          <p:nvPr/>
        </p:nvGrpSpPr>
        <p:grpSpPr>
          <a:xfrm>
            <a:off x="2971990" y="1163002"/>
            <a:ext cx="3861435" cy="3161824"/>
            <a:chOff x="3962653" y="1550669"/>
            <a:chExt cx="5148580" cy="4215765"/>
          </a:xfrm>
        </p:grpSpPr>
        <p:sp>
          <p:nvSpPr>
            <p:cNvPr id="11" name="object 11"/>
            <p:cNvSpPr/>
            <p:nvPr/>
          </p:nvSpPr>
          <p:spPr>
            <a:xfrm>
              <a:off x="3975353" y="1803653"/>
              <a:ext cx="1403604" cy="1403603"/>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3975353" y="1803653"/>
              <a:ext cx="1403985" cy="1403985"/>
            </a:xfrm>
            <a:custGeom>
              <a:avLst/>
              <a:gdLst/>
              <a:ahLst/>
              <a:cxnLst/>
              <a:rect l="l" t="t" r="r" b="b"/>
              <a:pathLst>
                <a:path w="1403985" h="1403985">
                  <a:moveTo>
                    <a:pt x="0" y="701801"/>
                  </a:moveTo>
                  <a:lnTo>
                    <a:pt x="1619" y="653751"/>
                  </a:lnTo>
                  <a:lnTo>
                    <a:pt x="6406" y="606569"/>
                  </a:lnTo>
                  <a:lnTo>
                    <a:pt x="14257" y="560361"/>
                  </a:lnTo>
                  <a:lnTo>
                    <a:pt x="25068" y="515231"/>
                  </a:lnTo>
                  <a:lnTo>
                    <a:pt x="38733" y="471284"/>
                  </a:lnTo>
                  <a:lnTo>
                    <a:pt x="55149" y="428625"/>
                  </a:lnTo>
                  <a:lnTo>
                    <a:pt x="74211" y="387356"/>
                  </a:lnTo>
                  <a:lnTo>
                    <a:pt x="95814" y="347584"/>
                  </a:lnTo>
                  <a:lnTo>
                    <a:pt x="119854" y="309413"/>
                  </a:lnTo>
                  <a:lnTo>
                    <a:pt x="146226" y="272947"/>
                  </a:lnTo>
                  <a:lnTo>
                    <a:pt x="174826" y="238291"/>
                  </a:lnTo>
                  <a:lnTo>
                    <a:pt x="205549" y="205549"/>
                  </a:lnTo>
                  <a:lnTo>
                    <a:pt x="238291" y="174826"/>
                  </a:lnTo>
                  <a:lnTo>
                    <a:pt x="272947" y="146226"/>
                  </a:lnTo>
                  <a:lnTo>
                    <a:pt x="309413" y="119854"/>
                  </a:lnTo>
                  <a:lnTo>
                    <a:pt x="347584" y="95814"/>
                  </a:lnTo>
                  <a:lnTo>
                    <a:pt x="387356" y="74211"/>
                  </a:lnTo>
                  <a:lnTo>
                    <a:pt x="428624" y="55149"/>
                  </a:lnTo>
                  <a:lnTo>
                    <a:pt x="471284" y="38733"/>
                  </a:lnTo>
                  <a:lnTo>
                    <a:pt x="515231" y="25068"/>
                  </a:lnTo>
                  <a:lnTo>
                    <a:pt x="560361" y="14257"/>
                  </a:lnTo>
                  <a:lnTo>
                    <a:pt x="606569" y="6406"/>
                  </a:lnTo>
                  <a:lnTo>
                    <a:pt x="653751" y="1619"/>
                  </a:lnTo>
                  <a:lnTo>
                    <a:pt x="701801" y="0"/>
                  </a:lnTo>
                  <a:lnTo>
                    <a:pt x="749852" y="1619"/>
                  </a:lnTo>
                  <a:lnTo>
                    <a:pt x="797034" y="6406"/>
                  </a:lnTo>
                  <a:lnTo>
                    <a:pt x="843242" y="14257"/>
                  </a:lnTo>
                  <a:lnTo>
                    <a:pt x="888372" y="25068"/>
                  </a:lnTo>
                  <a:lnTo>
                    <a:pt x="932319" y="38733"/>
                  </a:lnTo>
                  <a:lnTo>
                    <a:pt x="974979" y="55149"/>
                  </a:lnTo>
                  <a:lnTo>
                    <a:pt x="1016247" y="74211"/>
                  </a:lnTo>
                  <a:lnTo>
                    <a:pt x="1056019" y="95814"/>
                  </a:lnTo>
                  <a:lnTo>
                    <a:pt x="1094190" y="119854"/>
                  </a:lnTo>
                  <a:lnTo>
                    <a:pt x="1130656" y="146226"/>
                  </a:lnTo>
                  <a:lnTo>
                    <a:pt x="1165312" y="174826"/>
                  </a:lnTo>
                  <a:lnTo>
                    <a:pt x="1198054" y="205549"/>
                  </a:lnTo>
                  <a:lnTo>
                    <a:pt x="1228777" y="238291"/>
                  </a:lnTo>
                  <a:lnTo>
                    <a:pt x="1257377" y="272947"/>
                  </a:lnTo>
                  <a:lnTo>
                    <a:pt x="1283749" y="309413"/>
                  </a:lnTo>
                  <a:lnTo>
                    <a:pt x="1307789" y="347584"/>
                  </a:lnTo>
                  <a:lnTo>
                    <a:pt x="1329392" y="387356"/>
                  </a:lnTo>
                  <a:lnTo>
                    <a:pt x="1348454" y="428624"/>
                  </a:lnTo>
                  <a:lnTo>
                    <a:pt x="1364870" y="471284"/>
                  </a:lnTo>
                  <a:lnTo>
                    <a:pt x="1378535" y="515231"/>
                  </a:lnTo>
                  <a:lnTo>
                    <a:pt x="1389346" y="560361"/>
                  </a:lnTo>
                  <a:lnTo>
                    <a:pt x="1397197" y="606569"/>
                  </a:lnTo>
                  <a:lnTo>
                    <a:pt x="1401984" y="653751"/>
                  </a:lnTo>
                  <a:lnTo>
                    <a:pt x="1403604" y="701801"/>
                  </a:lnTo>
                  <a:lnTo>
                    <a:pt x="1401984" y="749852"/>
                  </a:lnTo>
                  <a:lnTo>
                    <a:pt x="1397197" y="797034"/>
                  </a:lnTo>
                  <a:lnTo>
                    <a:pt x="1389346" y="843242"/>
                  </a:lnTo>
                  <a:lnTo>
                    <a:pt x="1378535" y="888372"/>
                  </a:lnTo>
                  <a:lnTo>
                    <a:pt x="1364870" y="932319"/>
                  </a:lnTo>
                  <a:lnTo>
                    <a:pt x="1348454" y="974979"/>
                  </a:lnTo>
                  <a:lnTo>
                    <a:pt x="1329392" y="1016247"/>
                  </a:lnTo>
                  <a:lnTo>
                    <a:pt x="1307789" y="1056019"/>
                  </a:lnTo>
                  <a:lnTo>
                    <a:pt x="1283749" y="1094190"/>
                  </a:lnTo>
                  <a:lnTo>
                    <a:pt x="1257377" y="1130656"/>
                  </a:lnTo>
                  <a:lnTo>
                    <a:pt x="1228777" y="1165312"/>
                  </a:lnTo>
                  <a:lnTo>
                    <a:pt x="1198054" y="1198054"/>
                  </a:lnTo>
                  <a:lnTo>
                    <a:pt x="1165312" y="1228777"/>
                  </a:lnTo>
                  <a:lnTo>
                    <a:pt x="1130656" y="1257377"/>
                  </a:lnTo>
                  <a:lnTo>
                    <a:pt x="1094190" y="1283749"/>
                  </a:lnTo>
                  <a:lnTo>
                    <a:pt x="1056019" y="1307789"/>
                  </a:lnTo>
                  <a:lnTo>
                    <a:pt x="1016247" y="1329392"/>
                  </a:lnTo>
                  <a:lnTo>
                    <a:pt x="974979" y="1348454"/>
                  </a:lnTo>
                  <a:lnTo>
                    <a:pt x="932319" y="1364870"/>
                  </a:lnTo>
                  <a:lnTo>
                    <a:pt x="888372" y="1378535"/>
                  </a:lnTo>
                  <a:lnTo>
                    <a:pt x="843242" y="1389346"/>
                  </a:lnTo>
                  <a:lnTo>
                    <a:pt x="797034" y="1397197"/>
                  </a:lnTo>
                  <a:lnTo>
                    <a:pt x="749852" y="1401984"/>
                  </a:lnTo>
                  <a:lnTo>
                    <a:pt x="701801" y="1403604"/>
                  </a:lnTo>
                  <a:lnTo>
                    <a:pt x="653751" y="1401984"/>
                  </a:lnTo>
                  <a:lnTo>
                    <a:pt x="606569" y="1397197"/>
                  </a:lnTo>
                  <a:lnTo>
                    <a:pt x="560361" y="1389346"/>
                  </a:lnTo>
                  <a:lnTo>
                    <a:pt x="515231" y="1378535"/>
                  </a:lnTo>
                  <a:lnTo>
                    <a:pt x="471284" y="1364870"/>
                  </a:lnTo>
                  <a:lnTo>
                    <a:pt x="428625" y="1348454"/>
                  </a:lnTo>
                  <a:lnTo>
                    <a:pt x="387356" y="1329392"/>
                  </a:lnTo>
                  <a:lnTo>
                    <a:pt x="347584" y="1307789"/>
                  </a:lnTo>
                  <a:lnTo>
                    <a:pt x="309413" y="1283749"/>
                  </a:lnTo>
                  <a:lnTo>
                    <a:pt x="272947" y="1257377"/>
                  </a:lnTo>
                  <a:lnTo>
                    <a:pt x="238291" y="1228777"/>
                  </a:lnTo>
                  <a:lnTo>
                    <a:pt x="205549" y="1198054"/>
                  </a:lnTo>
                  <a:lnTo>
                    <a:pt x="174826" y="1165312"/>
                  </a:lnTo>
                  <a:lnTo>
                    <a:pt x="146226" y="1130656"/>
                  </a:lnTo>
                  <a:lnTo>
                    <a:pt x="119854" y="1094190"/>
                  </a:lnTo>
                  <a:lnTo>
                    <a:pt x="95814" y="1056019"/>
                  </a:lnTo>
                  <a:lnTo>
                    <a:pt x="74211" y="1016247"/>
                  </a:lnTo>
                  <a:lnTo>
                    <a:pt x="55149" y="974979"/>
                  </a:lnTo>
                  <a:lnTo>
                    <a:pt x="38733" y="932319"/>
                  </a:lnTo>
                  <a:lnTo>
                    <a:pt x="25068" y="888372"/>
                  </a:lnTo>
                  <a:lnTo>
                    <a:pt x="14257" y="843242"/>
                  </a:lnTo>
                  <a:lnTo>
                    <a:pt x="6406" y="797034"/>
                  </a:lnTo>
                  <a:lnTo>
                    <a:pt x="1619" y="749852"/>
                  </a:lnTo>
                  <a:lnTo>
                    <a:pt x="0" y="701801"/>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6212585" y="1550669"/>
              <a:ext cx="2898775" cy="4215765"/>
            </a:xfrm>
            <a:custGeom>
              <a:avLst/>
              <a:gdLst/>
              <a:ahLst/>
              <a:cxnLst/>
              <a:rect l="l" t="t" r="r" b="b"/>
              <a:pathLst>
                <a:path w="2898775" h="4215765">
                  <a:moveTo>
                    <a:pt x="2608834" y="0"/>
                  </a:moveTo>
                  <a:lnTo>
                    <a:pt x="289813" y="0"/>
                  </a:lnTo>
                  <a:lnTo>
                    <a:pt x="242814" y="3794"/>
                  </a:lnTo>
                  <a:lnTo>
                    <a:pt x="198225" y="14778"/>
                  </a:lnTo>
                  <a:lnTo>
                    <a:pt x="156645" y="32356"/>
                  </a:lnTo>
                  <a:lnTo>
                    <a:pt x="118670" y="55928"/>
                  </a:lnTo>
                  <a:lnTo>
                    <a:pt x="84899" y="84899"/>
                  </a:lnTo>
                  <a:lnTo>
                    <a:pt x="55928" y="118670"/>
                  </a:lnTo>
                  <a:lnTo>
                    <a:pt x="32356" y="156645"/>
                  </a:lnTo>
                  <a:lnTo>
                    <a:pt x="14778" y="198225"/>
                  </a:lnTo>
                  <a:lnTo>
                    <a:pt x="3794" y="242814"/>
                  </a:lnTo>
                  <a:lnTo>
                    <a:pt x="0" y="289813"/>
                  </a:lnTo>
                  <a:lnTo>
                    <a:pt x="0" y="3925569"/>
                  </a:lnTo>
                  <a:lnTo>
                    <a:pt x="3794" y="3972572"/>
                  </a:lnTo>
                  <a:lnTo>
                    <a:pt x="14778" y="4017163"/>
                  </a:lnTo>
                  <a:lnTo>
                    <a:pt x="32356" y="4058744"/>
                  </a:lnTo>
                  <a:lnTo>
                    <a:pt x="55928" y="4096718"/>
                  </a:lnTo>
                  <a:lnTo>
                    <a:pt x="84899" y="4130489"/>
                  </a:lnTo>
                  <a:lnTo>
                    <a:pt x="118670" y="4159458"/>
                  </a:lnTo>
                  <a:lnTo>
                    <a:pt x="156645" y="4183030"/>
                  </a:lnTo>
                  <a:lnTo>
                    <a:pt x="198225" y="4200606"/>
                  </a:lnTo>
                  <a:lnTo>
                    <a:pt x="242814" y="4211590"/>
                  </a:lnTo>
                  <a:lnTo>
                    <a:pt x="289813" y="4215383"/>
                  </a:lnTo>
                  <a:lnTo>
                    <a:pt x="2608834" y="4215383"/>
                  </a:lnTo>
                  <a:lnTo>
                    <a:pt x="2655833" y="4211590"/>
                  </a:lnTo>
                  <a:lnTo>
                    <a:pt x="2700422" y="4200606"/>
                  </a:lnTo>
                  <a:lnTo>
                    <a:pt x="2742002" y="4183030"/>
                  </a:lnTo>
                  <a:lnTo>
                    <a:pt x="2779977" y="4159458"/>
                  </a:lnTo>
                  <a:lnTo>
                    <a:pt x="2813748" y="4130489"/>
                  </a:lnTo>
                  <a:lnTo>
                    <a:pt x="2842719" y="4096718"/>
                  </a:lnTo>
                  <a:lnTo>
                    <a:pt x="2866291" y="4058744"/>
                  </a:lnTo>
                  <a:lnTo>
                    <a:pt x="2883869" y="4017163"/>
                  </a:lnTo>
                  <a:lnTo>
                    <a:pt x="2894853" y="3972572"/>
                  </a:lnTo>
                  <a:lnTo>
                    <a:pt x="2898647" y="3925569"/>
                  </a:lnTo>
                  <a:lnTo>
                    <a:pt x="2898647" y="289813"/>
                  </a:lnTo>
                  <a:lnTo>
                    <a:pt x="2894853" y="242814"/>
                  </a:lnTo>
                  <a:lnTo>
                    <a:pt x="2883869" y="198225"/>
                  </a:lnTo>
                  <a:lnTo>
                    <a:pt x="2866291" y="156645"/>
                  </a:lnTo>
                  <a:lnTo>
                    <a:pt x="2842719" y="118670"/>
                  </a:lnTo>
                  <a:lnTo>
                    <a:pt x="2813748" y="84899"/>
                  </a:lnTo>
                  <a:lnTo>
                    <a:pt x="2779977" y="55928"/>
                  </a:lnTo>
                  <a:lnTo>
                    <a:pt x="2742002" y="32356"/>
                  </a:lnTo>
                  <a:lnTo>
                    <a:pt x="2700422" y="14778"/>
                  </a:lnTo>
                  <a:lnTo>
                    <a:pt x="2655833" y="3794"/>
                  </a:lnTo>
                  <a:lnTo>
                    <a:pt x="2608834"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grpSp>
      <p:sp>
        <p:nvSpPr>
          <p:cNvPr id="14" name="object 14"/>
          <p:cNvSpPr txBox="1"/>
          <p:nvPr/>
        </p:nvSpPr>
        <p:spPr>
          <a:xfrm>
            <a:off x="4765738" y="2497551"/>
            <a:ext cx="1962150" cy="1085073"/>
          </a:xfrm>
          <a:prstGeom prst="rect">
            <a:avLst/>
          </a:prstGeom>
        </p:spPr>
        <p:txBody>
          <a:bodyPr vert="horz" wrap="square" lIns="0" tIns="42386" rIns="0" bIns="0" rtlCol="0">
            <a:spAutoFit/>
          </a:bodyPr>
          <a:lstStyle/>
          <a:p>
            <a:pPr marL="9525" marR="3810" indent="-953" algn="ctr" defTabSz="685800">
              <a:lnSpc>
                <a:spcPct val="86200"/>
              </a:lnSpc>
              <a:spcBef>
                <a:spcPts val="334"/>
              </a:spcBef>
            </a:pPr>
            <a:r>
              <a:rPr sz="1575" spc="-4" dirty="0">
                <a:solidFill>
                  <a:srgbClr val="FFFFFF"/>
                </a:solidFill>
                <a:latin typeface="Arial"/>
                <a:cs typeface="Arial"/>
              </a:rPr>
              <a:t>Advancing world-  </a:t>
            </a:r>
            <a:r>
              <a:rPr sz="1575" dirty="0">
                <a:solidFill>
                  <a:srgbClr val="FFFFFF"/>
                </a:solidFill>
                <a:latin typeface="Arial"/>
                <a:cs typeface="Arial"/>
              </a:rPr>
              <a:t>class, </a:t>
            </a:r>
            <a:r>
              <a:rPr sz="1575" spc="-8" dirty="0">
                <a:solidFill>
                  <a:srgbClr val="FFFFFF"/>
                </a:solidFill>
                <a:latin typeface="Arial"/>
                <a:cs typeface="Arial"/>
              </a:rPr>
              <a:t>next</a:t>
            </a:r>
            <a:r>
              <a:rPr sz="1575" spc="-53" dirty="0">
                <a:solidFill>
                  <a:srgbClr val="FFFFFF"/>
                </a:solidFill>
                <a:latin typeface="Arial"/>
                <a:cs typeface="Arial"/>
              </a:rPr>
              <a:t> </a:t>
            </a:r>
            <a:r>
              <a:rPr sz="1575" spc="-4" dirty="0">
                <a:solidFill>
                  <a:srgbClr val="FFFFFF"/>
                </a:solidFill>
                <a:latin typeface="Arial"/>
                <a:cs typeface="Arial"/>
              </a:rPr>
              <a:t>generation  clean energy  technology  demonstrations</a:t>
            </a:r>
            <a:endParaRPr sz="1575">
              <a:solidFill>
                <a:prstClr val="black"/>
              </a:solidFill>
              <a:latin typeface="Arial"/>
              <a:cs typeface="Arial"/>
            </a:endParaRPr>
          </a:p>
        </p:txBody>
      </p:sp>
      <p:grpSp>
        <p:nvGrpSpPr>
          <p:cNvPr id="15" name="object 15"/>
          <p:cNvGrpSpPr/>
          <p:nvPr/>
        </p:nvGrpSpPr>
        <p:grpSpPr>
          <a:xfrm>
            <a:off x="5211127" y="1163002"/>
            <a:ext cx="3861435" cy="3161824"/>
            <a:chOff x="6948169" y="1550669"/>
            <a:chExt cx="5148580" cy="4215765"/>
          </a:xfrm>
        </p:grpSpPr>
        <p:sp>
          <p:nvSpPr>
            <p:cNvPr id="16" name="object 16"/>
            <p:cNvSpPr/>
            <p:nvPr/>
          </p:nvSpPr>
          <p:spPr>
            <a:xfrm>
              <a:off x="6960869" y="1803653"/>
              <a:ext cx="1403603" cy="1403603"/>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6960869" y="1803653"/>
              <a:ext cx="1403985" cy="1403985"/>
            </a:xfrm>
            <a:custGeom>
              <a:avLst/>
              <a:gdLst/>
              <a:ahLst/>
              <a:cxnLst/>
              <a:rect l="l" t="t" r="r" b="b"/>
              <a:pathLst>
                <a:path w="1403984" h="1403985">
                  <a:moveTo>
                    <a:pt x="0" y="701801"/>
                  </a:moveTo>
                  <a:lnTo>
                    <a:pt x="1619" y="653751"/>
                  </a:lnTo>
                  <a:lnTo>
                    <a:pt x="6406" y="606569"/>
                  </a:lnTo>
                  <a:lnTo>
                    <a:pt x="14257" y="560361"/>
                  </a:lnTo>
                  <a:lnTo>
                    <a:pt x="25068" y="515231"/>
                  </a:lnTo>
                  <a:lnTo>
                    <a:pt x="38733" y="471284"/>
                  </a:lnTo>
                  <a:lnTo>
                    <a:pt x="55149" y="428625"/>
                  </a:lnTo>
                  <a:lnTo>
                    <a:pt x="74211" y="387356"/>
                  </a:lnTo>
                  <a:lnTo>
                    <a:pt x="95814" y="347584"/>
                  </a:lnTo>
                  <a:lnTo>
                    <a:pt x="119854" y="309413"/>
                  </a:lnTo>
                  <a:lnTo>
                    <a:pt x="146226" y="272947"/>
                  </a:lnTo>
                  <a:lnTo>
                    <a:pt x="174826" y="238291"/>
                  </a:lnTo>
                  <a:lnTo>
                    <a:pt x="205549" y="205549"/>
                  </a:lnTo>
                  <a:lnTo>
                    <a:pt x="238291" y="174826"/>
                  </a:lnTo>
                  <a:lnTo>
                    <a:pt x="272947" y="146226"/>
                  </a:lnTo>
                  <a:lnTo>
                    <a:pt x="309413" y="119854"/>
                  </a:lnTo>
                  <a:lnTo>
                    <a:pt x="347584" y="95814"/>
                  </a:lnTo>
                  <a:lnTo>
                    <a:pt x="387356" y="74211"/>
                  </a:lnTo>
                  <a:lnTo>
                    <a:pt x="428625" y="55149"/>
                  </a:lnTo>
                  <a:lnTo>
                    <a:pt x="471284" y="38733"/>
                  </a:lnTo>
                  <a:lnTo>
                    <a:pt x="515231" y="25068"/>
                  </a:lnTo>
                  <a:lnTo>
                    <a:pt x="560361" y="14257"/>
                  </a:lnTo>
                  <a:lnTo>
                    <a:pt x="606569" y="6406"/>
                  </a:lnTo>
                  <a:lnTo>
                    <a:pt x="653751" y="1619"/>
                  </a:lnTo>
                  <a:lnTo>
                    <a:pt x="701801" y="0"/>
                  </a:lnTo>
                  <a:lnTo>
                    <a:pt x="749852" y="1619"/>
                  </a:lnTo>
                  <a:lnTo>
                    <a:pt x="797034" y="6406"/>
                  </a:lnTo>
                  <a:lnTo>
                    <a:pt x="843242" y="14257"/>
                  </a:lnTo>
                  <a:lnTo>
                    <a:pt x="888372" y="25068"/>
                  </a:lnTo>
                  <a:lnTo>
                    <a:pt x="932319" y="38733"/>
                  </a:lnTo>
                  <a:lnTo>
                    <a:pt x="974979" y="55149"/>
                  </a:lnTo>
                  <a:lnTo>
                    <a:pt x="1016247" y="74211"/>
                  </a:lnTo>
                  <a:lnTo>
                    <a:pt x="1056019" y="95814"/>
                  </a:lnTo>
                  <a:lnTo>
                    <a:pt x="1094190" y="119854"/>
                  </a:lnTo>
                  <a:lnTo>
                    <a:pt x="1130656" y="146226"/>
                  </a:lnTo>
                  <a:lnTo>
                    <a:pt x="1165312" y="174826"/>
                  </a:lnTo>
                  <a:lnTo>
                    <a:pt x="1198054" y="205549"/>
                  </a:lnTo>
                  <a:lnTo>
                    <a:pt x="1228777" y="238291"/>
                  </a:lnTo>
                  <a:lnTo>
                    <a:pt x="1257377" y="272947"/>
                  </a:lnTo>
                  <a:lnTo>
                    <a:pt x="1283749" y="309413"/>
                  </a:lnTo>
                  <a:lnTo>
                    <a:pt x="1307789" y="347584"/>
                  </a:lnTo>
                  <a:lnTo>
                    <a:pt x="1329392" y="387356"/>
                  </a:lnTo>
                  <a:lnTo>
                    <a:pt x="1348454" y="428624"/>
                  </a:lnTo>
                  <a:lnTo>
                    <a:pt x="1364870" y="471284"/>
                  </a:lnTo>
                  <a:lnTo>
                    <a:pt x="1378535" y="515231"/>
                  </a:lnTo>
                  <a:lnTo>
                    <a:pt x="1389346" y="560361"/>
                  </a:lnTo>
                  <a:lnTo>
                    <a:pt x="1397197" y="606569"/>
                  </a:lnTo>
                  <a:lnTo>
                    <a:pt x="1401984" y="653751"/>
                  </a:lnTo>
                  <a:lnTo>
                    <a:pt x="1403603" y="701801"/>
                  </a:lnTo>
                  <a:lnTo>
                    <a:pt x="1401984" y="749852"/>
                  </a:lnTo>
                  <a:lnTo>
                    <a:pt x="1397197" y="797034"/>
                  </a:lnTo>
                  <a:lnTo>
                    <a:pt x="1389346" y="843242"/>
                  </a:lnTo>
                  <a:lnTo>
                    <a:pt x="1378535" y="888372"/>
                  </a:lnTo>
                  <a:lnTo>
                    <a:pt x="1364870" y="932319"/>
                  </a:lnTo>
                  <a:lnTo>
                    <a:pt x="1348454" y="974979"/>
                  </a:lnTo>
                  <a:lnTo>
                    <a:pt x="1329392" y="1016247"/>
                  </a:lnTo>
                  <a:lnTo>
                    <a:pt x="1307789" y="1056019"/>
                  </a:lnTo>
                  <a:lnTo>
                    <a:pt x="1283749" y="1094190"/>
                  </a:lnTo>
                  <a:lnTo>
                    <a:pt x="1257377" y="1130656"/>
                  </a:lnTo>
                  <a:lnTo>
                    <a:pt x="1228777" y="1165312"/>
                  </a:lnTo>
                  <a:lnTo>
                    <a:pt x="1198054" y="1198054"/>
                  </a:lnTo>
                  <a:lnTo>
                    <a:pt x="1165312" y="1228777"/>
                  </a:lnTo>
                  <a:lnTo>
                    <a:pt x="1130656" y="1257377"/>
                  </a:lnTo>
                  <a:lnTo>
                    <a:pt x="1094190" y="1283749"/>
                  </a:lnTo>
                  <a:lnTo>
                    <a:pt x="1056019" y="1307789"/>
                  </a:lnTo>
                  <a:lnTo>
                    <a:pt x="1016247" y="1329392"/>
                  </a:lnTo>
                  <a:lnTo>
                    <a:pt x="974978" y="1348454"/>
                  </a:lnTo>
                  <a:lnTo>
                    <a:pt x="932319" y="1364870"/>
                  </a:lnTo>
                  <a:lnTo>
                    <a:pt x="888372" y="1378535"/>
                  </a:lnTo>
                  <a:lnTo>
                    <a:pt x="843242" y="1389346"/>
                  </a:lnTo>
                  <a:lnTo>
                    <a:pt x="797034" y="1397197"/>
                  </a:lnTo>
                  <a:lnTo>
                    <a:pt x="749852" y="1401984"/>
                  </a:lnTo>
                  <a:lnTo>
                    <a:pt x="701801" y="1403604"/>
                  </a:lnTo>
                  <a:lnTo>
                    <a:pt x="653751" y="1401984"/>
                  </a:lnTo>
                  <a:lnTo>
                    <a:pt x="606569" y="1397197"/>
                  </a:lnTo>
                  <a:lnTo>
                    <a:pt x="560361" y="1389346"/>
                  </a:lnTo>
                  <a:lnTo>
                    <a:pt x="515231" y="1378535"/>
                  </a:lnTo>
                  <a:lnTo>
                    <a:pt x="471284" y="1364870"/>
                  </a:lnTo>
                  <a:lnTo>
                    <a:pt x="428624" y="1348454"/>
                  </a:lnTo>
                  <a:lnTo>
                    <a:pt x="387356" y="1329392"/>
                  </a:lnTo>
                  <a:lnTo>
                    <a:pt x="347584" y="1307789"/>
                  </a:lnTo>
                  <a:lnTo>
                    <a:pt x="309413" y="1283749"/>
                  </a:lnTo>
                  <a:lnTo>
                    <a:pt x="272947" y="1257377"/>
                  </a:lnTo>
                  <a:lnTo>
                    <a:pt x="238291" y="1228777"/>
                  </a:lnTo>
                  <a:lnTo>
                    <a:pt x="205549" y="1198054"/>
                  </a:lnTo>
                  <a:lnTo>
                    <a:pt x="174826" y="1165312"/>
                  </a:lnTo>
                  <a:lnTo>
                    <a:pt x="146226" y="1130656"/>
                  </a:lnTo>
                  <a:lnTo>
                    <a:pt x="119854" y="1094190"/>
                  </a:lnTo>
                  <a:lnTo>
                    <a:pt x="95814" y="1056019"/>
                  </a:lnTo>
                  <a:lnTo>
                    <a:pt x="74211" y="1016247"/>
                  </a:lnTo>
                  <a:lnTo>
                    <a:pt x="55149" y="974979"/>
                  </a:lnTo>
                  <a:lnTo>
                    <a:pt x="38733" y="932319"/>
                  </a:lnTo>
                  <a:lnTo>
                    <a:pt x="25068" y="888372"/>
                  </a:lnTo>
                  <a:lnTo>
                    <a:pt x="14257" y="843242"/>
                  </a:lnTo>
                  <a:lnTo>
                    <a:pt x="6406" y="797034"/>
                  </a:lnTo>
                  <a:lnTo>
                    <a:pt x="1619" y="749852"/>
                  </a:lnTo>
                  <a:lnTo>
                    <a:pt x="0" y="701801"/>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9198101" y="1550669"/>
              <a:ext cx="2898775" cy="4215765"/>
            </a:xfrm>
            <a:custGeom>
              <a:avLst/>
              <a:gdLst/>
              <a:ahLst/>
              <a:cxnLst/>
              <a:rect l="l" t="t" r="r" b="b"/>
              <a:pathLst>
                <a:path w="2898775" h="4215765">
                  <a:moveTo>
                    <a:pt x="2608833" y="0"/>
                  </a:moveTo>
                  <a:lnTo>
                    <a:pt x="289814" y="0"/>
                  </a:lnTo>
                  <a:lnTo>
                    <a:pt x="242814" y="3794"/>
                  </a:lnTo>
                  <a:lnTo>
                    <a:pt x="198225" y="14778"/>
                  </a:lnTo>
                  <a:lnTo>
                    <a:pt x="156645" y="32356"/>
                  </a:lnTo>
                  <a:lnTo>
                    <a:pt x="118670" y="55928"/>
                  </a:lnTo>
                  <a:lnTo>
                    <a:pt x="84899" y="84899"/>
                  </a:lnTo>
                  <a:lnTo>
                    <a:pt x="55928" y="118670"/>
                  </a:lnTo>
                  <a:lnTo>
                    <a:pt x="32356" y="156645"/>
                  </a:lnTo>
                  <a:lnTo>
                    <a:pt x="14778" y="198225"/>
                  </a:lnTo>
                  <a:lnTo>
                    <a:pt x="3794" y="242814"/>
                  </a:lnTo>
                  <a:lnTo>
                    <a:pt x="0" y="289813"/>
                  </a:lnTo>
                  <a:lnTo>
                    <a:pt x="0" y="3925569"/>
                  </a:lnTo>
                  <a:lnTo>
                    <a:pt x="3794" y="3972572"/>
                  </a:lnTo>
                  <a:lnTo>
                    <a:pt x="14778" y="4017163"/>
                  </a:lnTo>
                  <a:lnTo>
                    <a:pt x="32356" y="4058744"/>
                  </a:lnTo>
                  <a:lnTo>
                    <a:pt x="55928" y="4096718"/>
                  </a:lnTo>
                  <a:lnTo>
                    <a:pt x="84899" y="4130489"/>
                  </a:lnTo>
                  <a:lnTo>
                    <a:pt x="118670" y="4159458"/>
                  </a:lnTo>
                  <a:lnTo>
                    <a:pt x="156645" y="4183030"/>
                  </a:lnTo>
                  <a:lnTo>
                    <a:pt x="198225" y="4200606"/>
                  </a:lnTo>
                  <a:lnTo>
                    <a:pt x="242814" y="4211590"/>
                  </a:lnTo>
                  <a:lnTo>
                    <a:pt x="289814" y="4215383"/>
                  </a:lnTo>
                  <a:lnTo>
                    <a:pt x="2608833" y="4215383"/>
                  </a:lnTo>
                  <a:lnTo>
                    <a:pt x="2655833" y="4211590"/>
                  </a:lnTo>
                  <a:lnTo>
                    <a:pt x="2700422" y="4200606"/>
                  </a:lnTo>
                  <a:lnTo>
                    <a:pt x="2742002" y="4183030"/>
                  </a:lnTo>
                  <a:lnTo>
                    <a:pt x="2779977" y="4159458"/>
                  </a:lnTo>
                  <a:lnTo>
                    <a:pt x="2813748" y="4130489"/>
                  </a:lnTo>
                  <a:lnTo>
                    <a:pt x="2842719" y="4096718"/>
                  </a:lnTo>
                  <a:lnTo>
                    <a:pt x="2866291" y="4058744"/>
                  </a:lnTo>
                  <a:lnTo>
                    <a:pt x="2883869" y="4017163"/>
                  </a:lnTo>
                  <a:lnTo>
                    <a:pt x="2894853" y="3972572"/>
                  </a:lnTo>
                  <a:lnTo>
                    <a:pt x="2898648" y="3925569"/>
                  </a:lnTo>
                  <a:lnTo>
                    <a:pt x="2898648" y="289813"/>
                  </a:lnTo>
                  <a:lnTo>
                    <a:pt x="2894853" y="242814"/>
                  </a:lnTo>
                  <a:lnTo>
                    <a:pt x="2883869" y="198225"/>
                  </a:lnTo>
                  <a:lnTo>
                    <a:pt x="2866291" y="156645"/>
                  </a:lnTo>
                  <a:lnTo>
                    <a:pt x="2842719" y="118670"/>
                  </a:lnTo>
                  <a:lnTo>
                    <a:pt x="2813748" y="84899"/>
                  </a:lnTo>
                  <a:lnTo>
                    <a:pt x="2779977" y="55928"/>
                  </a:lnTo>
                  <a:lnTo>
                    <a:pt x="2742002" y="32356"/>
                  </a:lnTo>
                  <a:lnTo>
                    <a:pt x="2700422" y="14778"/>
                  </a:lnTo>
                  <a:lnTo>
                    <a:pt x="2655833" y="3794"/>
                  </a:lnTo>
                  <a:lnTo>
                    <a:pt x="2608833"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grpSp>
      <p:sp>
        <p:nvSpPr>
          <p:cNvPr id="19" name="object 19"/>
          <p:cNvSpPr txBox="1"/>
          <p:nvPr/>
        </p:nvSpPr>
        <p:spPr>
          <a:xfrm>
            <a:off x="7048309" y="2704624"/>
            <a:ext cx="1874520" cy="659795"/>
          </a:xfrm>
          <a:prstGeom prst="rect">
            <a:avLst/>
          </a:prstGeom>
        </p:spPr>
        <p:txBody>
          <a:bodyPr vert="horz" wrap="square" lIns="0" tIns="43814" rIns="0" bIns="0" rtlCol="0">
            <a:spAutoFit/>
          </a:bodyPr>
          <a:lstStyle/>
          <a:p>
            <a:pPr marL="9525" marR="3810" indent="953" algn="ctr" defTabSz="685800">
              <a:lnSpc>
                <a:spcPts val="1627"/>
              </a:lnSpc>
              <a:spcBef>
                <a:spcPts val="344"/>
              </a:spcBef>
            </a:pPr>
            <a:r>
              <a:rPr sz="1575" spc="-4" dirty="0">
                <a:solidFill>
                  <a:srgbClr val="FFFFFF"/>
                </a:solidFill>
                <a:latin typeface="Arial"/>
                <a:cs typeface="Arial"/>
              </a:rPr>
              <a:t>Making </a:t>
            </a:r>
            <a:r>
              <a:rPr sz="1575" dirty="0">
                <a:solidFill>
                  <a:srgbClr val="FFFFFF"/>
                </a:solidFill>
                <a:latin typeface="Arial"/>
                <a:cs typeface="Arial"/>
              </a:rPr>
              <a:t>the </a:t>
            </a:r>
            <a:r>
              <a:rPr sz="1575" spc="-4" dirty="0">
                <a:solidFill>
                  <a:srgbClr val="FFFFFF"/>
                </a:solidFill>
                <a:latin typeface="Arial"/>
                <a:cs typeface="Arial"/>
              </a:rPr>
              <a:t>energy  </a:t>
            </a:r>
            <a:r>
              <a:rPr sz="1575" dirty="0">
                <a:solidFill>
                  <a:srgbClr val="FFFFFF"/>
                </a:solidFill>
                <a:latin typeface="Arial"/>
                <a:cs typeface="Arial"/>
              </a:rPr>
              <a:t>system </a:t>
            </a:r>
            <a:r>
              <a:rPr sz="1575" spc="-4" dirty="0">
                <a:solidFill>
                  <a:srgbClr val="FFFFFF"/>
                </a:solidFill>
                <a:latin typeface="Arial"/>
                <a:cs typeface="Arial"/>
              </a:rPr>
              <a:t>more</a:t>
            </a:r>
            <a:r>
              <a:rPr sz="1575" spc="-53" dirty="0">
                <a:solidFill>
                  <a:srgbClr val="FFFFFF"/>
                </a:solidFill>
                <a:latin typeface="Arial"/>
                <a:cs typeface="Arial"/>
              </a:rPr>
              <a:t> </a:t>
            </a:r>
            <a:r>
              <a:rPr sz="1575" spc="-4" dirty="0">
                <a:solidFill>
                  <a:srgbClr val="FFFFFF"/>
                </a:solidFill>
                <a:latin typeface="Arial"/>
                <a:cs typeface="Arial"/>
              </a:rPr>
              <a:t>secure,  reliable, and</a:t>
            </a:r>
            <a:r>
              <a:rPr sz="1575" spc="-15" dirty="0">
                <a:solidFill>
                  <a:srgbClr val="FFFFFF"/>
                </a:solidFill>
                <a:latin typeface="Arial"/>
                <a:cs typeface="Arial"/>
              </a:rPr>
              <a:t> </a:t>
            </a:r>
            <a:r>
              <a:rPr sz="1575" spc="-4" dirty="0">
                <a:solidFill>
                  <a:srgbClr val="FFFFFF"/>
                </a:solidFill>
                <a:latin typeface="Arial"/>
                <a:cs typeface="Arial"/>
              </a:rPr>
              <a:t>resilient</a:t>
            </a:r>
            <a:endParaRPr sz="1575">
              <a:solidFill>
                <a:prstClr val="black"/>
              </a:solidFill>
              <a:latin typeface="Arial"/>
              <a:cs typeface="Arial"/>
            </a:endParaRPr>
          </a:p>
        </p:txBody>
      </p:sp>
      <p:grpSp>
        <p:nvGrpSpPr>
          <p:cNvPr id="20" name="object 20"/>
          <p:cNvGrpSpPr/>
          <p:nvPr/>
        </p:nvGrpSpPr>
        <p:grpSpPr>
          <a:xfrm>
            <a:off x="555688" y="1343216"/>
            <a:ext cx="8201978" cy="2855119"/>
            <a:chOff x="740918" y="1790954"/>
            <a:chExt cx="10935970" cy="3806825"/>
          </a:xfrm>
        </p:grpSpPr>
        <p:sp>
          <p:nvSpPr>
            <p:cNvPr id="21" name="object 21"/>
            <p:cNvSpPr/>
            <p:nvPr/>
          </p:nvSpPr>
          <p:spPr>
            <a:xfrm>
              <a:off x="9944861" y="1803654"/>
              <a:ext cx="1403604" cy="1403603"/>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2" name="object 22"/>
            <p:cNvSpPr/>
            <p:nvPr/>
          </p:nvSpPr>
          <p:spPr>
            <a:xfrm>
              <a:off x="9944861" y="1803654"/>
              <a:ext cx="1403985" cy="1403985"/>
            </a:xfrm>
            <a:custGeom>
              <a:avLst/>
              <a:gdLst/>
              <a:ahLst/>
              <a:cxnLst/>
              <a:rect l="l" t="t" r="r" b="b"/>
              <a:pathLst>
                <a:path w="1403984" h="1403985">
                  <a:moveTo>
                    <a:pt x="0" y="701801"/>
                  </a:moveTo>
                  <a:lnTo>
                    <a:pt x="1619" y="653751"/>
                  </a:lnTo>
                  <a:lnTo>
                    <a:pt x="6406" y="606569"/>
                  </a:lnTo>
                  <a:lnTo>
                    <a:pt x="14257" y="560361"/>
                  </a:lnTo>
                  <a:lnTo>
                    <a:pt x="25068" y="515231"/>
                  </a:lnTo>
                  <a:lnTo>
                    <a:pt x="38733" y="471284"/>
                  </a:lnTo>
                  <a:lnTo>
                    <a:pt x="55149" y="428625"/>
                  </a:lnTo>
                  <a:lnTo>
                    <a:pt x="74211" y="387356"/>
                  </a:lnTo>
                  <a:lnTo>
                    <a:pt x="95814" y="347584"/>
                  </a:lnTo>
                  <a:lnTo>
                    <a:pt x="119854" y="309413"/>
                  </a:lnTo>
                  <a:lnTo>
                    <a:pt x="146226" y="272947"/>
                  </a:lnTo>
                  <a:lnTo>
                    <a:pt x="174826" y="238291"/>
                  </a:lnTo>
                  <a:lnTo>
                    <a:pt x="205549" y="205549"/>
                  </a:lnTo>
                  <a:lnTo>
                    <a:pt x="238291" y="174826"/>
                  </a:lnTo>
                  <a:lnTo>
                    <a:pt x="272947" y="146226"/>
                  </a:lnTo>
                  <a:lnTo>
                    <a:pt x="309413" y="119854"/>
                  </a:lnTo>
                  <a:lnTo>
                    <a:pt x="347584" y="95814"/>
                  </a:lnTo>
                  <a:lnTo>
                    <a:pt x="387356" y="74211"/>
                  </a:lnTo>
                  <a:lnTo>
                    <a:pt x="428625" y="55149"/>
                  </a:lnTo>
                  <a:lnTo>
                    <a:pt x="471284" y="38733"/>
                  </a:lnTo>
                  <a:lnTo>
                    <a:pt x="515231" y="25068"/>
                  </a:lnTo>
                  <a:lnTo>
                    <a:pt x="560361" y="14257"/>
                  </a:lnTo>
                  <a:lnTo>
                    <a:pt x="606569" y="6406"/>
                  </a:lnTo>
                  <a:lnTo>
                    <a:pt x="653751" y="1619"/>
                  </a:lnTo>
                  <a:lnTo>
                    <a:pt x="701802" y="0"/>
                  </a:lnTo>
                  <a:lnTo>
                    <a:pt x="749852" y="1619"/>
                  </a:lnTo>
                  <a:lnTo>
                    <a:pt x="797034" y="6406"/>
                  </a:lnTo>
                  <a:lnTo>
                    <a:pt x="843242" y="14257"/>
                  </a:lnTo>
                  <a:lnTo>
                    <a:pt x="888372" y="25068"/>
                  </a:lnTo>
                  <a:lnTo>
                    <a:pt x="932319" y="38733"/>
                  </a:lnTo>
                  <a:lnTo>
                    <a:pt x="974979" y="55149"/>
                  </a:lnTo>
                  <a:lnTo>
                    <a:pt x="1016247" y="74211"/>
                  </a:lnTo>
                  <a:lnTo>
                    <a:pt x="1056019" y="95814"/>
                  </a:lnTo>
                  <a:lnTo>
                    <a:pt x="1094190" y="119854"/>
                  </a:lnTo>
                  <a:lnTo>
                    <a:pt x="1130656" y="146226"/>
                  </a:lnTo>
                  <a:lnTo>
                    <a:pt x="1165312" y="174826"/>
                  </a:lnTo>
                  <a:lnTo>
                    <a:pt x="1198054" y="205549"/>
                  </a:lnTo>
                  <a:lnTo>
                    <a:pt x="1228777" y="238291"/>
                  </a:lnTo>
                  <a:lnTo>
                    <a:pt x="1257377" y="272947"/>
                  </a:lnTo>
                  <a:lnTo>
                    <a:pt x="1283749" y="309413"/>
                  </a:lnTo>
                  <a:lnTo>
                    <a:pt x="1307789" y="347584"/>
                  </a:lnTo>
                  <a:lnTo>
                    <a:pt x="1329392" y="387356"/>
                  </a:lnTo>
                  <a:lnTo>
                    <a:pt x="1348454" y="428624"/>
                  </a:lnTo>
                  <a:lnTo>
                    <a:pt x="1364870" y="471284"/>
                  </a:lnTo>
                  <a:lnTo>
                    <a:pt x="1378535" y="515231"/>
                  </a:lnTo>
                  <a:lnTo>
                    <a:pt x="1389346" y="560361"/>
                  </a:lnTo>
                  <a:lnTo>
                    <a:pt x="1397197" y="606569"/>
                  </a:lnTo>
                  <a:lnTo>
                    <a:pt x="1401984" y="653751"/>
                  </a:lnTo>
                  <a:lnTo>
                    <a:pt x="1403604" y="701801"/>
                  </a:lnTo>
                  <a:lnTo>
                    <a:pt x="1401984" y="749852"/>
                  </a:lnTo>
                  <a:lnTo>
                    <a:pt x="1397197" y="797034"/>
                  </a:lnTo>
                  <a:lnTo>
                    <a:pt x="1389346" y="843242"/>
                  </a:lnTo>
                  <a:lnTo>
                    <a:pt x="1378535" y="888372"/>
                  </a:lnTo>
                  <a:lnTo>
                    <a:pt x="1364870" y="932319"/>
                  </a:lnTo>
                  <a:lnTo>
                    <a:pt x="1348454" y="974979"/>
                  </a:lnTo>
                  <a:lnTo>
                    <a:pt x="1329392" y="1016247"/>
                  </a:lnTo>
                  <a:lnTo>
                    <a:pt x="1307789" y="1056019"/>
                  </a:lnTo>
                  <a:lnTo>
                    <a:pt x="1283749" y="1094190"/>
                  </a:lnTo>
                  <a:lnTo>
                    <a:pt x="1257377" y="1130656"/>
                  </a:lnTo>
                  <a:lnTo>
                    <a:pt x="1228777" y="1165312"/>
                  </a:lnTo>
                  <a:lnTo>
                    <a:pt x="1198054" y="1198054"/>
                  </a:lnTo>
                  <a:lnTo>
                    <a:pt x="1165312" y="1228777"/>
                  </a:lnTo>
                  <a:lnTo>
                    <a:pt x="1130656" y="1257377"/>
                  </a:lnTo>
                  <a:lnTo>
                    <a:pt x="1094190" y="1283749"/>
                  </a:lnTo>
                  <a:lnTo>
                    <a:pt x="1056019" y="1307789"/>
                  </a:lnTo>
                  <a:lnTo>
                    <a:pt x="1016247" y="1329392"/>
                  </a:lnTo>
                  <a:lnTo>
                    <a:pt x="974978" y="1348454"/>
                  </a:lnTo>
                  <a:lnTo>
                    <a:pt x="932319" y="1364870"/>
                  </a:lnTo>
                  <a:lnTo>
                    <a:pt x="888372" y="1378535"/>
                  </a:lnTo>
                  <a:lnTo>
                    <a:pt x="843242" y="1389346"/>
                  </a:lnTo>
                  <a:lnTo>
                    <a:pt x="797034" y="1397197"/>
                  </a:lnTo>
                  <a:lnTo>
                    <a:pt x="749852" y="1401984"/>
                  </a:lnTo>
                  <a:lnTo>
                    <a:pt x="701802" y="1403604"/>
                  </a:lnTo>
                  <a:lnTo>
                    <a:pt x="653751" y="1401984"/>
                  </a:lnTo>
                  <a:lnTo>
                    <a:pt x="606569" y="1397197"/>
                  </a:lnTo>
                  <a:lnTo>
                    <a:pt x="560361" y="1389346"/>
                  </a:lnTo>
                  <a:lnTo>
                    <a:pt x="515231" y="1378535"/>
                  </a:lnTo>
                  <a:lnTo>
                    <a:pt x="471284" y="1364870"/>
                  </a:lnTo>
                  <a:lnTo>
                    <a:pt x="428625" y="1348454"/>
                  </a:lnTo>
                  <a:lnTo>
                    <a:pt x="387356" y="1329392"/>
                  </a:lnTo>
                  <a:lnTo>
                    <a:pt x="347584" y="1307789"/>
                  </a:lnTo>
                  <a:lnTo>
                    <a:pt x="309413" y="1283749"/>
                  </a:lnTo>
                  <a:lnTo>
                    <a:pt x="272947" y="1257377"/>
                  </a:lnTo>
                  <a:lnTo>
                    <a:pt x="238291" y="1228777"/>
                  </a:lnTo>
                  <a:lnTo>
                    <a:pt x="205549" y="1198054"/>
                  </a:lnTo>
                  <a:lnTo>
                    <a:pt x="174826" y="1165312"/>
                  </a:lnTo>
                  <a:lnTo>
                    <a:pt x="146226" y="1130656"/>
                  </a:lnTo>
                  <a:lnTo>
                    <a:pt x="119854" y="1094190"/>
                  </a:lnTo>
                  <a:lnTo>
                    <a:pt x="95814" y="1056019"/>
                  </a:lnTo>
                  <a:lnTo>
                    <a:pt x="74211" y="1016247"/>
                  </a:lnTo>
                  <a:lnTo>
                    <a:pt x="55149" y="974979"/>
                  </a:lnTo>
                  <a:lnTo>
                    <a:pt x="38733" y="932319"/>
                  </a:lnTo>
                  <a:lnTo>
                    <a:pt x="25068" y="888372"/>
                  </a:lnTo>
                  <a:lnTo>
                    <a:pt x="14257" y="843242"/>
                  </a:lnTo>
                  <a:lnTo>
                    <a:pt x="6406" y="797034"/>
                  </a:lnTo>
                  <a:lnTo>
                    <a:pt x="1619" y="749852"/>
                  </a:lnTo>
                  <a:lnTo>
                    <a:pt x="0" y="701801"/>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23" name="object 23"/>
            <p:cNvSpPr/>
            <p:nvPr/>
          </p:nvSpPr>
          <p:spPr>
            <a:xfrm>
              <a:off x="753618" y="4953761"/>
              <a:ext cx="10910570" cy="631190"/>
            </a:xfrm>
            <a:custGeom>
              <a:avLst/>
              <a:gdLst/>
              <a:ahLst/>
              <a:cxnLst/>
              <a:rect l="l" t="t" r="r" b="b"/>
              <a:pathLst>
                <a:path w="10910570" h="631189">
                  <a:moveTo>
                    <a:pt x="10594848" y="0"/>
                  </a:moveTo>
                  <a:lnTo>
                    <a:pt x="10594848" y="157733"/>
                  </a:lnTo>
                  <a:lnTo>
                    <a:pt x="315468" y="157733"/>
                  </a:lnTo>
                  <a:lnTo>
                    <a:pt x="315468" y="0"/>
                  </a:lnTo>
                  <a:lnTo>
                    <a:pt x="0" y="315468"/>
                  </a:lnTo>
                  <a:lnTo>
                    <a:pt x="315468" y="630935"/>
                  </a:lnTo>
                  <a:lnTo>
                    <a:pt x="315468" y="473201"/>
                  </a:lnTo>
                  <a:lnTo>
                    <a:pt x="10594848" y="473201"/>
                  </a:lnTo>
                  <a:lnTo>
                    <a:pt x="10594848" y="630935"/>
                  </a:lnTo>
                  <a:lnTo>
                    <a:pt x="10910316" y="315468"/>
                  </a:lnTo>
                  <a:lnTo>
                    <a:pt x="10594848" y="0"/>
                  </a:lnTo>
                  <a:close/>
                </a:path>
              </a:pathLst>
            </a:custGeom>
            <a:solidFill>
              <a:srgbClr val="B1C1DB"/>
            </a:solidFill>
          </p:spPr>
          <p:txBody>
            <a:bodyPr wrap="square" lIns="0" tIns="0" rIns="0" bIns="0" rtlCol="0"/>
            <a:lstStyle/>
            <a:p>
              <a:pPr defTabSz="685800"/>
              <a:endParaRPr sz="1350">
                <a:solidFill>
                  <a:prstClr val="black"/>
                </a:solidFill>
                <a:latin typeface="Calibri"/>
              </a:endParaRPr>
            </a:p>
          </p:txBody>
        </p:sp>
        <p:sp>
          <p:nvSpPr>
            <p:cNvPr id="24" name="object 24"/>
            <p:cNvSpPr/>
            <p:nvPr/>
          </p:nvSpPr>
          <p:spPr>
            <a:xfrm>
              <a:off x="753618" y="4953761"/>
              <a:ext cx="10910570" cy="631190"/>
            </a:xfrm>
            <a:custGeom>
              <a:avLst/>
              <a:gdLst/>
              <a:ahLst/>
              <a:cxnLst/>
              <a:rect l="l" t="t" r="r" b="b"/>
              <a:pathLst>
                <a:path w="10910570" h="631189">
                  <a:moveTo>
                    <a:pt x="0" y="315468"/>
                  </a:moveTo>
                  <a:lnTo>
                    <a:pt x="315468" y="0"/>
                  </a:lnTo>
                  <a:lnTo>
                    <a:pt x="315468" y="157733"/>
                  </a:lnTo>
                  <a:lnTo>
                    <a:pt x="10594848" y="157733"/>
                  </a:lnTo>
                  <a:lnTo>
                    <a:pt x="10594848" y="0"/>
                  </a:lnTo>
                  <a:lnTo>
                    <a:pt x="10910316" y="315468"/>
                  </a:lnTo>
                  <a:lnTo>
                    <a:pt x="10594848" y="630935"/>
                  </a:lnTo>
                  <a:lnTo>
                    <a:pt x="10594848" y="473201"/>
                  </a:lnTo>
                  <a:lnTo>
                    <a:pt x="315468" y="473201"/>
                  </a:lnTo>
                  <a:lnTo>
                    <a:pt x="315468" y="630935"/>
                  </a:lnTo>
                  <a:lnTo>
                    <a:pt x="0" y="315468"/>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25" name="object 25"/>
          <p:cNvSpPr txBox="1"/>
          <p:nvPr/>
        </p:nvSpPr>
        <p:spPr>
          <a:xfrm>
            <a:off x="3151346" y="3823202"/>
            <a:ext cx="2927033" cy="217367"/>
          </a:xfrm>
          <a:prstGeom prst="rect">
            <a:avLst/>
          </a:prstGeom>
        </p:spPr>
        <p:txBody>
          <a:bodyPr vert="horz" wrap="square" lIns="0" tIns="9525" rIns="0" bIns="0" rtlCol="0">
            <a:spAutoFit/>
          </a:bodyPr>
          <a:lstStyle/>
          <a:p>
            <a:pPr marL="9525" defTabSz="685800">
              <a:spcBef>
                <a:spcPts val="75"/>
              </a:spcBef>
            </a:pPr>
            <a:r>
              <a:rPr sz="1350" spc="-8" dirty="0">
                <a:solidFill>
                  <a:srgbClr val="005C82"/>
                </a:solidFill>
                <a:latin typeface="Carlito"/>
                <a:cs typeface="Carlito"/>
              </a:rPr>
              <a:t>GROWING </a:t>
            </a:r>
            <a:r>
              <a:rPr sz="1350" spc="-4" dirty="0">
                <a:solidFill>
                  <a:srgbClr val="005C82"/>
                </a:solidFill>
                <a:latin typeface="Carlito"/>
                <a:cs typeface="Carlito"/>
              </a:rPr>
              <a:t>THE </a:t>
            </a:r>
            <a:r>
              <a:rPr sz="1350" spc="-8" dirty="0">
                <a:solidFill>
                  <a:srgbClr val="005C82"/>
                </a:solidFill>
                <a:latin typeface="Carlito"/>
                <a:cs typeface="Carlito"/>
              </a:rPr>
              <a:t>CLEAN ENERGY</a:t>
            </a:r>
            <a:r>
              <a:rPr sz="1350" spc="-23" dirty="0">
                <a:solidFill>
                  <a:srgbClr val="005C82"/>
                </a:solidFill>
                <a:latin typeface="Carlito"/>
                <a:cs typeface="Carlito"/>
              </a:rPr>
              <a:t> </a:t>
            </a:r>
            <a:r>
              <a:rPr sz="1350" spc="-8" dirty="0">
                <a:solidFill>
                  <a:srgbClr val="005C82"/>
                </a:solidFill>
                <a:latin typeface="Carlito"/>
                <a:cs typeface="Carlito"/>
              </a:rPr>
              <a:t>ECONOMY</a:t>
            </a:r>
            <a:endParaRPr sz="1350">
              <a:solidFill>
                <a:prstClr val="black"/>
              </a:solidFill>
              <a:latin typeface="Carlito"/>
              <a:cs typeface="Carl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27" y="1154966"/>
            <a:ext cx="9148763" cy="3877151"/>
            <a:chOff x="0" y="1434083"/>
            <a:chExt cx="12198350" cy="5169535"/>
          </a:xfrm>
        </p:grpSpPr>
        <p:sp>
          <p:nvSpPr>
            <p:cNvPr id="3" name="object 3"/>
            <p:cNvSpPr/>
            <p:nvPr/>
          </p:nvSpPr>
          <p:spPr>
            <a:xfrm>
              <a:off x="0" y="1434083"/>
              <a:ext cx="6327647" cy="5106924"/>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5748527" y="1434083"/>
              <a:ext cx="6408420" cy="5169408"/>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5" name="object 5"/>
          <p:cNvSpPr txBox="1">
            <a:spLocks noGrp="1"/>
          </p:cNvSpPr>
          <p:nvPr>
            <p:ph type="title"/>
          </p:nvPr>
        </p:nvSpPr>
        <p:spPr>
          <a:xfrm>
            <a:off x="839267" y="734378"/>
            <a:ext cx="7466171" cy="286617"/>
          </a:xfrm>
          <a:prstGeom prst="rect">
            <a:avLst/>
          </a:prstGeom>
        </p:spPr>
        <p:txBody>
          <a:bodyPr vert="horz" wrap="square" lIns="0" tIns="9525" rIns="0" bIns="0" rtlCol="0">
            <a:spAutoFit/>
          </a:bodyPr>
          <a:lstStyle/>
          <a:p>
            <a:pPr marL="9525">
              <a:spcBef>
                <a:spcPts val="75"/>
              </a:spcBef>
            </a:pPr>
            <a:r>
              <a:rPr sz="1800" spc="-8" dirty="0"/>
              <a:t>Critical Minerals </a:t>
            </a:r>
            <a:r>
              <a:rPr sz="1800" spc="-15" dirty="0"/>
              <a:t>for </a:t>
            </a:r>
            <a:r>
              <a:rPr sz="1800" spc="-8" dirty="0"/>
              <a:t>Electric </a:t>
            </a:r>
            <a:r>
              <a:rPr sz="1800" spc="-4" dirty="0"/>
              <a:t>Vehicles </a:t>
            </a:r>
            <a:r>
              <a:rPr sz="1800" dirty="0"/>
              <a:t>and Clean </a:t>
            </a:r>
            <a:r>
              <a:rPr sz="1800" spc="-8" dirty="0"/>
              <a:t>Energy</a:t>
            </a:r>
            <a:r>
              <a:rPr sz="1800" spc="56" dirty="0"/>
              <a:t> </a:t>
            </a:r>
            <a:r>
              <a:rPr sz="1800" dirty="0"/>
              <a:t>Technologies</a:t>
            </a:r>
            <a:endParaRPr sz="1800"/>
          </a:p>
        </p:txBody>
      </p:sp>
      <p:sp>
        <p:nvSpPr>
          <p:cNvPr id="6" name="object 6"/>
          <p:cNvSpPr txBox="1"/>
          <p:nvPr/>
        </p:nvSpPr>
        <p:spPr>
          <a:xfrm>
            <a:off x="8625363" y="4969840"/>
            <a:ext cx="71914" cy="124554"/>
          </a:xfrm>
          <a:prstGeom prst="rect">
            <a:avLst/>
          </a:prstGeom>
        </p:spPr>
        <p:txBody>
          <a:bodyPr vert="horz" wrap="square" lIns="0" tIns="9049" rIns="0" bIns="0" rtlCol="0">
            <a:spAutoFit/>
          </a:bodyPr>
          <a:lstStyle/>
          <a:p>
            <a:pPr marL="9525" defTabSz="685800">
              <a:spcBef>
                <a:spcPts val="71"/>
              </a:spcBef>
            </a:pPr>
            <a:r>
              <a:rPr sz="750" spc="-4" dirty="0">
                <a:solidFill>
                  <a:srgbClr val="888888"/>
                </a:solidFill>
                <a:latin typeface="Arial"/>
                <a:cs typeface="Arial"/>
              </a:rPr>
              <a:t>2</a:t>
            </a:r>
            <a:endParaRPr sz="750">
              <a:solidFill>
                <a:prstClr val="black"/>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95" y="4524946"/>
            <a:ext cx="9146858" cy="427673"/>
            <a:chOff x="2794" y="6033262"/>
            <a:chExt cx="12195810" cy="570230"/>
          </a:xfrm>
        </p:grpSpPr>
        <p:sp>
          <p:nvSpPr>
            <p:cNvPr id="3" name="object 3"/>
            <p:cNvSpPr/>
            <p:nvPr/>
          </p:nvSpPr>
          <p:spPr>
            <a:xfrm>
              <a:off x="9143" y="6039611"/>
              <a:ext cx="12183110" cy="509270"/>
            </a:xfrm>
            <a:custGeom>
              <a:avLst/>
              <a:gdLst/>
              <a:ahLst/>
              <a:cxnLst/>
              <a:rect l="l" t="t" r="r" b="b"/>
              <a:pathLst>
                <a:path w="12183110" h="509270">
                  <a:moveTo>
                    <a:pt x="12182856" y="508999"/>
                  </a:moveTo>
                  <a:lnTo>
                    <a:pt x="2585847" y="491756"/>
                  </a:lnTo>
                  <a:lnTo>
                    <a:pt x="2339213" y="0"/>
                  </a:lnTo>
                  <a:lnTo>
                    <a:pt x="0" y="0"/>
                  </a:lnTo>
                </a:path>
              </a:pathLst>
            </a:custGeom>
            <a:ln w="12698">
              <a:solidFill>
                <a:srgbClr val="235FAC"/>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225552" y="6100571"/>
              <a:ext cx="1888236" cy="50292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grpSp>
      <p:grpSp>
        <p:nvGrpSpPr>
          <p:cNvPr id="5" name="object 5"/>
          <p:cNvGrpSpPr/>
          <p:nvPr/>
        </p:nvGrpSpPr>
        <p:grpSpPr>
          <a:xfrm>
            <a:off x="0" y="53721"/>
            <a:ext cx="9144000" cy="3982879"/>
            <a:chOff x="0" y="71627"/>
            <a:chExt cx="12192000" cy="5310505"/>
          </a:xfrm>
        </p:grpSpPr>
        <p:sp>
          <p:nvSpPr>
            <p:cNvPr id="6" name="object 6"/>
            <p:cNvSpPr/>
            <p:nvPr/>
          </p:nvSpPr>
          <p:spPr>
            <a:xfrm>
              <a:off x="6155435" y="71627"/>
              <a:ext cx="6036945" cy="5189220"/>
            </a:xfrm>
            <a:custGeom>
              <a:avLst/>
              <a:gdLst/>
              <a:ahLst/>
              <a:cxnLst/>
              <a:rect l="l" t="t" r="r" b="b"/>
              <a:pathLst>
                <a:path w="6036945" h="5189220">
                  <a:moveTo>
                    <a:pt x="3045714" y="0"/>
                  </a:moveTo>
                  <a:lnTo>
                    <a:pt x="0" y="5189220"/>
                  </a:lnTo>
                  <a:lnTo>
                    <a:pt x="6036563" y="5189220"/>
                  </a:lnTo>
                  <a:lnTo>
                    <a:pt x="6036563" y="5095743"/>
                  </a:lnTo>
                  <a:lnTo>
                    <a:pt x="3045714" y="0"/>
                  </a:lnTo>
                  <a:close/>
                </a:path>
              </a:pathLst>
            </a:custGeom>
            <a:solidFill>
              <a:srgbClr val="8063A1">
                <a:alpha val="50195"/>
              </a:srgbClr>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211836" y="1043927"/>
              <a:ext cx="11980164" cy="723912"/>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259079" y="1071372"/>
              <a:ext cx="11890375" cy="634365"/>
            </a:xfrm>
            <a:custGeom>
              <a:avLst/>
              <a:gdLst/>
              <a:ahLst/>
              <a:cxnLst/>
              <a:rect l="l" t="t" r="r" b="b"/>
              <a:pathLst>
                <a:path w="11890375" h="634364">
                  <a:moveTo>
                    <a:pt x="11573256" y="0"/>
                  </a:moveTo>
                  <a:lnTo>
                    <a:pt x="0" y="0"/>
                  </a:lnTo>
                  <a:lnTo>
                    <a:pt x="0" y="633983"/>
                  </a:lnTo>
                  <a:lnTo>
                    <a:pt x="11573256" y="633983"/>
                  </a:lnTo>
                  <a:lnTo>
                    <a:pt x="11890248" y="316991"/>
                  </a:lnTo>
                  <a:lnTo>
                    <a:pt x="11573256" y="0"/>
                  </a:lnTo>
                  <a:close/>
                </a:path>
              </a:pathLst>
            </a:custGeom>
            <a:solidFill>
              <a:srgbClr val="C1EFFF"/>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259079" y="1071372"/>
              <a:ext cx="11890375" cy="634365"/>
            </a:xfrm>
            <a:custGeom>
              <a:avLst/>
              <a:gdLst/>
              <a:ahLst/>
              <a:cxnLst/>
              <a:rect l="l" t="t" r="r" b="b"/>
              <a:pathLst>
                <a:path w="11890375" h="634364">
                  <a:moveTo>
                    <a:pt x="0" y="0"/>
                  </a:moveTo>
                  <a:lnTo>
                    <a:pt x="11573256" y="0"/>
                  </a:lnTo>
                  <a:lnTo>
                    <a:pt x="11890248" y="316991"/>
                  </a:lnTo>
                  <a:lnTo>
                    <a:pt x="11573256" y="633983"/>
                  </a:lnTo>
                  <a:lnTo>
                    <a:pt x="0" y="633983"/>
                  </a:lnTo>
                  <a:lnTo>
                    <a:pt x="0" y="0"/>
                  </a:lnTo>
                  <a:close/>
                </a:path>
              </a:pathLst>
            </a:custGeom>
            <a:ln w="9525">
              <a:solidFill>
                <a:srgbClr val="005C82"/>
              </a:solidFill>
            </a:ln>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92964" y="147827"/>
              <a:ext cx="5882640" cy="5122545"/>
            </a:xfrm>
            <a:custGeom>
              <a:avLst/>
              <a:gdLst/>
              <a:ahLst/>
              <a:cxnLst/>
              <a:rect l="l" t="t" r="r" b="b"/>
              <a:pathLst>
                <a:path w="5882640" h="5122545">
                  <a:moveTo>
                    <a:pt x="2961259" y="0"/>
                  </a:moveTo>
                  <a:lnTo>
                    <a:pt x="0" y="5122164"/>
                  </a:lnTo>
                  <a:lnTo>
                    <a:pt x="5882640" y="5122164"/>
                  </a:lnTo>
                  <a:lnTo>
                    <a:pt x="2961259" y="0"/>
                  </a:lnTo>
                  <a:close/>
                </a:path>
              </a:pathLst>
            </a:custGeom>
            <a:solidFill>
              <a:srgbClr val="1CA6DF">
                <a:alpha val="50195"/>
              </a:srgbClr>
            </a:solidFill>
          </p:spPr>
          <p:txBody>
            <a:bodyPr wrap="square" lIns="0" tIns="0" rIns="0" bIns="0" rtlCol="0"/>
            <a:lstStyle/>
            <a:p>
              <a:pPr defTabSz="685800"/>
              <a:endParaRPr sz="1350">
                <a:solidFill>
                  <a:prstClr val="black"/>
                </a:solidFill>
                <a:latin typeface="Calibri"/>
              </a:endParaRPr>
            </a:p>
          </p:txBody>
        </p:sp>
        <p:sp>
          <p:nvSpPr>
            <p:cNvPr id="11" name="object 11"/>
            <p:cNvSpPr/>
            <p:nvPr/>
          </p:nvSpPr>
          <p:spPr>
            <a:xfrm>
              <a:off x="3069335" y="80771"/>
              <a:ext cx="6040120" cy="5189220"/>
            </a:xfrm>
            <a:custGeom>
              <a:avLst/>
              <a:gdLst/>
              <a:ahLst/>
              <a:cxnLst/>
              <a:rect l="l" t="t" r="r" b="b"/>
              <a:pathLst>
                <a:path w="6040120" h="5189220">
                  <a:moveTo>
                    <a:pt x="3019805" y="0"/>
                  </a:moveTo>
                  <a:lnTo>
                    <a:pt x="0" y="5189220"/>
                  </a:lnTo>
                  <a:lnTo>
                    <a:pt x="6039612" y="5189220"/>
                  </a:lnTo>
                  <a:lnTo>
                    <a:pt x="3019805" y="0"/>
                  </a:lnTo>
                  <a:close/>
                </a:path>
              </a:pathLst>
            </a:custGeom>
            <a:solidFill>
              <a:srgbClr val="4F81BC">
                <a:alpha val="50195"/>
              </a:srgbClr>
            </a:solidFill>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2971800" y="3515868"/>
              <a:ext cx="1798320" cy="1789175"/>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2952750" y="3496818"/>
              <a:ext cx="1837055" cy="1828164"/>
            </a:xfrm>
            <a:custGeom>
              <a:avLst/>
              <a:gdLst/>
              <a:ahLst/>
              <a:cxnLst/>
              <a:rect l="l" t="t" r="r" b="b"/>
              <a:pathLst>
                <a:path w="1837054" h="1828164">
                  <a:moveTo>
                    <a:pt x="918337" y="0"/>
                  </a:moveTo>
                  <a:lnTo>
                    <a:pt x="1012316" y="4826"/>
                  </a:lnTo>
                  <a:lnTo>
                    <a:pt x="1103502" y="18669"/>
                  </a:lnTo>
                  <a:lnTo>
                    <a:pt x="1191514" y="40894"/>
                  </a:lnTo>
                  <a:lnTo>
                    <a:pt x="1275841" y="71755"/>
                  </a:lnTo>
                  <a:lnTo>
                    <a:pt x="1356105" y="110236"/>
                  </a:lnTo>
                  <a:lnTo>
                    <a:pt x="1431925" y="156083"/>
                  </a:lnTo>
                  <a:lnTo>
                    <a:pt x="1502410" y="208661"/>
                  </a:lnTo>
                  <a:lnTo>
                    <a:pt x="1567688" y="267843"/>
                  </a:lnTo>
                  <a:lnTo>
                    <a:pt x="1626742" y="332740"/>
                  </a:lnTo>
                  <a:lnTo>
                    <a:pt x="1679828" y="402844"/>
                  </a:lnTo>
                  <a:lnTo>
                    <a:pt x="1725676" y="478282"/>
                  </a:lnTo>
                  <a:lnTo>
                    <a:pt x="1764538" y="558038"/>
                  </a:lnTo>
                  <a:lnTo>
                    <a:pt x="1795399" y="642366"/>
                  </a:lnTo>
                  <a:lnTo>
                    <a:pt x="1818132" y="729996"/>
                  </a:lnTo>
                  <a:lnTo>
                    <a:pt x="1831848" y="820801"/>
                  </a:lnTo>
                  <a:lnTo>
                    <a:pt x="1836801" y="914019"/>
                  </a:lnTo>
                  <a:lnTo>
                    <a:pt x="1831848" y="1007237"/>
                  </a:lnTo>
                  <a:lnTo>
                    <a:pt x="1818132" y="1098042"/>
                  </a:lnTo>
                  <a:lnTo>
                    <a:pt x="1795399" y="1185545"/>
                  </a:lnTo>
                  <a:lnTo>
                    <a:pt x="1764538" y="1269492"/>
                  </a:lnTo>
                  <a:lnTo>
                    <a:pt x="1725676" y="1349375"/>
                  </a:lnTo>
                  <a:lnTo>
                    <a:pt x="1679828" y="1424813"/>
                  </a:lnTo>
                  <a:lnTo>
                    <a:pt x="1626742" y="1494917"/>
                  </a:lnTo>
                  <a:lnTo>
                    <a:pt x="1567688" y="1560195"/>
                  </a:lnTo>
                  <a:lnTo>
                    <a:pt x="1502410" y="1618869"/>
                  </a:lnTo>
                  <a:lnTo>
                    <a:pt x="1431925" y="1671574"/>
                  </a:lnTo>
                  <a:lnTo>
                    <a:pt x="1356105" y="1717421"/>
                  </a:lnTo>
                  <a:lnTo>
                    <a:pt x="1275841" y="1755902"/>
                  </a:lnTo>
                  <a:lnTo>
                    <a:pt x="1191514" y="1786763"/>
                  </a:lnTo>
                  <a:lnTo>
                    <a:pt x="1103502" y="1808988"/>
                  </a:lnTo>
                  <a:lnTo>
                    <a:pt x="1012316" y="1822831"/>
                  </a:lnTo>
                  <a:lnTo>
                    <a:pt x="918337" y="1827657"/>
                  </a:lnTo>
                  <a:lnTo>
                    <a:pt x="824357" y="1822831"/>
                  </a:lnTo>
                  <a:lnTo>
                    <a:pt x="733171" y="1808988"/>
                  </a:lnTo>
                  <a:lnTo>
                    <a:pt x="645287" y="1786763"/>
                  </a:lnTo>
                  <a:lnTo>
                    <a:pt x="560959" y="1755902"/>
                  </a:lnTo>
                  <a:lnTo>
                    <a:pt x="480695" y="1717421"/>
                  </a:lnTo>
                  <a:lnTo>
                    <a:pt x="404875" y="1671574"/>
                  </a:lnTo>
                  <a:lnTo>
                    <a:pt x="334390" y="1618869"/>
                  </a:lnTo>
                  <a:lnTo>
                    <a:pt x="269113" y="1560195"/>
                  </a:lnTo>
                  <a:lnTo>
                    <a:pt x="209931" y="1494917"/>
                  </a:lnTo>
                  <a:lnTo>
                    <a:pt x="156844" y="1424813"/>
                  </a:lnTo>
                  <a:lnTo>
                    <a:pt x="110998" y="1349375"/>
                  </a:lnTo>
                  <a:lnTo>
                    <a:pt x="72136" y="1269492"/>
                  </a:lnTo>
                  <a:lnTo>
                    <a:pt x="41275" y="1185545"/>
                  </a:lnTo>
                  <a:lnTo>
                    <a:pt x="18668" y="1098042"/>
                  </a:lnTo>
                  <a:lnTo>
                    <a:pt x="4825" y="1007237"/>
                  </a:lnTo>
                  <a:lnTo>
                    <a:pt x="0" y="913638"/>
                  </a:lnTo>
                  <a:lnTo>
                    <a:pt x="4825" y="820801"/>
                  </a:lnTo>
                  <a:lnTo>
                    <a:pt x="18668" y="729996"/>
                  </a:lnTo>
                  <a:lnTo>
                    <a:pt x="41275" y="642366"/>
                  </a:lnTo>
                  <a:lnTo>
                    <a:pt x="72136" y="558038"/>
                  </a:lnTo>
                  <a:lnTo>
                    <a:pt x="110998" y="478282"/>
                  </a:lnTo>
                  <a:lnTo>
                    <a:pt x="156844" y="402844"/>
                  </a:lnTo>
                  <a:lnTo>
                    <a:pt x="209931" y="332740"/>
                  </a:lnTo>
                  <a:lnTo>
                    <a:pt x="269113" y="267843"/>
                  </a:lnTo>
                  <a:lnTo>
                    <a:pt x="334390" y="208661"/>
                  </a:lnTo>
                  <a:lnTo>
                    <a:pt x="404875" y="156083"/>
                  </a:lnTo>
                  <a:lnTo>
                    <a:pt x="480695" y="110236"/>
                  </a:lnTo>
                  <a:lnTo>
                    <a:pt x="560959" y="71755"/>
                  </a:lnTo>
                  <a:lnTo>
                    <a:pt x="645287" y="40894"/>
                  </a:lnTo>
                  <a:lnTo>
                    <a:pt x="733171" y="18669"/>
                  </a:lnTo>
                  <a:lnTo>
                    <a:pt x="824357" y="4826"/>
                  </a:lnTo>
                  <a:lnTo>
                    <a:pt x="918337" y="0"/>
                  </a:lnTo>
                  <a:close/>
                </a:path>
              </a:pathLst>
            </a:custGeom>
            <a:ln w="38100">
              <a:solidFill>
                <a:srgbClr val="005C82"/>
              </a:solidFill>
            </a:ln>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5372100" y="3506724"/>
              <a:ext cx="1844040" cy="1836420"/>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5353050" y="3487674"/>
              <a:ext cx="1882775" cy="1875155"/>
            </a:xfrm>
            <a:custGeom>
              <a:avLst/>
              <a:gdLst/>
              <a:ahLst/>
              <a:cxnLst/>
              <a:rect l="l" t="t" r="r" b="b"/>
              <a:pathLst>
                <a:path w="1882775" h="1875154">
                  <a:moveTo>
                    <a:pt x="941324" y="0"/>
                  </a:moveTo>
                  <a:lnTo>
                    <a:pt x="989964" y="1270"/>
                  </a:lnTo>
                  <a:lnTo>
                    <a:pt x="1037971" y="4825"/>
                  </a:lnTo>
                  <a:lnTo>
                    <a:pt x="1130935" y="19050"/>
                  </a:lnTo>
                  <a:lnTo>
                    <a:pt x="1221231" y="42163"/>
                  </a:lnTo>
                  <a:lnTo>
                    <a:pt x="1307592" y="73660"/>
                  </a:lnTo>
                  <a:lnTo>
                    <a:pt x="1389760" y="113029"/>
                  </a:lnTo>
                  <a:lnTo>
                    <a:pt x="1467611" y="160019"/>
                  </a:lnTo>
                  <a:lnTo>
                    <a:pt x="1540128" y="213868"/>
                  </a:lnTo>
                  <a:lnTo>
                    <a:pt x="1606930" y="274700"/>
                  </a:lnTo>
                  <a:lnTo>
                    <a:pt x="1667255" y="341121"/>
                  </a:lnTo>
                  <a:lnTo>
                    <a:pt x="1721484" y="413131"/>
                  </a:lnTo>
                  <a:lnTo>
                    <a:pt x="1768982" y="490600"/>
                  </a:lnTo>
                  <a:lnTo>
                    <a:pt x="1808226" y="572388"/>
                  </a:lnTo>
                  <a:lnTo>
                    <a:pt x="1839849" y="658621"/>
                  </a:lnTo>
                  <a:lnTo>
                    <a:pt x="1863344" y="748664"/>
                  </a:lnTo>
                  <a:lnTo>
                    <a:pt x="1877568" y="841248"/>
                  </a:lnTo>
                  <a:lnTo>
                    <a:pt x="1881124" y="889253"/>
                  </a:lnTo>
                  <a:lnTo>
                    <a:pt x="1882394" y="937387"/>
                  </a:lnTo>
                  <a:lnTo>
                    <a:pt x="1881124" y="985646"/>
                  </a:lnTo>
                  <a:lnTo>
                    <a:pt x="1877568" y="1033652"/>
                  </a:lnTo>
                  <a:lnTo>
                    <a:pt x="1863344" y="1126236"/>
                  </a:lnTo>
                  <a:lnTo>
                    <a:pt x="1840229" y="1216152"/>
                  </a:lnTo>
                  <a:lnTo>
                    <a:pt x="1808226" y="1302512"/>
                  </a:lnTo>
                  <a:lnTo>
                    <a:pt x="1768982" y="1384300"/>
                  </a:lnTo>
                  <a:lnTo>
                    <a:pt x="1721611" y="1461643"/>
                  </a:lnTo>
                  <a:lnTo>
                    <a:pt x="1667636" y="1533778"/>
                  </a:lnTo>
                  <a:lnTo>
                    <a:pt x="1606930" y="1600200"/>
                  </a:lnTo>
                  <a:lnTo>
                    <a:pt x="1540128" y="1660906"/>
                  </a:lnTo>
                  <a:lnTo>
                    <a:pt x="1467611" y="1714881"/>
                  </a:lnTo>
                  <a:lnTo>
                    <a:pt x="1389760" y="1761870"/>
                  </a:lnTo>
                  <a:lnTo>
                    <a:pt x="1307592" y="1801114"/>
                  </a:lnTo>
                  <a:lnTo>
                    <a:pt x="1221231" y="1832737"/>
                  </a:lnTo>
                  <a:lnTo>
                    <a:pt x="1130935" y="1855851"/>
                  </a:lnTo>
                  <a:lnTo>
                    <a:pt x="1037589" y="1869948"/>
                  </a:lnTo>
                  <a:lnTo>
                    <a:pt x="989584" y="1873631"/>
                  </a:lnTo>
                  <a:lnTo>
                    <a:pt x="941451" y="1874901"/>
                  </a:lnTo>
                  <a:lnTo>
                    <a:pt x="892810" y="1873631"/>
                  </a:lnTo>
                  <a:lnTo>
                    <a:pt x="844803" y="1869948"/>
                  </a:lnTo>
                  <a:lnTo>
                    <a:pt x="751839" y="1855851"/>
                  </a:lnTo>
                  <a:lnTo>
                    <a:pt x="661542" y="1832737"/>
                  </a:lnTo>
                  <a:lnTo>
                    <a:pt x="575183" y="1801114"/>
                  </a:lnTo>
                  <a:lnTo>
                    <a:pt x="492633" y="1761870"/>
                  </a:lnTo>
                  <a:lnTo>
                    <a:pt x="415163" y="1714881"/>
                  </a:lnTo>
                  <a:lnTo>
                    <a:pt x="342646" y="1660906"/>
                  </a:lnTo>
                  <a:lnTo>
                    <a:pt x="275844" y="1600200"/>
                  </a:lnTo>
                  <a:lnTo>
                    <a:pt x="215137" y="1533778"/>
                  </a:lnTo>
                  <a:lnTo>
                    <a:pt x="160782" y="1461643"/>
                  </a:lnTo>
                  <a:lnTo>
                    <a:pt x="113411" y="1384300"/>
                  </a:lnTo>
                  <a:lnTo>
                    <a:pt x="74167" y="1302512"/>
                  </a:lnTo>
                  <a:lnTo>
                    <a:pt x="42163" y="1216152"/>
                  </a:lnTo>
                  <a:lnTo>
                    <a:pt x="19050" y="1126236"/>
                  </a:lnTo>
                  <a:lnTo>
                    <a:pt x="4825" y="1033652"/>
                  </a:lnTo>
                  <a:lnTo>
                    <a:pt x="1270" y="985646"/>
                  </a:lnTo>
                  <a:lnTo>
                    <a:pt x="0" y="937259"/>
                  </a:lnTo>
                  <a:lnTo>
                    <a:pt x="1270" y="889253"/>
                  </a:lnTo>
                  <a:lnTo>
                    <a:pt x="4825" y="841248"/>
                  </a:lnTo>
                  <a:lnTo>
                    <a:pt x="19050" y="748664"/>
                  </a:lnTo>
                  <a:lnTo>
                    <a:pt x="42545" y="658621"/>
                  </a:lnTo>
                  <a:lnTo>
                    <a:pt x="74167" y="572388"/>
                  </a:lnTo>
                  <a:lnTo>
                    <a:pt x="113791" y="490600"/>
                  </a:lnTo>
                  <a:lnTo>
                    <a:pt x="160782" y="413131"/>
                  </a:lnTo>
                  <a:lnTo>
                    <a:pt x="215137" y="340994"/>
                  </a:lnTo>
                  <a:lnTo>
                    <a:pt x="275844" y="274574"/>
                  </a:lnTo>
                  <a:lnTo>
                    <a:pt x="342646" y="213868"/>
                  </a:lnTo>
                  <a:lnTo>
                    <a:pt x="415163" y="160019"/>
                  </a:lnTo>
                  <a:lnTo>
                    <a:pt x="492633" y="113029"/>
                  </a:lnTo>
                  <a:lnTo>
                    <a:pt x="574801" y="73660"/>
                  </a:lnTo>
                  <a:lnTo>
                    <a:pt x="661542" y="42163"/>
                  </a:lnTo>
                  <a:lnTo>
                    <a:pt x="751839" y="19050"/>
                  </a:lnTo>
                  <a:lnTo>
                    <a:pt x="844803" y="4825"/>
                  </a:lnTo>
                  <a:lnTo>
                    <a:pt x="892810" y="1270"/>
                  </a:lnTo>
                  <a:lnTo>
                    <a:pt x="941324" y="0"/>
                  </a:lnTo>
                  <a:close/>
                </a:path>
              </a:pathLst>
            </a:custGeom>
            <a:ln w="38100">
              <a:solidFill>
                <a:srgbClr val="005C82"/>
              </a:solidFill>
            </a:ln>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7923276" y="3502151"/>
              <a:ext cx="1818131" cy="1816608"/>
            </a:xfrm>
            <a:prstGeom prst="rect">
              <a:avLst/>
            </a:prstGeom>
            <a:blipFill>
              <a:blip r:embed="rId6"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7904226" y="3483101"/>
              <a:ext cx="1856739" cy="1855470"/>
            </a:xfrm>
            <a:custGeom>
              <a:avLst/>
              <a:gdLst/>
              <a:ahLst/>
              <a:cxnLst/>
              <a:rect l="l" t="t" r="r" b="b"/>
              <a:pathLst>
                <a:path w="1856740" h="1855470">
                  <a:moveTo>
                    <a:pt x="928243" y="0"/>
                  </a:moveTo>
                  <a:lnTo>
                    <a:pt x="976122" y="1270"/>
                  </a:lnTo>
                  <a:lnTo>
                    <a:pt x="1023366" y="4825"/>
                  </a:lnTo>
                  <a:lnTo>
                    <a:pt x="1115441" y="19050"/>
                  </a:lnTo>
                  <a:lnTo>
                    <a:pt x="1204214" y="41656"/>
                  </a:lnTo>
                  <a:lnTo>
                    <a:pt x="1289684" y="72898"/>
                  </a:lnTo>
                  <a:lnTo>
                    <a:pt x="1370710" y="111760"/>
                  </a:lnTo>
                  <a:lnTo>
                    <a:pt x="1447419" y="158496"/>
                  </a:lnTo>
                  <a:lnTo>
                    <a:pt x="1518666" y="211836"/>
                  </a:lnTo>
                  <a:lnTo>
                    <a:pt x="1584705" y="271399"/>
                  </a:lnTo>
                  <a:lnTo>
                    <a:pt x="1644650" y="337439"/>
                  </a:lnTo>
                  <a:lnTo>
                    <a:pt x="1698117" y="408813"/>
                  </a:lnTo>
                  <a:lnTo>
                    <a:pt x="1744345" y="485394"/>
                  </a:lnTo>
                  <a:lnTo>
                    <a:pt x="1783588" y="566420"/>
                  </a:lnTo>
                  <a:lnTo>
                    <a:pt x="1814829" y="651637"/>
                  </a:lnTo>
                  <a:lnTo>
                    <a:pt x="1837563" y="740664"/>
                  </a:lnTo>
                  <a:lnTo>
                    <a:pt x="1851659" y="832485"/>
                  </a:lnTo>
                  <a:lnTo>
                    <a:pt x="1855343" y="879729"/>
                  </a:lnTo>
                  <a:lnTo>
                    <a:pt x="1856613" y="927481"/>
                  </a:lnTo>
                  <a:lnTo>
                    <a:pt x="1855343" y="975360"/>
                  </a:lnTo>
                  <a:lnTo>
                    <a:pt x="1851659" y="1022604"/>
                  </a:lnTo>
                  <a:lnTo>
                    <a:pt x="1837563" y="1114298"/>
                  </a:lnTo>
                  <a:lnTo>
                    <a:pt x="1814829" y="1203452"/>
                  </a:lnTo>
                  <a:lnTo>
                    <a:pt x="1783588" y="1288542"/>
                  </a:lnTo>
                  <a:lnTo>
                    <a:pt x="1744345" y="1369568"/>
                  </a:lnTo>
                  <a:lnTo>
                    <a:pt x="1698117" y="1446149"/>
                  </a:lnTo>
                  <a:lnTo>
                    <a:pt x="1644650" y="1517523"/>
                  </a:lnTo>
                  <a:lnTo>
                    <a:pt x="1584705" y="1583182"/>
                  </a:lnTo>
                  <a:lnTo>
                    <a:pt x="1518666" y="1643126"/>
                  </a:lnTo>
                  <a:lnTo>
                    <a:pt x="1447419" y="1696593"/>
                  </a:lnTo>
                  <a:lnTo>
                    <a:pt x="1370710" y="1743202"/>
                  </a:lnTo>
                  <a:lnTo>
                    <a:pt x="1289684" y="1782064"/>
                  </a:lnTo>
                  <a:lnTo>
                    <a:pt x="1204214" y="1813306"/>
                  </a:lnTo>
                  <a:lnTo>
                    <a:pt x="1115059" y="1836039"/>
                  </a:lnTo>
                  <a:lnTo>
                    <a:pt x="1023366" y="1850136"/>
                  </a:lnTo>
                  <a:lnTo>
                    <a:pt x="976122" y="1853819"/>
                  </a:lnTo>
                  <a:lnTo>
                    <a:pt x="928243" y="1854962"/>
                  </a:lnTo>
                  <a:lnTo>
                    <a:pt x="880491" y="1853819"/>
                  </a:lnTo>
                  <a:lnTo>
                    <a:pt x="833247" y="1850136"/>
                  </a:lnTo>
                  <a:lnTo>
                    <a:pt x="741172" y="1836039"/>
                  </a:lnTo>
                  <a:lnTo>
                    <a:pt x="652399" y="1813306"/>
                  </a:lnTo>
                  <a:lnTo>
                    <a:pt x="566927" y="1782064"/>
                  </a:lnTo>
                  <a:lnTo>
                    <a:pt x="485775" y="1743202"/>
                  </a:lnTo>
                  <a:lnTo>
                    <a:pt x="409194" y="1696593"/>
                  </a:lnTo>
                  <a:lnTo>
                    <a:pt x="337947" y="1643126"/>
                  </a:lnTo>
                  <a:lnTo>
                    <a:pt x="271906" y="1583182"/>
                  </a:lnTo>
                  <a:lnTo>
                    <a:pt x="211963" y="1517523"/>
                  </a:lnTo>
                  <a:lnTo>
                    <a:pt x="158496" y="1446149"/>
                  </a:lnTo>
                  <a:lnTo>
                    <a:pt x="111759" y="1369568"/>
                  </a:lnTo>
                  <a:lnTo>
                    <a:pt x="72898" y="1288542"/>
                  </a:lnTo>
                  <a:lnTo>
                    <a:pt x="41782" y="1203452"/>
                  </a:lnTo>
                  <a:lnTo>
                    <a:pt x="18669" y="1114298"/>
                  </a:lnTo>
                  <a:lnTo>
                    <a:pt x="4825" y="1022477"/>
                  </a:lnTo>
                  <a:lnTo>
                    <a:pt x="1270" y="975360"/>
                  </a:lnTo>
                  <a:lnTo>
                    <a:pt x="0" y="927354"/>
                  </a:lnTo>
                  <a:lnTo>
                    <a:pt x="1270" y="879729"/>
                  </a:lnTo>
                  <a:lnTo>
                    <a:pt x="4825" y="832485"/>
                  </a:lnTo>
                  <a:lnTo>
                    <a:pt x="19050" y="740664"/>
                  </a:lnTo>
                  <a:lnTo>
                    <a:pt x="41655" y="651637"/>
                  </a:lnTo>
                  <a:lnTo>
                    <a:pt x="72898" y="566420"/>
                  </a:lnTo>
                  <a:lnTo>
                    <a:pt x="112268" y="485394"/>
                  </a:lnTo>
                  <a:lnTo>
                    <a:pt x="158369" y="408813"/>
                  </a:lnTo>
                  <a:lnTo>
                    <a:pt x="211963" y="337439"/>
                  </a:lnTo>
                  <a:lnTo>
                    <a:pt x="271906" y="271399"/>
                  </a:lnTo>
                  <a:lnTo>
                    <a:pt x="337947" y="211836"/>
                  </a:lnTo>
                  <a:lnTo>
                    <a:pt x="409194" y="158496"/>
                  </a:lnTo>
                  <a:lnTo>
                    <a:pt x="485775" y="111760"/>
                  </a:lnTo>
                  <a:lnTo>
                    <a:pt x="566927" y="72898"/>
                  </a:lnTo>
                  <a:lnTo>
                    <a:pt x="652399" y="41783"/>
                  </a:lnTo>
                  <a:lnTo>
                    <a:pt x="741172" y="18669"/>
                  </a:lnTo>
                  <a:lnTo>
                    <a:pt x="833247" y="4825"/>
                  </a:lnTo>
                  <a:lnTo>
                    <a:pt x="880491" y="1270"/>
                  </a:lnTo>
                  <a:lnTo>
                    <a:pt x="928243" y="0"/>
                  </a:lnTo>
                  <a:close/>
                </a:path>
              </a:pathLst>
            </a:custGeom>
            <a:ln w="38100">
              <a:solidFill>
                <a:srgbClr val="005C82"/>
              </a:solidFill>
            </a:ln>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0" y="755904"/>
              <a:ext cx="12192000" cy="90170"/>
            </a:xfrm>
            <a:custGeom>
              <a:avLst/>
              <a:gdLst/>
              <a:ahLst/>
              <a:cxnLst/>
              <a:rect l="l" t="t" r="r" b="b"/>
              <a:pathLst>
                <a:path w="12192000" h="90169">
                  <a:moveTo>
                    <a:pt x="12192000" y="0"/>
                  </a:moveTo>
                  <a:lnTo>
                    <a:pt x="0" y="0"/>
                  </a:lnTo>
                  <a:lnTo>
                    <a:pt x="0" y="89915"/>
                  </a:lnTo>
                  <a:lnTo>
                    <a:pt x="12192000" y="89915"/>
                  </a:lnTo>
                  <a:lnTo>
                    <a:pt x="12192000"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grpSp>
      <p:sp>
        <p:nvSpPr>
          <p:cNvPr id="19" name="object 19"/>
          <p:cNvSpPr txBox="1"/>
          <p:nvPr/>
        </p:nvSpPr>
        <p:spPr>
          <a:xfrm>
            <a:off x="201473" y="585788"/>
            <a:ext cx="523875" cy="217367"/>
          </a:xfrm>
          <a:prstGeom prst="rect">
            <a:avLst/>
          </a:prstGeom>
        </p:spPr>
        <p:txBody>
          <a:bodyPr vert="horz" wrap="square" lIns="0" tIns="9525" rIns="0" bIns="0" rtlCol="0">
            <a:spAutoFit/>
          </a:bodyPr>
          <a:lstStyle/>
          <a:p>
            <a:pPr marL="9525" defTabSz="685800">
              <a:spcBef>
                <a:spcPts val="75"/>
              </a:spcBef>
            </a:pPr>
            <a:r>
              <a:rPr sz="1350" b="1" i="1" spc="-4" dirty="0">
                <a:solidFill>
                  <a:prstClr val="black"/>
                </a:solidFill>
                <a:latin typeface="Arial"/>
                <a:cs typeface="Arial"/>
              </a:rPr>
              <a:t>Pha</a:t>
            </a:r>
            <a:r>
              <a:rPr sz="1350" b="1" i="1" spc="-11" dirty="0">
                <a:solidFill>
                  <a:prstClr val="black"/>
                </a:solidFill>
                <a:latin typeface="Arial"/>
                <a:cs typeface="Arial"/>
              </a:rPr>
              <a:t>s</a:t>
            </a:r>
            <a:r>
              <a:rPr sz="1350" b="1" i="1" spc="-4" dirty="0">
                <a:solidFill>
                  <a:prstClr val="black"/>
                </a:solidFill>
                <a:latin typeface="Arial"/>
                <a:cs typeface="Arial"/>
              </a:rPr>
              <a:t>e</a:t>
            </a:r>
            <a:endParaRPr sz="1350">
              <a:solidFill>
                <a:prstClr val="black"/>
              </a:solidFill>
              <a:latin typeface="Arial"/>
              <a:cs typeface="Arial"/>
            </a:endParaRPr>
          </a:p>
        </p:txBody>
      </p:sp>
      <p:sp>
        <p:nvSpPr>
          <p:cNvPr id="20" name="object 20"/>
          <p:cNvSpPr txBox="1"/>
          <p:nvPr/>
        </p:nvSpPr>
        <p:spPr>
          <a:xfrm>
            <a:off x="129235" y="3952779"/>
            <a:ext cx="3812858" cy="425116"/>
          </a:xfrm>
          <a:prstGeom prst="rect">
            <a:avLst/>
          </a:prstGeom>
        </p:spPr>
        <p:txBody>
          <a:bodyPr vert="horz" wrap="square" lIns="0" tIns="9525" rIns="0" bIns="0" rtlCol="0">
            <a:spAutoFit/>
          </a:bodyPr>
          <a:lstStyle/>
          <a:p>
            <a:pPr marL="9525" defTabSz="685800">
              <a:spcBef>
                <a:spcPts val="75"/>
              </a:spcBef>
            </a:pPr>
            <a:r>
              <a:rPr sz="1350" b="1" i="1" spc="-4" dirty="0">
                <a:solidFill>
                  <a:prstClr val="black"/>
                </a:solidFill>
                <a:latin typeface="Arial"/>
                <a:cs typeface="Arial"/>
              </a:rPr>
              <a:t>Training</a:t>
            </a:r>
            <a:endParaRPr sz="1350">
              <a:solidFill>
                <a:prstClr val="black"/>
              </a:solidFill>
              <a:latin typeface="Arial"/>
              <a:cs typeface="Arial"/>
            </a:endParaRPr>
          </a:p>
          <a:p>
            <a:pPr marL="147638" defTabSz="685800">
              <a:spcBef>
                <a:spcPts val="19"/>
              </a:spcBef>
            </a:pPr>
            <a:r>
              <a:rPr sz="1350" spc="-8" dirty="0">
                <a:solidFill>
                  <a:srgbClr val="005C82"/>
                </a:solidFill>
                <a:latin typeface="Arial"/>
                <a:cs typeface="Arial"/>
              </a:rPr>
              <a:t>4-year </a:t>
            </a:r>
            <a:r>
              <a:rPr sz="1350" spc="-4" dirty="0">
                <a:solidFill>
                  <a:srgbClr val="005C82"/>
                </a:solidFill>
                <a:latin typeface="Arial"/>
                <a:cs typeface="Arial"/>
              </a:rPr>
              <a:t>or advanced degree, professional</a:t>
            </a:r>
            <a:r>
              <a:rPr sz="1350" spc="64" dirty="0">
                <a:solidFill>
                  <a:srgbClr val="005C82"/>
                </a:solidFill>
                <a:latin typeface="Arial"/>
                <a:cs typeface="Arial"/>
              </a:rPr>
              <a:t> </a:t>
            </a:r>
            <a:r>
              <a:rPr sz="1350" spc="-4" dirty="0">
                <a:solidFill>
                  <a:srgbClr val="005C82"/>
                </a:solidFill>
                <a:latin typeface="Arial"/>
                <a:cs typeface="Arial"/>
              </a:rPr>
              <a:t>license</a:t>
            </a:r>
            <a:endParaRPr sz="1350">
              <a:solidFill>
                <a:prstClr val="black"/>
              </a:solidFill>
              <a:latin typeface="Arial"/>
              <a:cs typeface="Arial"/>
            </a:endParaRPr>
          </a:p>
        </p:txBody>
      </p:sp>
      <p:sp>
        <p:nvSpPr>
          <p:cNvPr id="21" name="object 21"/>
          <p:cNvSpPr txBox="1"/>
          <p:nvPr/>
        </p:nvSpPr>
        <p:spPr>
          <a:xfrm>
            <a:off x="4112800" y="4148252"/>
            <a:ext cx="3560445" cy="217367"/>
          </a:xfrm>
          <a:prstGeom prst="rect">
            <a:avLst/>
          </a:prstGeom>
        </p:spPr>
        <p:txBody>
          <a:bodyPr vert="horz" wrap="square" lIns="0" tIns="9525" rIns="0" bIns="0" rtlCol="0">
            <a:spAutoFit/>
          </a:bodyPr>
          <a:lstStyle/>
          <a:p>
            <a:pPr marL="9525" defTabSz="685800">
              <a:spcBef>
                <a:spcPts val="75"/>
              </a:spcBef>
            </a:pPr>
            <a:r>
              <a:rPr sz="1350" spc="-4" dirty="0">
                <a:solidFill>
                  <a:srgbClr val="005C82"/>
                </a:solidFill>
                <a:latin typeface="Arial"/>
                <a:cs typeface="Arial"/>
              </a:rPr>
              <a:t>Technical degree, Apprenticeship,</a:t>
            </a:r>
            <a:r>
              <a:rPr sz="1350" spc="41" dirty="0">
                <a:solidFill>
                  <a:srgbClr val="005C82"/>
                </a:solidFill>
                <a:latin typeface="Arial"/>
                <a:cs typeface="Arial"/>
              </a:rPr>
              <a:t> </a:t>
            </a:r>
            <a:r>
              <a:rPr sz="1350" spc="-4" dirty="0">
                <a:solidFill>
                  <a:srgbClr val="005C82"/>
                </a:solidFill>
                <a:latin typeface="Arial"/>
                <a:cs typeface="Arial"/>
              </a:rPr>
              <a:t>Certification</a:t>
            </a:r>
            <a:endParaRPr sz="1350">
              <a:solidFill>
                <a:prstClr val="black"/>
              </a:solidFill>
              <a:latin typeface="Arial"/>
              <a:cs typeface="Arial"/>
            </a:endParaRPr>
          </a:p>
        </p:txBody>
      </p:sp>
      <p:sp>
        <p:nvSpPr>
          <p:cNvPr id="22" name="object 22"/>
          <p:cNvSpPr txBox="1"/>
          <p:nvPr/>
        </p:nvSpPr>
        <p:spPr>
          <a:xfrm>
            <a:off x="192558" y="1315713"/>
            <a:ext cx="1709261" cy="551272"/>
          </a:xfrm>
          <a:prstGeom prst="rect">
            <a:avLst/>
          </a:prstGeom>
        </p:spPr>
        <p:txBody>
          <a:bodyPr vert="horz" wrap="square" lIns="0" tIns="70961" rIns="0" bIns="0" rtlCol="0">
            <a:spAutoFit/>
          </a:bodyPr>
          <a:lstStyle/>
          <a:p>
            <a:pPr marL="9525" defTabSz="685800">
              <a:spcBef>
                <a:spcPts val="559"/>
              </a:spcBef>
            </a:pPr>
            <a:r>
              <a:rPr sz="1350" b="1" i="1" dirty="0">
                <a:solidFill>
                  <a:prstClr val="black"/>
                </a:solidFill>
                <a:latin typeface="Arial"/>
                <a:cs typeface="Arial"/>
              </a:rPr>
              <a:t>Occupations</a:t>
            </a:r>
            <a:endParaRPr sz="1350">
              <a:solidFill>
                <a:prstClr val="black"/>
              </a:solidFill>
              <a:latin typeface="Arial"/>
              <a:cs typeface="Arial"/>
            </a:endParaRPr>
          </a:p>
          <a:p>
            <a:pPr marL="966788" defTabSz="685800">
              <a:spcBef>
                <a:spcPts val="484"/>
              </a:spcBef>
            </a:pPr>
            <a:r>
              <a:rPr sz="1350" dirty="0">
                <a:solidFill>
                  <a:srgbClr val="183E45"/>
                </a:solidFill>
                <a:latin typeface="Arial"/>
                <a:cs typeface="Arial"/>
              </a:rPr>
              <a:t>R</a:t>
            </a:r>
            <a:r>
              <a:rPr sz="1350" spc="-11" dirty="0">
                <a:solidFill>
                  <a:srgbClr val="183E45"/>
                </a:solidFill>
                <a:latin typeface="Arial"/>
                <a:cs typeface="Arial"/>
              </a:rPr>
              <a:t>e</a:t>
            </a:r>
            <a:r>
              <a:rPr sz="1350" dirty="0">
                <a:solidFill>
                  <a:srgbClr val="183E45"/>
                </a:solidFill>
                <a:latin typeface="Arial"/>
                <a:cs typeface="Arial"/>
              </a:rPr>
              <a:t>s</a:t>
            </a:r>
            <a:r>
              <a:rPr sz="1350" spc="-8" dirty="0">
                <a:solidFill>
                  <a:srgbClr val="183E45"/>
                </a:solidFill>
                <a:latin typeface="Arial"/>
                <a:cs typeface="Arial"/>
              </a:rPr>
              <a:t>ea</a:t>
            </a:r>
            <a:r>
              <a:rPr sz="1350" dirty="0">
                <a:solidFill>
                  <a:srgbClr val="183E45"/>
                </a:solidFill>
                <a:latin typeface="Arial"/>
                <a:cs typeface="Arial"/>
              </a:rPr>
              <a:t>rch</a:t>
            </a:r>
            <a:endParaRPr sz="1350">
              <a:solidFill>
                <a:prstClr val="black"/>
              </a:solidFill>
              <a:latin typeface="Arial"/>
              <a:cs typeface="Arial"/>
            </a:endParaRPr>
          </a:p>
        </p:txBody>
      </p:sp>
      <p:sp>
        <p:nvSpPr>
          <p:cNvPr id="23" name="object 23"/>
          <p:cNvSpPr txBox="1"/>
          <p:nvPr/>
        </p:nvSpPr>
        <p:spPr>
          <a:xfrm>
            <a:off x="2553081" y="1640491"/>
            <a:ext cx="931069" cy="425116"/>
          </a:xfrm>
          <a:prstGeom prst="rect">
            <a:avLst/>
          </a:prstGeom>
        </p:spPr>
        <p:txBody>
          <a:bodyPr vert="horz" wrap="square" lIns="0" tIns="9525" rIns="0" bIns="0" rtlCol="0">
            <a:spAutoFit/>
          </a:bodyPr>
          <a:lstStyle/>
          <a:p>
            <a:pPr marL="9525" marR="3810" indent="107156" defTabSz="685800">
              <a:spcBef>
                <a:spcPts val="75"/>
              </a:spcBef>
            </a:pPr>
            <a:r>
              <a:rPr sz="1350" spc="-4" dirty="0">
                <a:solidFill>
                  <a:srgbClr val="183E45"/>
                </a:solidFill>
                <a:latin typeface="Arial"/>
                <a:cs typeface="Arial"/>
              </a:rPr>
              <a:t>Design </a:t>
            </a:r>
            <a:r>
              <a:rPr sz="1350" dirty="0">
                <a:solidFill>
                  <a:srgbClr val="183E45"/>
                </a:solidFill>
                <a:latin typeface="Arial"/>
                <a:cs typeface="Arial"/>
              </a:rPr>
              <a:t>&amp;  </a:t>
            </a:r>
            <a:r>
              <a:rPr sz="1350" spc="-4" dirty="0">
                <a:solidFill>
                  <a:srgbClr val="183E45"/>
                </a:solidFill>
                <a:latin typeface="Arial"/>
                <a:cs typeface="Arial"/>
              </a:rPr>
              <a:t>E</a:t>
            </a:r>
            <a:r>
              <a:rPr sz="1350" spc="-11" dirty="0">
                <a:solidFill>
                  <a:srgbClr val="183E45"/>
                </a:solidFill>
                <a:latin typeface="Arial"/>
                <a:cs typeface="Arial"/>
              </a:rPr>
              <a:t>n</a:t>
            </a:r>
            <a:r>
              <a:rPr sz="1350" spc="-4" dirty="0">
                <a:solidFill>
                  <a:srgbClr val="183E45"/>
                </a:solidFill>
                <a:latin typeface="Arial"/>
                <a:cs typeface="Arial"/>
              </a:rPr>
              <a:t>g</a:t>
            </a:r>
            <a:r>
              <a:rPr sz="1350" spc="-11" dirty="0">
                <a:solidFill>
                  <a:srgbClr val="183E45"/>
                </a:solidFill>
                <a:latin typeface="Arial"/>
                <a:cs typeface="Arial"/>
              </a:rPr>
              <a:t>i</a:t>
            </a:r>
            <a:r>
              <a:rPr sz="1350" spc="-4" dirty="0">
                <a:solidFill>
                  <a:srgbClr val="183E45"/>
                </a:solidFill>
                <a:latin typeface="Arial"/>
                <a:cs typeface="Arial"/>
              </a:rPr>
              <a:t>n</a:t>
            </a:r>
            <a:r>
              <a:rPr sz="1350" spc="-11" dirty="0">
                <a:solidFill>
                  <a:srgbClr val="183E45"/>
                </a:solidFill>
                <a:latin typeface="Arial"/>
                <a:cs typeface="Arial"/>
              </a:rPr>
              <a:t>e</a:t>
            </a:r>
            <a:r>
              <a:rPr sz="1350" spc="-4" dirty="0">
                <a:solidFill>
                  <a:srgbClr val="183E45"/>
                </a:solidFill>
                <a:latin typeface="Arial"/>
                <a:cs typeface="Arial"/>
              </a:rPr>
              <a:t>er</a:t>
            </a:r>
            <a:r>
              <a:rPr sz="1350" spc="-11" dirty="0">
                <a:solidFill>
                  <a:srgbClr val="183E45"/>
                </a:solidFill>
                <a:latin typeface="Arial"/>
                <a:cs typeface="Arial"/>
              </a:rPr>
              <a:t>i</a:t>
            </a:r>
            <a:r>
              <a:rPr sz="1350" spc="-4" dirty="0">
                <a:solidFill>
                  <a:srgbClr val="183E45"/>
                </a:solidFill>
                <a:latin typeface="Arial"/>
                <a:cs typeface="Arial"/>
              </a:rPr>
              <a:t>ng</a:t>
            </a:r>
            <a:endParaRPr sz="1350">
              <a:solidFill>
                <a:prstClr val="black"/>
              </a:solidFill>
              <a:latin typeface="Arial"/>
              <a:cs typeface="Arial"/>
            </a:endParaRPr>
          </a:p>
        </p:txBody>
      </p:sp>
      <p:sp>
        <p:nvSpPr>
          <p:cNvPr id="24" name="object 24"/>
          <p:cNvSpPr/>
          <p:nvPr/>
        </p:nvSpPr>
        <p:spPr>
          <a:xfrm>
            <a:off x="0" y="2099691"/>
            <a:ext cx="9121140" cy="609600"/>
          </a:xfrm>
          <a:custGeom>
            <a:avLst/>
            <a:gdLst/>
            <a:ahLst/>
            <a:cxnLst/>
            <a:rect l="l" t="t" r="r" b="b"/>
            <a:pathLst>
              <a:path w="12161520" h="812800">
                <a:moveTo>
                  <a:pt x="12161520" y="0"/>
                </a:moveTo>
                <a:lnTo>
                  <a:pt x="0" y="0"/>
                </a:lnTo>
                <a:lnTo>
                  <a:pt x="0" y="812292"/>
                </a:lnTo>
                <a:lnTo>
                  <a:pt x="12161520" y="812292"/>
                </a:lnTo>
                <a:lnTo>
                  <a:pt x="12161520"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25" name="object 25"/>
          <p:cNvSpPr txBox="1"/>
          <p:nvPr/>
        </p:nvSpPr>
        <p:spPr>
          <a:xfrm>
            <a:off x="2227801" y="2314861"/>
            <a:ext cx="4643438" cy="379431"/>
          </a:xfrm>
          <a:prstGeom prst="rect">
            <a:avLst/>
          </a:prstGeom>
        </p:spPr>
        <p:txBody>
          <a:bodyPr vert="horz" wrap="square" lIns="0" tIns="10001" rIns="0" bIns="0" rtlCol="0">
            <a:spAutoFit/>
          </a:bodyPr>
          <a:lstStyle/>
          <a:p>
            <a:pPr marL="9525" defTabSz="685800">
              <a:spcBef>
                <a:spcPts val="79"/>
              </a:spcBef>
            </a:pPr>
            <a:r>
              <a:rPr sz="2400" b="1" spc="-4" dirty="0">
                <a:solidFill>
                  <a:srgbClr val="005C82"/>
                </a:solidFill>
                <a:latin typeface="Carlito"/>
                <a:cs typeface="Carlito"/>
              </a:rPr>
              <a:t>Who </a:t>
            </a:r>
            <a:r>
              <a:rPr sz="2400" b="1" dirty="0">
                <a:solidFill>
                  <a:srgbClr val="005C82"/>
                </a:solidFill>
                <a:latin typeface="Carlito"/>
                <a:cs typeface="Carlito"/>
              </a:rPr>
              <a:t>is the </a:t>
            </a:r>
            <a:r>
              <a:rPr sz="2400" b="1" spc="-4" dirty="0">
                <a:solidFill>
                  <a:srgbClr val="005C82"/>
                </a:solidFill>
                <a:latin typeface="Carlito"/>
                <a:cs typeface="Carlito"/>
              </a:rPr>
              <a:t>Clean </a:t>
            </a:r>
            <a:r>
              <a:rPr sz="2400" b="1" dirty="0">
                <a:solidFill>
                  <a:srgbClr val="005C82"/>
                </a:solidFill>
                <a:latin typeface="Carlito"/>
                <a:cs typeface="Carlito"/>
              </a:rPr>
              <a:t>Energy</a:t>
            </a:r>
            <a:r>
              <a:rPr sz="2400" b="1" spc="-34" dirty="0">
                <a:solidFill>
                  <a:srgbClr val="005C82"/>
                </a:solidFill>
                <a:latin typeface="Carlito"/>
                <a:cs typeface="Carlito"/>
              </a:rPr>
              <a:t> </a:t>
            </a:r>
            <a:r>
              <a:rPr sz="2400" b="1" spc="-4" dirty="0">
                <a:solidFill>
                  <a:srgbClr val="005C82"/>
                </a:solidFill>
                <a:latin typeface="Carlito"/>
                <a:cs typeface="Carlito"/>
              </a:rPr>
              <a:t>Workforce?</a:t>
            </a:r>
            <a:endParaRPr sz="2400">
              <a:solidFill>
                <a:prstClr val="black"/>
              </a:solidFill>
              <a:latin typeface="Carlito"/>
              <a:cs typeface="Carlito"/>
            </a:endParaRPr>
          </a:p>
        </p:txBody>
      </p:sp>
      <p:sp>
        <p:nvSpPr>
          <p:cNvPr id="26" name="object 26"/>
          <p:cNvSpPr txBox="1"/>
          <p:nvPr/>
        </p:nvSpPr>
        <p:spPr>
          <a:xfrm>
            <a:off x="6396323" y="925924"/>
            <a:ext cx="1010603" cy="240931"/>
          </a:xfrm>
          <a:prstGeom prst="rect">
            <a:avLst/>
          </a:prstGeom>
        </p:spPr>
        <p:txBody>
          <a:bodyPr vert="horz" wrap="square" lIns="0" tIns="10001" rIns="0" bIns="0" rtlCol="0">
            <a:spAutoFit/>
          </a:bodyPr>
          <a:lstStyle/>
          <a:p>
            <a:pPr marL="9525" defTabSz="685800">
              <a:spcBef>
                <a:spcPts val="79"/>
              </a:spcBef>
            </a:pPr>
            <a:r>
              <a:rPr sz="1500" spc="-26" dirty="0">
                <a:solidFill>
                  <a:srgbClr val="005C82"/>
                </a:solidFill>
                <a:latin typeface="Trebuchet MS"/>
                <a:cs typeface="Trebuchet MS"/>
              </a:rPr>
              <a:t>Deployment</a:t>
            </a:r>
            <a:endParaRPr sz="1500">
              <a:solidFill>
                <a:prstClr val="black"/>
              </a:solidFill>
              <a:latin typeface="Trebuchet MS"/>
              <a:cs typeface="Trebuchet MS"/>
            </a:endParaRPr>
          </a:p>
        </p:txBody>
      </p:sp>
      <p:sp>
        <p:nvSpPr>
          <p:cNvPr id="27" name="object 27"/>
          <p:cNvSpPr txBox="1"/>
          <p:nvPr/>
        </p:nvSpPr>
        <p:spPr>
          <a:xfrm>
            <a:off x="1245488" y="902112"/>
            <a:ext cx="2110740" cy="240931"/>
          </a:xfrm>
          <a:prstGeom prst="rect">
            <a:avLst/>
          </a:prstGeom>
        </p:spPr>
        <p:txBody>
          <a:bodyPr vert="horz" wrap="square" lIns="0" tIns="10001" rIns="0" bIns="0" rtlCol="0">
            <a:spAutoFit/>
          </a:bodyPr>
          <a:lstStyle/>
          <a:p>
            <a:pPr marL="9525" defTabSz="685800">
              <a:spcBef>
                <a:spcPts val="79"/>
              </a:spcBef>
            </a:pPr>
            <a:r>
              <a:rPr sz="1500" spc="-4" dirty="0">
                <a:solidFill>
                  <a:srgbClr val="005C82"/>
                </a:solidFill>
                <a:latin typeface="Trebuchet MS"/>
                <a:cs typeface="Trebuchet MS"/>
              </a:rPr>
              <a:t>Research </a:t>
            </a:r>
            <a:r>
              <a:rPr sz="1500" spc="15" dirty="0">
                <a:solidFill>
                  <a:srgbClr val="005C82"/>
                </a:solidFill>
                <a:latin typeface="Trebuchet MS"/>
                <a:cs typeface="Trebuchet MS"/>
              </a:rPr>
              <a:t>&amp;</a:t>
            </a:r>
            <a:r>
              <a:rPr sz="1500" spc="-195" dirty="0">
                <a:solidFill>
                  <a:srgbClr val="005C82"/>
                </a:solidFill>
                <a:latin typeface="Trebuchet MS"/>
                <a:cs typeface="Trebuchet MS"/>
              </a:rPr>
              <a:t> </a:t>
            </a:r>
            <a:r>
              <a:rPr sz="1500" spc="-26" dirty="0">
                <a:solidFill>
                  <a:srgbClr val="005C82"/>
                </a:solidFill>
                <a:latin typeface="Trebuchet MS"/>
                <a:cs typeface="Trebuchet MS"/>
              </a:rPr>
              <a:t>Development</a:t>
            </a:r>
            <a:endParaRPr sz="1500">
              <a:solidFill>
                <a:prstClr val="black"/>
              </a:solidFill>
              <a:latin typeface="Trebuchet MS"/>
              <a:cs typeface="Trebuchet MS"/>
            </a:endParaRPr>
          </a:p>
        </p:txBody>
      </p:sp>
      <p:sp>
        <p:nvSpPr>
          <p:cNvPr id="28" name="object 28"/>
          <p:cNvSpPr txBox="1"/>
          <p:nvPr/>
        </p:nvSpPr>
        <p:spPr>
          <a:xfrm>
            <a:off x="3915536" y="1630642"/>
            <a:ext cx="3693795" cy="425116"/>
          </a:xfrm>
          <a:prstGeom prst="rect">
            <a:avLst/>
          </a:prstGeom>
        </p:spPr>
        <p:txBody>
          <a:bodyPr vert="horz" wrap="square" lIns="0" tIns="9525" rIns="0" bIns="0" rtlCol="0">
            <a:spAutoFit/>
          </a:bodyPr>
          <a:lstStyle/>
          <a:p>
            <a:pPr algn="ctr" defTabSz="685800">
              <a:spcBef>
                <a:spcPts val="75"/>
              </a:spcBef>
            </a:pPr>
            <a:r>
              <a:rPr sz="1350" spc="-4" dirty="0">
                <a:solidFill>
                  <a:srgbClr val="183E45"/>
                </a:solidFill>
                <a:latin typeface="Arial"/>
                <a:cs typeface="Arial"/>
              </a:rPr>
              <a:t>Construction, Installation,</a:t>
            </a:r>
            <a:r>
              <a:rPr sz="1350" spc="19" dirty="0">
                <a:solidFill>
                  <a:srgbClr val="183E45"/>
                </a:solidFill>
                <a:latin typeface="Arial"/>
                <a:cs typeface="Arial"/>
              </a:rPr>
              <a:t> </a:t>
            </a:r>
            <a:r>
              <a:rPr sz="1350" spc="-4" dirty="0">
                <a:solidFill>
                  <a:srgbClr val="183E45"/>
                </a:solidFill>
                <a:latin typeface="Arial"/>
                <a:cs typeface="Arial"/>
              </a:rPr>
              <a:t>Manufacturing,</a:t>
            </a:r>
            <a:endParaRPr sz="1350">
              <a:solidFill>
                <a:prstClr val="black"/>
              </a:solidFill>
              <a:latin typeface="Arial"/>
              <a:cs typeface="Arial"/>
            </a:endParaRPr>
          </a:p>
          <a:p>
            <a:pPr algn="ctr" defTabSz="685800">
              <a:spcBef>
                <a:spcPts val="4"/>
              </a:spcBef>
            </a:pPr>
            <a:r>
              <a:rPr sz="1350" spc="-4" dirty="0">
                <a:solidFill>
                  <a:srgbClr val="183E45"/>
                </a:solidFill>
                <a:latin typeface="Arial"/>
                <a:cs typeface="Arial"/>
              </a:rPr>
              <a:t>Production, Repairs, Operations </a:t>
            </a:r>
            <a:r>
              <a:rPr sz="1350" dirty="0">
                <a:solidFill>
                  <a:srgbClr val="183E45"/>
                </a:solidFill>
                <a:latin typeface="Arial"/>
                <a:cs typeface="Arial"/>
              </a:rPr>
              <a:t>&amp;</a:t>
            </a:r>
            <a:r>
              <a:rPr sz="1350" spc="34" dirty="0">
                <a:solidFill>
                  <a:srgbClr val="183E45"/>
                </a:solidFill>
                <a:latin typeface="Arial"/>
                <a:cs typeface="Arial"/>
              </a:rPr>
              <a:t> </a:t>
            </a:r>
            <a:r>
              <a:rPr sz="1350" spc="-4" dirty="0">
                <a:solidFill>
                  <a:srgbClr val="183E45"/>
                </a:solidFill>
                <a:latin typeface="Arial"/>
                <a:cs typeface="Arial"/>
              </a:rPr>
              <a:t>Maintenance,</a:t>
            </a:r>
            <a:endParaRPr sz="1350">
              <a:solidFill>
                <a:prstClr val="black"/>
              </a:solidFill>
              <a:latin typeface="Arial"/>
              <a:cs typeface="Arial"/>
            </a:endParaRPr>
          </a:p>
        </p:txBody>
      </p:sp>
      <p:sp>
        <p:nvSpPr>
          <p:cNvPr id="29" name="object 29"/>
          <p:cNvSpPr txBox="1"/>
          <p:nvPr/>
        </p:nvSpPr>
        <p:spPr>
          <a:xfrm>
            <a:off x="3946588" y="935507"/>
            <a:ext cx="1240154" cy="240931"/>
          </a:xfrm>
          <a:prstGeom prst="rect">
            <a:avLst/>
          </a:prstGeom>
        </p:spPr>
        <p:txBody>
          <a:bodyPr vert="horz" wrap="square" lIns="0" tIns="10001" rIns="0" bIns="0" rtlCol="0">
            <a:spAutoFit/>
          </a:bodyPr>
          <a:lstStyle/>
          <a:p>
            <a:pPr marL="9525" defTabSz="685800">
              <a:spcBef>
                <a:spcPts val="79"/>
              </a:spcBef>
            </a:pPr>
            <a:r>
              <a:rPr sz="1500" spc="-23" dirty="0">
                <a:solidFill>
                  <a:srgbClr val="005C82"/>
                </a:solidFill>
                <a:latin typeface="Trebuchet MS"/>
                <a:cs typeface="Trebuchet MS"/>
              </a:rPr>
              <a:t>Demonstration</a:t>
            </a:r>
            <a:endParaRPr sz="1500">
              <a:solidFill>
                <a:prstClr val="black"/>
              </a:solidFill>
              <a:latin typeface="Trebuchet MS"/>
              <a:cs typeface="Trebuchet MS"/>
            </a:endParaRPr>
          </a:p>
        </p:txBody>
      </p:sp>
      <p:sp>
        <p:nvSpPr>
          <p:cNvPr id="30" name="object 30"/>
          <p:cNvSpPr txBox="1"/>
          <p:nvPr/>
        </p:nvSpPr>
        <p:spPr>
          <a:xfrm>
            <a:off x="8196548" y="925924"/>
            <a:ext cx="752475" cy="240931"/>
          </a:xfrm>
          <a:prstGeom prst="rect">
            <a:avLst/>
          </a:prstGeom>
        </p:spPr>
        <p:txBody>
          <a:bodyPr vert="horz" wrap="square" lIns="0" tIns="10001" rIns="0" bIns="0" rtlCol="0">
            <a:spAutoFit/>
          </a:bodyPr>
          <a:lstStyle/>
          <a:p>
            <a:pPr marL="9525" defTabSz="685800">
              <a:spcBef>
                <a:spcPts val="79"/>
              </a:spcBef>
            </a:pPr>
            <a:r>
              <a:rPr sz="1500" spc="-19" dirty="0">
                <a:solidFill>
                  <a:srgbClr val="005C82"/>
                </a:solidFill>
                <a:latin typeface="Trebuchet MS"/>
                <a:cs typeface="Trebuchet MS"/>
              </a:rPr>
              <a:t>Diffusion</a:t>
            </a:r>
            <a:endParaRPr sz="1500">
              <a:solidFill>
                <a:prstClr val="black"/>
              </a:solidFill>
              <a:latin typeface="Trebuchet MS"/>
              <a:cs typeface="Trebuchet MS"/>
            </a:endParaRPr>
          </a:p>
        </p:txBody>
      </p:sp>
      <p:sp>
        <p:nvSpPr>
          <p:cNvPr id="31" name="object 31"/>
          <p:cNvSpPr txBox="1"/>
          <p:nvPr/>
        </p:nvSpPr>
        <p:spPr>
          <a:xfrm>
            <a:off x="7889748" y="1656741"/>
            <a:ext cx="1227773" cy="217367"/>
          </a:xfrm>
          <a:prstGeom prst="rect">
            <a:avLst/>
          </a:prstGeom>
        </p:spPr>
        <p:txBody>
          <a:bodyPr vert="horz" wrap="square" lIns="0" tIns="9525" rIns="0" bIns="0" rtlCol="0">
            <a:spAutoFit/>
          </a:bodyPr>
          <a:lstStyle/>
          <a:p>
            <a:pPr marL="9525" defTabSz="685800">
              <a:spcBef>
                <a:spcPts val="75"/>
              </a:spcBef>
            </a:pPr>
            <a:r>
              <a:rPr sz="1350" spc="-4" dirty="0">
                <a:solidFill>
                  <a:srgbClr val="183E45"/>
                </a:solidFill>
                <a:latin typeface="Arial"/>
                <a:cs typeface="Arial"/>
              </a:rPr>
              <a:t>Sales </a:t>
            </a:r>
            <a:r>
              <a:rPr sz="1350" dirty="0">
                <a:solidFill>
                  <a:srgbClr val="183E45"/>
                </a:solidFill>
                <a:latin typeface="Arial"/>
                <a:cs typeface="Arial"/>
              </a:rPr>
              <a:t>&amp;</a:t>
            </a:r>
            <a:r>
              <a:rPr sz="1350" spc="-45" dirty="0">
                <a:solidFill>
                  <a:srgbClr val="183E45"/>
                </a:solidFill>
                <a:latin typeface="Arial"/>
                <a:cs typeface="Arial"/>
              </a:rPr>
              <a:t> </a:t>
            </a:r>
            <a:r>
              <a:rPr sz="1350" spc="-4" dirty="0">
                <a:solidFill>
                  <a:srgbClr val="183E45"/>
                </a:solidFill>
                <a:latin typeface="Arial"/>
                <a:cs typeface="Arial"/>
              </a:rPr>
              <a:t>Service</a:t>
            </a:r>
            <a:endParaRPr sz="1350">
              <a:solidFill>
                <a:prstClr val="black"/>
              </a:solidFill>
              <a:latin typeface="Arial"/>
              <a:cs typeface="Arial"/>
            </a:endParaRPr>
          </a:p>
        </p:txBody>
      </p:sp>
      <p:grpSp>
        <p:nvGrpSpPr>
          <p:cNvPr id="32" name="object 32"/>
          <p:cNvGrpSpPr/>
          <p:nvPr/>
        </p:nvGrpSpPr>
        <p:grpSpPr>
          <a:xfrm>
            <a:off x="403460" y="2616327"/>
            <a:ext cx="8754904" cy="1440656"/>
            <a:chOff x="537946" y="3488435"/>
            <a:chExt cx="11673205" cy="1920875"/>
          </a:xfrm>
        </p:grpSpPr>
        <p:sp>
          <p:nvSpPr>
            <p:cNvPr id="33" name="object 33"/>
            <p:cNvSpPr/>
            <p:nvPr/>
          </p:nvSpPr>
          <p:spPr>
            <a:xfrm>
              <a:off x="10300715" y="3532631"/>
              <a:ext cx="1876043" cy="1837943"/>
            </a:xfrm>
            <a:prstGeom prst="rect">
              <a:avLst/>
            </a:prstGeom>
            <a:blipFill>
              <a:blip r:embed="rId7"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4" name="object 34"/>
            <p:cNvSpPr/>
            <p:nvPr/>
          </p:nvSpPr>
          <p:spPr>
            <a:xfrm>
              <a:off x="10281665" y="3513581"/>
              <a:ext cx="1910714" cy="1876425"/>
            </a:xfrm>
            <a:custGeom>
              <a:avLst/>
              <a:gdLst/>
              <a:ahLst/>
              <a:cxnLst/>
              <a:rect l="l" t="t" r="r" b="b"/>
              <a:pathLst>
                <a:path w="1910715" h="1876425">
                  <a:moveTo>
                    <a:pt x="957199" y="0"/>
                  </a:moveTo>
                  <a:lnTo>
                    <a:pt x="1006601" y="1269"/>
                  </a:lnTo>
                  <a:lnTo>
                    <a:pt x="1055369" y="4825"/>
                  </a:lnTo>
                  <a:lnTo>
                    <a:pt x="1149857" y="19050"/>
                  </a:lnTo>
                  <a:lnTo>
                    <a:pt x="1241805" y="42037"/>
                  </a:lnTo>
                  <a:lnTo>
                    <a:pt x="1329689" y="73659"/>
                  </a:lnTo>
                  <a:lnTo>
                    <a:pt x="1413509" y="113410"/>
                  </a:lnTo>
                  <a:lnTo>
                    <a:pt x="1492123" y="160273"/>
                  </a:lnTo>
                  <a:lnTo>
                    <a:pt x="1565782" y="214121"/>
                  </a:lnTo>
                  <a:lnTo>
                    <a:pt x="1633727" y="274446"/>
                  </a:lnTo>
                  <a:lnTo>
                    <a:pt x="1695703" y="341375"/>
                  </a:lnTo>
                  <a:lnTo>
                    <a:pt x="1750822" y="413384"/>
                  </a:lnTo>
                  <a:lnTo>
                    <a:pt x="1798701" y="490854"/>
                  </a:lnTo>
                  <a:lnTo>
                    <a:pt x="1839213" y="572642"/>
                  </a:lnTo>
                  <a:lnTo>
                    <a:pt x="1871217" y="659002"/>
                  </a:lnTo>
                  <a:lnTo>
                    <a:pt x="1895093" y="748918"/>
                  </a:lnTo>
                  <a:lnTo>
                    <a:pt x="1909699" y="842009"/>
                  </a:lnTo>
                  <a:lnTo>
                    <a:pt x="1910333" y="850582"/>
                  </a:lnTo>
                </a:path>
                <a:path w="1910715" h="1876425">
                  <a:moveTo>
                    <a:pt x="1910333" y="1025842"/>
                  </a:moveTo>
                  <a:lnTo>
                    <a:pt x="1895093" y="1127505"/>
                  </a:lnTo>
                  <a:lnTo>
                    <a:pt x="1871599" y="1217421"/>
                  </a:lnTo>
                  <a:lnTo>
                    <a:pt x="1839213" y="1303400"/>
                  </a:lnTo>
                  <a:lnTo>
                    <a:pt x="1799081" y="1385569"/>
                  </a:lnTo>
                  <a:lnTo>
                    <a:pt x="1750822" y="1463039"/>
                  </a:lnTo>
                  <a:lnTo>
                    <a:pt x="1695703" y="1535048"/>
                  </a:lnTo>
                  <a:lnTo>
                    <a:pt x="1633727" y="1601977"/>
                  </a:lnTo>
                  <a:lnTo>
                    <a:pt x="1565782" y="1662302"/>
                  </a:lnTo>
                  <a:lnTo>
                    <a:pt x="1491995" y="1716150"/>
                  </a:lnTo>
                  <a:lnTo>
                    <a:pt x="1413128" y="1763014"/>
                  </a:lnTo>
                  <a:lnTo>
                    <a:pt x="1329689" y="1802764"/>
                  </a:lnTo>
                  <a:lnTo>
                    <a:pt x="1241805" y="1834387"/>
                  </a:lnTo>
                  <a:lnTo>
                    <a:pt x="1149857" y="1857374"/>
                  </a:lnTo>
                  <a:lnTo>
                    <a:pt x="1054988" y="1871598"/>
                  </a:lnTo>
                  <a:lnTo>
                    <a:pt x="1006220" y="1875154"/>
                  </a:lnTo>
                  <a:lnTo>
                    <a:pt x="957326" y="1876424"/>
                  </a:lnTo>
                  <a:lnTo>
                    <a:pt x="907923" y="1875154"/>
                  </a:lnTo>
                  <a:lnTo>
                    <a:pt x="859154" y="1871598"/>
                  </a:lnTo>
                  <a:lnTo>
                    <a:pt x="764666" y="1857374"/>
                  </a:lnTo>
                  <a:lnTo>
                    <a:pt x="672718" y="1834387"/>
                  </a:lnTo>
                  <a:lnTo>
                    <a:pt x="584834" y="1802764"/>
                  </a:lnTo>
                  <a:lnTo>
                    <a:pt x="501014" y="1763014"/>
                  </a:lnTo>
                  <a:lnTo>
                    <a:pt x="422528" y="1716150"/>
                  </a:lnTo>
                  <a:lnTo>
                    <a:pt x="348360" y="1662302"/>
                  </a:lnTo>
                  <a:lnTo>
                    <a:pt x="280669" y="1601850"/>
                  </a:lnTo>
                  <a:lnTo>
                    <a:pt x="218820" y="1535048"/>
                  </a:lnTo>
                  <a:lnTo>
                    <a:pt x="163702" y="1463039"/>
                  </a:lnTo>
                  <a:lnTo>
                    <a:pt x="115442" y="1385569"/>
                  </a:lnTo>
                  <a:lnTo>
                    <a:pt x="75310" y="1303273"/>
                  </a:lnTo>
                  <a:lnTo>
                    <a:pt x="42925" y="1217040"/>
                  </a:lnTo>
                  <a:lnTo>
                    <a:pt x="19430" y="1127505"/>
                  </a:lnTo>
                  <a:lnTo>
                    <a:pt x="4825" y="1034414"/>
                  </a:lnTo>
                  <a:lnTo>
                    <a:pt x="1269" y="986408"/>
                  </a:lnTo>
                  <a:lnTo>
                    <a:pt x="0" y="938021"/>
                  </a:lnTo>
                  <a:lnTo>
                    <a:pt x="1269" y="890015"/>
                  </a:lnTo>
                  <a:lnTo>
                    <a:pt x="4825" y="842009"/>
                  </a:lnTo>
                  <a:lnTo>
                    <a:pt x="19430" y="748918"/>
                  </a:lnTo>
                  <a:lnTo>
                    <a:pt x="42925" y="659002"/>
                  </a:lnTo>
                  <a:lnTo>
                    <a:pt x="75310" y="573023"/>
                  </a:lnTo>
                  <a:lnTo>
                    <a:pt x="115442" y="490854"/>
                  </a:lnTo>
                  <a:lnTo>
                    <a:pt x="163702" y="413384"/>
                  </a:lnTo>
                  <a:lnTo>
                    <a:pt x="218820" y="341375"/>
                  </a:lnTo>
                  <a:lnTo>
                    <a:pt x="280669" y="274573"/>
                  </a:lnTo>
                  <a:lnTo>
                    <a:pt x="348360" y="214248"/>
                  </a:lnTo>
                  <a:lnTo>
                    <a:pt x="422020" y="159892"/>
                  </a:lnTo>
                  <a:lnTo>
                    <a:pt x="501014" y="112902"/>
                  </a:lnTo>
                  <a:lnTo>
                    <a:pt x="584834" y="73659"/>
                  </a:lnTo>
                  <a:lnTo>
                    <a:pt x="672718" y="42037"/>
                  </a:lnTo>
                  <a:lnTo>
                    <a:pt x="764666" y="19050"/>
                  </a:lnTo>
                  <a:lnTo>
                    <a:pt x="859154" y="4825"/>
                  </a:lnTo>
                  <a:lnTo>
                    <a:pt x="907923" y="1269"/>
                  </a:lnTo>
                  <a:lnTo>
                    <a:pt x="957199" y="0"/>
                  </a:lnTo>
                </a:path>
              </a:pathLst>
            </a:custGeom>
            <a:ln w="38100">
              <a:solidFill>
                <a:srgbClr val="005C82"/>
              </a:solidFill>
            </a:ln>
          </p:spPr>
          <p:txBody>
            <a:bodyPr wrap="square" lIns="0" tIns="0" rIns="0" bIns="0" rtlCol="0"/>
            <a:lstStyle/>
            <a:p>
              <a:pPr defTabSz="685800"/>
              <a:endParaRPr sz="1350">
                <a:solidFill>
                  <a:prstClr val="black"/>
                </a:solidFill>
                <a:latin typeface="Calibri"/>
              </a:endParaRPr>
            </a:p>
          </p:txBody>
        </p:sp>
        <p:sp>
          <p:nvSpPr>
            <p:cNvPr id="35" name="object 35"/>
            <p:cNvSpPr/>
            <p:nvPr/>
          </p:nvSpPr>
          <p:spPr>
            <a:xfrm>
              <a:off x="576072" y="3526535"/>
              <a:ext cx="1798319" cy="1789176"/>
            </a:xfrm>
            <a:prstGeom prst="rect">
              <a:avLst/>
            </a:prstGeom>
            <a:blipFill>
              <a:blip r:embed="rId8"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6" name="object 36"/>
            <p:cNvSpPr/>
            <p:nvPr/>
          </p:nvSpPr>
          <p:spPr>
            <a:xfrm>
              <a:off x="556996" y="3507485"/>
              <a:ext cx="1837055" cy="1828164"/>
            </a:xfrm>
            <a:custGeom>
              <a:avLst/>
              <a:gdLst/>
              <a:ahLst/>
              <a:cxnLst/>
              <a:rect l="l" t="t" r="r" b="b"/>
              <a:pathLst>
                <a:path w="1837055" h="1828164">
                  <a:moveTo>
                    <a:pt x="918362" y="0"/>
                  </a:moveTo>
                  <a:lnTo>
                    <a:pt x="1012342" y="4825"/>
                  </a:lnTo>
                  <a:lnTo>
                    <a:pt x="1103528" y="18668"/>
                  </a:lnTo>
                  <a:lnTo>
                    <a:pt x="1191539" y="40893"/>
                  </a:lnTo>
                  <a:lnTo>
                    <a:pt x="1275867" y="71754"/>
                  </a:lnTo>
                  <a:lnTo>
                    <a:pt x="1356131" y="110236"/>
                  </a:lnTo>
                  <a:lnTo>
                    <a:pt x="1431950" y="156082"/>
                  </a:lnTo>
                  <a:lnTo>
                    <a:pt x="1502435" y="208661"/>
                  </a:lnTo>
                  <a:lnTo>
                    <a:pt x="1567713" y="267843"/>
                  </a:lnTo>
                  <a:lnTo>
                    <a:pt x="1626768" y="332739"/>
                  </a:lnTo>
                  <a:lnTo>
                    <a:pt x="1679854" y="402844"/>
                  </a:lnTo>
                  <a:lnTo>
                    <a:pt x="1725701" y="478281"/>
                  </a:lnTo>
                  <a:lnTo>
                    <a:pt x="1764563" y="558038"/>
                  </a:lnTo>
                  <a:lnTo>
                    <a:pt x="1795424" y="642365"/>
                  </a:lnTo>
                  <a:lnTo>
                    <a:pt x="1818157" y="729995"/>
                  </a:lnTo>
                  <a:lnTo>
                    <a:pt x="1831873" y="820801"/>
                  </a:lnTo>
                  <a:lnTo>
                    <a:pt x="1836826" y="914019"/>
                  </a:lnTo>
                  <a:lnTo>
                    <a:pt x="1831873" y="1007237"/>
                  </a:lnTo>
                  <a:lnTo>
                    <a:pt x="1818157" y="1098041"/>
                  </a:lnTo>
                  <a:lnTo>
                    <a:pt x="1795424" y="1185545"/>
                  </a:lnTo>
                  <a:lnTo>
                    <a:pt x="1764563" y="1269491"/>
                  </a:lnTo>
                  <a:lnTo>
                    <a:pt x="1725701" y="1349375"/>
                  </a:lnTo>
                  <a:lnTo>
                    <a:pt x="1679854" y="1424813"/>
                  </a:lnTo>
                  <a:lnTo>
                    <a:pt x="1626768" y="1494916"/>
                  </a:lnTo>
                  <a:lnTo>
                    <a:pt x="1567713" y="1560195"/>
                  </a:lnTo>
                  <a:lnTo>
                    <a:pt x="1502435" y="1618869"/>
                  </a:lnTo>
                  <a:lnTo>
                    <a:pt x="1431950" y="1671574"/>
                  </a:lnTo>
                  <a:lnTo>
                    <a:pt x="1356131" y="1717420"/>
                  </a:lnTo>
                  <a:lnTo>
                    <a:pt x="1275867" y="1755902"/>
                  </a:lnTo>
                  <a:lnTo>
                    <a:pt x="1191539" y="1786763"/>
                  </a:lnTo>
                  <a:lnTo>
                    <a:pt x="1103528" y="1808988"/>
                  </a:lnTo>
                  <a:lnTo>
                    <a:pt x="1012342" y="1822830"/>
                  </a:lnTo>
                  <a:lnTo>
                    <a:pt x="918362" y="1827657"/>
                  </a:lnTo>
                  <a:lnTo>
                    <a:pt x="824382" y="1822830"/>
                  </a:lnTo>
                  <a:lnTo>
                    <a:pt x="733196" y="1808988"/>
                  </a:lnTo>
                  <a:lnTo>
                    <a:pt x="645274" y="1786763"/>
                  </a:lnTo>
                  <a:lnTo>
                    <a:pt x="560946" y="1755902"/>
                  </a:lnTo>
                  <a:lnTo>
                    <a:pt x="480707" y="1717420"/>
                  </a:lnTo>
                  <a:lnTo>
                    <a:pt x="404901" y="1671574"/>
                  </a:lnTo>
                  <a:lnTo>
                    <a:pt x="334391" y="1618869"/>
                  </a:lnTo>
                  <a:lnTo>
                    <a:pt x="269138" y="1560195"/>
                  </a:lnTo>
                  <a:lnTo>
                    <a:pt x="209981" y="1494916"/>
                  </a:lnTo>
                  <a:lnTo>
                    <a:pt x="156895" y="1424813"/>
                  </a:lnTo>
                  <a:lnTo>
                    <a:pt x="111074" y="1349375"/>
                  </a:lnTo>
                  <a:lnTo>
                    <a:pt x="72174" y="1269491"/>
                  </a:lnTo>
                  <a:lnTo>
                    <a:pt x="41351" y="1185545"/>
                  </a:lnTo>
                  <a:lnTo>
                    <a:pt x="18643" y="1098041"/>
                  </a:lnTo>
                  <a:lnTo>
                    <a:pt x="4864" y="1007237"/>
                  </a:lnTo>
                  <a:lnTo>
                    <a:pt x="0" y="913638"/>
                  </a:lnTo>
                  <a:lnTo>
                    <a:pt x="4864" y="820801"/>
                  </a:lnTo>
                  <a:lnTo>
                    <a:pt x="18643" y="729995"/>
                  </a:lnTo>
                  <a:lnTo>
                    <a:pt x="41351" y="642365"/>
                  </a:lnTo>
                  <a:lnTo>
                    <a:pt x="72161" y="558038"/>
                  </a:lnTo>
                  <a:lnTo>
                    <a:pt x="111074" y="478281"/>
                  </a:lnTo>
                  <a:lnTo>
                    <a:pt x="156895" y="402844"/>
                  </a:lnTo>
                  <a:lnTo>
                    <a:pt x="209994" y="332739"/>
                  </a:lnTo>
                  <a:lnTo>
                    <a:pt x="269138" y="267843"/>
                  </a:lnTo>
                  <a:lnTo>
                    <a:pt x="334365" y="208661"/>
                  </a:lnTo>
                  <a:lnTo>
                    <a:pt x="404901" y="156082"/>
                  </a:lnTo>
                  <a:lnTo>
                    <a:pt x="480707" y="110236"/>
                  </a:lnTo>
                  <a:lnTo>
                    <a:pt x="560946" y="71754"/>
                  </a:lnTo>
                  <a:lnTo>
                    <a:pt x="645274" y="40893"/>
                  </a:lnTo>
                  <a:lnTo>
                    <a:pt x="733196" y="18668"/>
                  </a:lnTo>
                  <a:lnTo>
                    <a:pt x="824382" y="4825"/>
                  </a:lnTo>
                  <a:lnTo>
                    <a:pt x="918362" y="0"/>
                  </a:lnTo>
                  <a:close/>
                </a:path>
              </a:pathLst>
            </a:custGeom>
            <a:ln w="38100">
              <a:solidFill>
                <a:srgbClr val="005C82"/>
              </a:solidFill>
            </a:ln>
          </p:spPr>
          <p:txBody>
            <a:bodyPr wrap="square" lIns="0" tIns="0" rIns="0" bIns="0" rtlCol="0"/>
            <a:lstStyle/>
            <a:p>
              <a:pPr defTabSz="685800"/>
              <a:endParaRPr sz="1350">
                <a:solidFill>
                  <a:prstClr val="black"/>
                </a:solidFill>
                <a:latin typeface="Calibri"/>
              </a:endParaRPr>
            </a:p>
          </p:txBody>
        </p:sp>
      </p:grpSp>
      <p:sp>
        <p:nvSpPr>
          <p:cNvPr id="37" name="object 37"/>
          <p:cNvSpPr txBox="1"/>
          <p:nvPr/>
        </p:nvSpPr>
        <p:spPr>
          <a:xfrm>
            <a:off x="1239013" y="4569715"/>
            <a:ext cx="6666071" cy="396262"/>
          </a:xfrm>
          <a:prstGeom prst="rect">
            <a:avLst/>
          </a:prstGeom>
          <a:ln w="9525">
            <a:solidFill>
              <a:srgbClr val="1A315D"/>
            </a:solidFill>
          </a:ln>
        </p:spPr>
        <p:txBody>
          <a:bodyPr vert="horz" wrap="square" lIns="0" tIns="26670" rIns="0" bIns="0" rtlCol="0">
            <a:spAutoFit/>
          </a:bodyPr>
          <a:lstStyle/>
          <a:p>
            <a:pPr marL="69056" defTabSz="685800">
              <a:spcBef>
                <a:spcPts val="210"/>
              </a:spcBef>
              <a:tabLst>
                <a:tab pos="3401854" algn="l"/>
              </a:tabLst>
            </a:pPr>
            <a:r>
              <a:rPr sz="2400" b="1" spc="-4" dirty="0">
                <a:solidFill>
                  <a:prstClr val="black"/>
                </a:solidFill>
                <a:latin typeface="Arial"/>
                <a:cs typeface="Arial"/>
              </a:rPr>
              <a:t>Clean</a:t>
            </a:r>
            <a:r>
              <a:rPr sz="2400" b="1" spc="-8" dirty="0">
                <a:solidFill>
                  <a:prstClr val="black"/>
                </a:solidFill>
                <a:latin typeface="Arial"/>
                <a:cs typeface="Arial"/>
              </a:rPr>
              <a:t> </a:t>
            </a:r>
            <a:r>
              <a:rPr sz="2400" b="1" dirty="0">
                <a:solidFill>
                  <a:prstClr val="black"/>
                </a:solidFill>
                <a:latin typeface="Arial"/>
                <a:cs typeface="Arial"/>
              </a:rPr>
              <a:t>Energy</a:t>
            </a:r>
            <a:r>
              <a:rPr sz="2400" b="1" spc="-11" dirty="0">
                <a:solidFill>
                  <a:prstClr val="black"/>
                </a:solidFill>
                <a:latin typeface="Arial"/>
                <a:cs typeface="Arial"/>
              </a:rPr>
              <a:t> </a:t>
            </a:r>
            <a:r>
              <a:rPr sz="2400" b="1" dirty="0">
                <a:solidFill>
                  <a:prstClr val="black"/>
                </a:solidFill>
                <a:latin typeface="Arial"/>
                <a:cs typeface="Arial"/>
              </a:rPr>
              <a:t>Corps	#WHLatinoCSUSB</a:t>
            </a:r>
            <a:endParaRPr sz="2400">
              <a:solidFill>
                <a:prstClr val="black"/>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16"/>
            <a:ext cx="5226939" cy="5132069"/>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536600" y="847726"/>
            <a:ext cx="3364230" cy="1030764"/>
          </a:xfrm>
          <a:prstGeom prst="rect">
            <a:avLst/>
          </a:prstGeom>
        </p:spPr>
        <p:txBody>
          <a:bodyPr vert="horz" wrap="square" lIns="0" tIns="9049" rIns="0" bIns="0" rtlCol="0">
            <a:spAutoFit/>
          </a:bodyPr>
          <a:lstStyle/>
          <a:p>
            <a:pPr marL="9525" marR="3810">
              <a:lnSpc>
                <a:spcPct val="100499"/>
              </a:lnSpc>
              <a:spcBef>
                <a:spcPts val="71"/>
              </a:spcBef>
            </a:pPr>
            <a:r>
              <a:rPr sz="2213" spc="4" dirty="0">
                <a:solidFill>
                  <a:srgbClr val="FFFFFF"/>
                </a:solidFill>
              </a:rPr>
              <a:t>DOE’s Office of  </a:t>
            </a:r>
            <a:r>
              <a:rPr sz="2213" dirty="0">
                <a:solidFill>
                  <a:srgbClr val="FFFFFF"/>
                </a:solidFill>
              </a:rPr>
              <a:t>Manufacturing </a:t>
            </a:r>
            <a:r>
              <a:rPr sz="2213" spc="8" dirty="0">
                <a:solidFill>
                  <a:srgbClr val="FFFFFF"/>
                </a:solidFill>
              </a:rPr>
              <a:t>&amp; </a:t>
            </a:r>
            <a:r>
              <a:rPr sz="2213" spc="-4" dirty="0">
                <a:solidFill>
                  <a:srgbClr val="FFFFFF"/>
                </a:solidFill>
              </a:rPr>
              <a:t>Energy  </a:t>
            </a:r>
            <a:r>
              <a:rPr sz="2213" spc="4" dirty="0">
                <a:solidFill>
                  <a:srgbClr val="FFFFFF"/>
                </a:solidFill>
              </a:rPr>
              <a:t>Supply</a:t>
            </a:r>
            <a:r>
              <a:rPr sz="2213" spc="-11" dirty="0">
                <a:solidFill>
                  <a:srgbClr val="FFFFFF"/>
                </a:solidFill>
              </a:rPr>
              <a:t> </a:t>
            </a:r>
            <a:r>
              <a:rPr sz="2213" spc="4" dirty="0">
                <a:solidFill>
                  <a:srgbClr val="FFFFFF"/>
                </a:solidFill>
              </a:rPr>
              <a:t>Chains</a:t>
            </a:r>
            <a:endParaRPr sz="2213"/>
          </a:p>
        </p:txBody>
      </p:sp>
      <p:sp>
        <p:nvSpPr>
          <p:cNvPr id="4" name="object 4"/>
          <p:cNvSpPr txBox="1"/>
          <p:nvPr/>
        </p:nvSpPr>
        <p:spPr>
          <a:xfrm>
            <a:off x="510350" y="3788473"/>
            <a:ext cx="7886700" cy="731419"/>
          </a:xfrm>
          <a:prstGeom prst="rect">
            <a:avLst/>
          </a:prstGeom>
          <a:solidFill>
            <a:srgbClr val="0070A2">
              <a:alpha val="50195"/>
            </a:srgbClr>
          </a:solidFill>
          <a:ln w="28575">
            <a:solidFill>
              <a:srgbClr val="00567D"/>
            </a:solidFill>
          </a:ln>
        </p:spPr>
        <p:txBody>
          <a:bodyPr vert="horz" wrap="square" lIns="0" tIns="22860" rIns="0" bIns="0" rtlCol="0">
            <a:spAutoFit/>
          </a:bodyPr>
          <a:lstStyle/>
          <a:p>
            <a:pPr marL="207169" marR="201930" indent="476" algn="ctr" defTabSz="685800">
              <a:lnSpc>
                <a:spcPct val="101499"/>
              </a:lnSpc>
              <a:spcBef>
                <a:spcPts val="180"/>
              </a:spcBef>
            </a:pPr>
            <a:r>
              <a:rPr sz="1538" spc="8" dirty="0">
                <a:solidFill>
                  <a:prstClr val="black"/>
                </a:solidFill>
                <a:latin typeface="Karla"/>
                <a:cs typeface="Karla"/>
              </a:rPr>
              <a:t>Responsible </a:t>
            </a:r>
            <a:r>
              <a:rPr sz="1538" spc="-4" dirty="0">
                <a:solidFill>
                  <a:prstClr val="black"/>
                </a:solidFill>
                <a:latin typeface="Karla"/>
                <a:cs typeface="Karla"/>
              </a:rPr>
              <a:t>for </a:t>
            </a:r>
            <a:r>
              <a:rPr sz="1538" b="1" spc="4" dirty="0">
                <a:solidFill>
                  <a:prstClr val="black"/>
                </a:solidFill>
                <a:latin typeface="Karla"/>
                <a:cs typeface="Karla"/>
              </a:rPr>
              <a:t>strengthening </a:t>
            </a:r>
            <a:r>
              <a:rPr sz="1538" b="1" spc="11" dirty="0">
                <a:solidFill>
                  <a:prstClr val="black"/>
                </a:solidFill>
                <a:latin typeface="Karla"/>
                <a:cs typeface="Karla"/>
              </a:rPr>
              <a:t>and </a:t>
            </a:r>
            <a:r>
              <a:rPr sz="1538" b="1" spc="4" dirty="0">
                <a:solidFill>
                  <a:prstClr val="black"/>
                </a:solidFill>
                <a:latin typeface="Karla"/>
                <a:cs typeface="Karla"/>
              </a:rPr>
              <a:t>securing manufacturing </a:t>
            </a:r>
            <a:r>
              <a:rPr sz="1538" b="1" spc="11" dirty="0">
                <a:solidFill>
                  <a:prstClr val="black"/>
                </a:solidFill>
                <a:latin typeface="Karla"/>
                <a:cs typeface="Karla"/>
              </a:rPr>
              <a:t>and </a:t>
            </a:r>
            <a:r>
              <a:rPr sz="1538" b="1" spc="4" dirty="0">
                <a:solidFill>
                  <a:prstClr val="black"/>
                </a:solidFill>
                <a:latin typeface="Karla"/>
                <a:cs typeface="Karla"/>
              </a:rPr>
              <a:t>energy </a:t>
            </a:r>
            <a:r>
              <a:rPr sz="1538" b="1" spc="8" dirty="0">
                <a:solidFill>
                  <a:prstClr val="black"/>
                </a:solidFill>
                <a:latin typeface="Karla"/>
                <a:cs typeface="Karla"/>
              </a:rPr>
              <a:t>supply  </a:t>
            </a:r>
            <a:r>
              <a:rPr sz="1538" b="1" spc="11" dirty="0">
                <a:solidFill>
                  <a:prstClr val="black"/>
                </a:solidFill>
                <a:latin typeface="Karla"/>
                <a:cs typeface="Karla"/>
              </a:rPr>
              <a:t>chains </a:t>
            </a:r>
            <a:r>
              <a:rPr sz="1538" spc="8" dirty="0">
                <a:solidFill>
                  <a:prstClr val="black"/>
                </a:solidFill>
                <a:latin typeface="Karla"/>
                <a:cs typeface="Karla"/>
              </a:rPr>
              <a:t>needed to </a:t>
            </a:r>
            <a:r>
              <a:rPr sz="1538" spc="4" dirty="0">
                <a:solidFill>
                  <a:prstClr val="black"/>
                </a:solidFill>
                <a:latin typeface="Karla"/>
                <a:cs typeface="Karla"/>
              </a:rPr>
              <a:t>modernize the nation’s </a:t>
            </a:r>
            <a:r>
              <a:rPr sz="1538" spc="-4" dirty="0">
                <a:solidFill>
                  <a:prstClr val="black"/>
                </a:solidFill>
                <a:latin typeface="Karla"/>
                <a:cs typeface="Karla"/>
              </a:rPr>
              <a:t>energy </a:t>
            </a:r>
            <a:r>
              <a:rPr sz="1538" dirty="0">
                <a:solidFill>
                  <a:prstClr val="black"/>
                </a:solidFill>
                <a:latin typeface="Karla"/>
                <a:cs typeface="Karla"/>
              </a:rPr>
              <a:t>infrastructure and support </a:t>
            </a:r>
            <a:r>
              <a:rPr sz="1538" spc="-8" dirty="0">
                <a:solidFill>
                  <a:prstClr val="black"/>
                </a:solidFill>
                <a:latin typeface="Karla"/>
                <a:cs typeface="Karla"/>
              </a:rPr>
              <a:t>a</a:t>
            </a:r>
            <a:r>
              <a:rPr sz="1538" spc="-169" dirty="0">
                <a:solidFill>
                  <a:prstClr val="black"/>
                </a:solidFill>
                <a:latin typeface="Karla"/>
                <a:cs typeface="Karla"/>
              </a:rPr>
              <a:t> </a:t>
            </a:r>
            <a:r>
              <a:rPr sz="1538" spc="4" dirty="0">
                <a:solidFill>
                  <a:prstClr val="black"/>
                </a:solidFill>
                <a:latin typeface="Karla"/>
                <a:cs typeface="Karla"/>
              </a:rPr>
              <a:t>clean  </a:t>
            </a:r>
            <a:r>
              <a:rPr sz="1538" dirty="0">
                <a:solidFill>
                  <a:prstClr val="black"/>
                </a:solidFill>
                <a:latin typeface="Karla"/>
                <a:cs typeface="Karla"/>
              </a:rPr>
              <a:t>and </a:t>
            </a:r>
            <a:r>
              <a:rPr sz="1538" spc="8" dirty="0">
                <a:solidFill>
                  <a:prstClr val="black"/>
                </a:solidFill>
                <a:latin typeface="Karla"/>
                <a:cs typeface="Karla"/>
              </a:rPr>
              <a:t>equitable </a:t>
            </a:r>
            <a:r>
              <a:rPr sz="1538" spc="-4" dirty="0">
                <a:solidFill>
                  <a:prstClr val="black"/>
                </a:solidFill>
                <a:latin typeface="Karla"/>
                <a:cs typeface="Karla"/>
              </a:rPr>
              <a:t>energy</a:t>
            </a:r>
            <a:r>
              <a:rPr sz="1538" spc="-56" dirty="0">
                <a:solidFill>
                  <a:prstClr val="black"/>
                </a:solidFill>
                <a:latin typeface="Karla"/>
                <a:cs typeface="Karla"/>
              </a:rPr>
              <a:t> </a:t>
            </a:r>
            <a:r>
              <a:rPr sz="1538" dirty="0">
                <a:solidFill>
                  <a:prstClr val="black"/>
                </a:solidFill>
                <a:latin typeface="Karla"/>
                <a:cs typeface="Karla"/>
              </a:rPr>
              <a:t>transition.</a:t>
            </a:r>
            <a:endParaRPr sz="1538">
              <a:solidFill>
                <a:prstClr val="black"/>
              </a:solidFill>
              <a:latin typeface="Karla"/>
              <a:cs typeface="Karla"/>
            </a:endParaRPr>
          </a:p>
        </p:txBody>
      </p:sp>
      <p:grpSp>
        <p:nvGrpSpPr>
          <p:cNvPr id="5" name="object 5"/>
          <p:cNvGrpSpPr/>
          <p:nvPr/>
        </p:nvGrpSpPr>
        <p:grpSpPr>
          <a:xfrm>
            <a:off x="1200621" y="2295195"/>
            <a:ext cx="4657249" cy="827246"/>
            <a:chOff x="1600827" y="3060259"/>
            <a:chExt cx="6209665" cy="1102995"/>
          </a:xfrm>
        </p:grpSpPr>
        <p:sp>
          <p:nvSpPr>
            <p:cNvPr id="6" name="object 6"/>
            <p:cNvSpPr/>
            <p:nvPr/>
          </p:nvSpPr>
          <p:spPr>
            <a:xfrm>
              <a:off x="1621782" y="3081214"/>
              <a:ext cx="1203325" cy="1061085"/>
            </a:xfrm>
            <a:custGeom>
              <a:avLst/>
              <a:gdLst/>
              <a:ahLst/>
              <a:cxnLst/>
              <a:rect l="l" t="t" r="r" b="b"/>
              <a:pathLst>
                <a:path w="1203325" h="1061085">
                  <a:moveTo>
                    <a:pt x="602349" y="0"/>
                  </a:moveTo>
                  <a:lnTo>
                    <a:pt x="575142" y="7062"/>
                  </a:lnTo>
                  <a:lnTo>
                    <a:pt x="554213" y="28249"/>
                  </a:lnTo>
                  <a:lnTo>
                    <a:pt x="7281" y="976879"/>
                  </a:lnTo>
                  <a:lnTo>
                    <a:pt x="0" y="1005842"/>
                  </a:lnTo>
                  <a:lnTo>
                    <a:pt x="7629" y="1032846"/>
                  </a:lnTo>
                  <a:lnTo>
                    <a:pt x="27293" y="1052790"/>
                  </a:lnTo>
                  <a:lnTo>
                    <a:pt x="56112" y="1060571"/>
                  </a:lnTo>
                  <a:lnTo>
                    <a:pt x="1147168" y="1060571"/>
                  </a:lnTo>
                  <a:lnTo>
                    <a:pt x="1175988" y="1052790"/>
                  </a:lnTo>
                  <a:lnTo>
                    <a:pt x="1195652" y="1032846"/>
                  </a:lnTo>
                  <a:lnTo>
                    <a:pt x="1203283" y="1005842"/>
                  </a:lnTo>
                  <a:lnTo>
                    <a:pt x="1196001" y="976879"/>
                  </a:lnTo>
                  <a:lnTo>
                    <a:pt x="1172730" y="936411"/>
                  </a:lnTo>
                  <a:lnTo>
                    <a:pt x="509566" y="936411"/>
                  </a:lnTo>
                  <a:lnTo>
                    <a:pt x="589094" y="614152"/>
                  </a:lnTo>
                  <a:lnTo>
                    <a:pt x="474685" y="614152"/>
                  </a:lnTo>
                  <a:lnTo>
                    <a:pt x="530494" y="265398"/>
                  </a:lnTo>
                  <a:lnTo>
                    <a:pt x="786859" y="265398"/>
                  </a:lnTo>
                  <a:lnTo>
                    <a:pt x="650485" y="28249"/>
                  </a:lnTo>
                  <a:lnTo>
                    <a:pt x="629556" y="7062"/>
                  </a:lnTo>
                  <a:lnTo>
                    <a:pt x="602349" y="0"/>
                  </a:lnTo>
                  <a:close/>
                </a:path>
                <a:path w="1203325" h="1061085">
                  <a:moveTo>
                    <a:pt x="786859" y="265398"/>
                  </a:moveTo>
                  <a:lnTo>
                    <a:pt x="697923" y="265398"/>
                  </a:lnTo>
                  <a:lnTo>
                    <a:pt x="623975" y="530460"/>
                  </a:lnTo>
                  <a:lnTo>
                    <a:pt x="741176" y="530460"/>
                  </a:lnTo>
                  <a:lnTo>
                    <a:pt x="509566" y="936411"/>
                  </a:lnTo>
                  <a:lnTo>
                    <a:pt x="1172730" y="936411"/>
                  </a:lnTo>
                  <a:lnTo>
                    <a:pt x="786859" y="265398"/>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1621782" y="3081214"/>
              <a:ext cx="1203325" cy="1061085"/>
            </a:xfrm>
            <a:custGeom>
              <a:avLst/>
              <a:gdLst/>
              <a:ahLst/>
              <a:cxnLst/>
              <a:rect l="l" t="t" r="r" b="b"/>
              <a:pathLst>
                <a:path w="1203325" h="1061085">
                  <a:moveTo>
                    <a:pt x="1196001" y="976879"/>
                  </a:moveTo>
                  <a:lnTo>
                    <a:pt x="650485" y="28249"/>
                  </a:lnTo>
                  <a:lnTo>
                    <a:pt x="629556" y="7062"/>
                  </a:lnTo>
                  <a:lnTo>
                    <a:pt x="602349" y="0"/>
                  </a:lnTo>
                  <a:lnTo>
                    <a:pt x="575142" y="7062"/>
                  </a:lnTo>
                  <a:lnTo>
                    <a:pt x="554213" y="28249"/>
                  </a:lnTo>
                  <a:lnTo>
                    <a:pt x="7281" y="976879"/>
                  </a:lnTo>
                  <a:lnTo>
                    <a:pt x="0" y="1005842"/>
                  </a:lnTo>
                  <a:lnTo>
                    <a:pt x="7629" y="1032846"/>
                  </a:lnTo>
                  <a:lnTo>
                    <a:pt x="27293" y="1052790"/>
                  </a:lnTo>
                  <a:lnTo>
                    <a:pt x="56112" y="1060571"/>
                  </a:lnTo>
                  <a:lnTo>
                    <a:pt x="601652" y="1060571"/>
                  </a:lnTo>
                  <a:lnTo>
                    <a:pt x="1147168" y="1060571"/>
                  </a:lnTo>
                  <a:lnTo>
                    <a:pt x="1175988" y="1052790"/>
                  </a:lnTo>
                  <a:lnTo>
                    <a:pt x="1195652" y="1032846"/>
                  </a:lnTo>
                  <a:lnTo>
                    <a:pt x="1203283" y="1005842"/>
                  </a:lnTo>
                  <a:lnTo>
                    <a:pt x="1196001" y="976879"/>
                  </a:lnTo>
                  <a:close/>
                </a:path>
                <a:path w="1203325" h="1061085">
                  <a:moveTo>
                    <a:pt x="509566" y="936411"/>
                  </a:moveTo>
                  <a:lnTo>
                    <a:pt x="589094" y="614152"/>
                  </a:lnTo>
                  <a:lnTo>
                    <a:pt x="474685" y="614152"/>
                  </a:lnTo>
                  <a:lnTo>
                    <a:pt x="530494" y="265398"/>
                  </a:lnTo>
                  <a:lnTo>
                    <a:pt x="697923" y="265398"/>
                  </a:lnTo>
                  <a:lnTo>
                    <a:pt x="623975" y="530460"/>
                  </a:lnTo>
                  <a:lnTo>
                    <a:pt x="741176" y="530460"/>
                  </a:lnTo>
                  <a:lnTo>
                    <a:pt x="509566" y="936411"/>
                  </a:lnTo>
                  <a:close/>
                </a:path>
              </a:pathLst>
            </a:custGeom>
            <a:ln w="41854">
              <a:solidFill>
                <a:srgbClr val="4F81BC"/>
              </a:solidFill>
            </a:ln>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4201641" y="3083087"/>
              <a:ext cx="1114958" cy="1053492"/>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6840735" y="3137354"/>
              <a:ext cx="949325" cy="948690"/>
            </a:xfrm>
            <a:custGeom>
              <a:avLst/>
              <a:gdLst/>
              <a:ahLst/>
              <a:cxnLst/>
              <a:rect l="l" t="t" r="r" b="b"/>
              <a:pathLst>
                <a:path w="949325" h="948689">
                  <a:moveTo>
                    <a:pt x="153476" y="0"/>
                  </a:moveTo>
                  <a:lnTo>
                    <a:pt x="41857" y="0"/>
                  </a:lnTo>
                  <a:lnTo>
                    <a:pt x="0" y="571974"/>
                  </a:lnTo>
                  <a:lnTo>
                    <a:pt x="0" y="948641"/>
                  </a:lnTo>
                  <a:lnTo>
                    <a:pt x="948764" y="948641"/>
                  </a:lnTo>
                  <a:lnTo>
                    <a:pt x="948764" y="850975"/>
                  </a:lnTo>
                  <a:lnTo>
                    <a:pt x="111619" y="850975"/>
                  </a:lnTo>
                  <a:lnTo>
                    <a:pt x="111619" y="725431"/>
                  </a:lnTo>
                  <a:lnTo>
                    <a:pt x="948764" y="725431"/>
                  </a:lnTo>
                  <a:lnTo>
                    <a:pt x="948764" y="571974"/>
                  </a:lnTo>
                  <a:lnTo>
                    <a:pt x="195333" y="571974"/>
                  </a:lnTo>
                  <a:lnTo>
                    <a:pt x="153476" y="0"/>
                  </a:lnTo>
                  <a:close/>
                </a:path>
                <a:path w="949325" h="948689">
                  <a:moveTo>
                    <a:pt x="390667" y="725431"/>
                  </a:moveTo>
                  <a:lnTo>
                    <a:pt x="279048" y="725431"/>
                  </a:lnTo>
                  <a:lnTo>
                    <a:pt x="279048" y="850975"/>
                  </a:lnTo>
                  <a:lnTo>
                    <a:pt x="390667" y="850975"/>
                  </a:lnTo>
                  <a:lnTo>
                    <a:pt x="390667" y="725431"/>
                  </a:lnTo>
                  <a:close/>
                </a:path>
                <a:path w="949325" h="948689">
                  <a:moveTo>
                    <a:pt x="669715" y="725431"/>
                  </a:moveTo>
                  <a:lnTo>
                    <a:pt x="558096" y="725431"/>
                  </a:lnTo>
                  <a:lnTo>
                    <a:pt x="558096" y="850975"/>
                  </a:lnTo>
                  <a:lnTo>
                    <a:pt x="669715" y="850975"/>
                  </a:lnTo>
                  <a:lnTo>
                    <a:pt x="669715" y="725431"/>
                  </a:lnTo>
                  <a:close/>
                </a:path>
                <a:path w="949325" h="948689">
                  <a:moveTo>
                    <a:pt x="948764" y="725431"/>
                  </a:moveTo>
                  <a:lnTo>
                    <a:pt x="837144" y="725431"/>
                  </a:lnTo>
                  <a:lnTo>
                    <a:pt x="837144" y="850975"/>
                  </a:lnTo>
                  <a:lnTo>
                    <a:pt x="948764" y="850975"/>
                  </a:lnTo>
                  <a:lnTo>
                    <a:pt x="948764" y="725431"/>
                  </a:lnTo>
                  <a:close/>
                </a:path>
                <a:path w="949325" h="948689">
                  <a:moveTo>
                    <a:pt x="572049" y="376666"/>
                  </a:moveTo>
                  <a:lnTo>
                    <a:pt x="195333" y="571974"/>
                  </a:lnTo>
                  <a:lnTo>
                    <a:pt x="572049" y="571974"/>
                  </a:lnTo>
                  <a:lnTo>
                    <a:pt x="572049" y="376666"/>
                  </a:lnTo>
                  <a:close/>
                </a:path>
                <a:path w="949325" h="948689">
                  <a:moveTo>
                    <a:pt x="948764" y="376666"/>
                  </a:moveTo>
                  <a:lnTo>
                    <a:pt x="572049" y="571974"/>
                  </a:lnTo>
                  <a:lnTo>
                    <a:pt x="948764" y="571974"/>
                  </a:lnTo>
                  <a:lnTo>
                    <a:pt x="948764" y="376666"/>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6840735" y="3137354"/>
              <a:ext cx="949325" cy="948690"/>
            </a:xfrm>
            <a:custGeom>
              <a:avLst/>
              <a:gdLst/>
              <a:ahLst/>
              <a:cxnLst/>
              <a:rect l="l" t="t" r="r" b="b"/>
              <a:pathLst>
                <a:path w="949325" h="948689">
                  <a:moveTo>
                    <a:pt x="837144" y="850975"/>
                  </a:moveTo>
                  <a:lnTo>
                    <a:pt x="669715" y="850975"/>
                  </a:lnTo>
                  <a:lnTo>
                    <a:pt x="669715" y="725431"/>
                  </a:lnTo>
                  <a:lnTo>
                    <a:pt x="837144" y="725431"/>
                  </a:lnTo>
                  <a:lnTo>
                    <a:pt x="837144" y="850975"/>
                  </a:lnTo>
                  <a:close/>
                </a:path>
                <a:path w="949325" h="948689">
                  <a:moveTo>
                    <a:pt x="558096" y="850975"/>
                  </a:moveTo>
                  <a:lnTo>
                    <a:pt x="390667" y="850975"/>
                  </a:lnTo>
                  <a:lnTo>
                    <a:pt x="390667" y="725431"/>
                  </a:lnTo>
                  <a:lnTo>
                    <a:pt x="558096" y="725431"/>
                  </a:lnTo>
                  <a:lnTo>
                    <a:pt x="558096" y="850975"/>
                  </a:lnTo>
                  <a:close/>
                </a:path>
                <a:path w="949325" h="948689">
                  <a:moveTo>
                    <a:pt x="279048" y="850975"/>
                  </a:moveTo>
                  <a:lnTo>
                    <a:pt x="111619" y="850975"/>
                  </a:lnTo>
                  <a:lnTo>
                    <a:pt x="111619" y="725431"/>
                  </a:lnTo>
                  <a:lnTo>
                    <a:pt x="279048" y="725431"/>
                  </a:lnTo>
                  <a:lnTo>
                    <a:pt x="279048" y="850975"/>
                  </a:lnTo>
                  <a:close/>
                </a:path>
                <a:path w="949325" h="948689">
                  <a:moveTo>
                    <a:pt x="572049" y="571974"/>
                  </a:moveTo>
                  <a:lnTo>
                    <a:pt x="572049" y="376666"/>
                  </a:lnTo>
                  <a:lnTo>
                    <a:pt x="195333" y="571974"/>
                  </a:lnTo>
                  <a:lnTo>
                    <a:pt x="153476" y="0"/>
                  </a:lnTo>
                  <a:lnTo>
                    <a:pt x="41857" y="0"/>
                  </a:lnTo>
                  <a:lnTo>
                    <a:pt x="0" y="571974"/>
                  </a:lnTo>
                  <a:lnTo>
                    <a:pt x="0" y="948641"/>
                  </a:lnTo>
                  <a:lnTo>
                    <a:pt x="948764" y="948641"/>
                  </a:lnTo>
                  <a:lnTo>
                    <a:pt x="948764" y="571974"/>
                  </a:lnTo>
                  <a:lnTo>
                    <a:pt x="948764" y="376666"/>
                  </a:lnTo>
                  <a:lnTo>
                    <a:pt x="572049" y="571974"/>
                  </a:lnTo>
                  <a:close/>
                </a:path>
              </a:pathLst>
            </a:custGeom>
            <a:ln w="41854">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11" name="object 11"/>
          <p:cNvSpPr txBox="1"/>
          <p:nvPr/>
        </p:nvSpPr>
        <p:spPr>
          <a:xfrm>
            <a:off x="1183576" y="3212401"/>
            <a:ext cx="930593" cy="305501"/>
          </a:xfrm>
          <a:prstGeom prst="rect">
            <a:avLst/>
          </a:prstGeom>
        </p:spPr>
        <p:txBody>
          <a:bodyPr vert="horz" wrap="square" lIns="0" tIns="9049" rIns="0" bIns="0" rtlCol="0">
            <a:spAutoFit/>
          </a:bodyPr>
          <a:lstStyle/>
          <a:p>
            <a:pPr marL="9525" marR="3810" indent="24765" defTabSz="685800">
              <a:lnSpc>
                <a:spcPct val="102299"/>
              </a:lnSpc>
              <a:spcBef>
                <a:spcPts val="71"/>
              </a:spcBef>
            </a:pPr>
            <a:r>
              <a:rPr sz="975" b="1" spc="11" dirty="0">
                <a:solidFill>
                  <a:prstClr val="black"/>
                </a:solidFill>
                <a:latin typeface="Arial"/>
                <a:cs typeface="Arial"/>
              </a:rPr>
              <a:t>Energy Sector  Industrial</a:t>
            </a:r>
            <a:r>
              <a:rPr sz="975" b="1" spc="-64" dirty="0">
                <a:solidFill>
                  <a:prstClr val="black"/>
                </a:solidFill>
                <a:latin typeface="Arial"/>
                <a:cs typeface="Arial"/>
              </a:rPr>
              <a:t> </a:t>
            </a:r>
            <a:r>
              <a:rPr sz="975" b="1" spc="15" dirty="0">
                <a:solidFill>
                  <a:prstClr val="black"/>
                </a:solidFill>
                <a:latin typeface="Arial"/>
                <a:cs typeface="Arial"/>
              </a:rPr>
              <a:t>Base</a:t>
            </a:r>
            <a:endParaRPr sz="975">
              <a:solidFill>
                <a:prstClr val="black"/>
              </a:solidFill>
              <a:latin typeface="Arial"/>
              <a:cs typeface="Arial"/>
            </a:endParaRPr>
          </a:p>
        </p:txBody>
      </p:sp>
      <p:sp>
        <p:nvSpPr>
          <p:cNvPr id="12" name="object 12"/>
          <p:cNvSpPr txBox="1"/>
          <p:nvPr/>
        </p:nvSpPr>
        <p:spPr>
          <a:xfrm>
            <a:off x="3040666" y="3170777"/>
            <a:ext cx="1083469" cy="305501"/>
          </a:xfrm>
          <a:prstGeom prst="rect">
            <a:avLst/>
          </a:prstGeom>
        </p:spPr>
        <p:txBody>
          <a:bodyPr vert="horz" wrap="square" lIns="0" tIns="9049" rIns="0" bIns="0" rtlCol="0">
            <a:spAutoFit/>
          </a:bodyPr>
          <a:lstStyle/>
          <a:p>
            <a:pPr marL="9525" marR="3810" indent="157639" defTabSz="685800">
              <a:lnSpc>
                <a:spcPct val="102400"/>
              </a:lnSpc>
              <a:spcBef>
                <a:spcPts val="71"/>
              </a:spcBef>
            </a:pPr>
            <a:r>
              <a:rPr sz="975" b="1" spc="15" dirty="0">
                <a:solidFill>
                  <a:prstClr val="black"/>
                </a:solidFill>
                <a:latin typeface="Arial"/>
                <a:cs typeface="Arial"/>
              </a:rPr>
              <a:t>Engage </a:t>
            </a:r>
            <a:r>
              <a:rPr sz="975" b="1" spc="19" dirty="0">
                <a:solidFill>
                  <a:prstClr val="black"/>
                </a:solidFill>
                <a:latin typeface="Arial"/>
                <a:cs typeface="Arial"/>
              </a:rPr>
              <a:t>with  </a:t>
            </a:r>
            <a:r>
              <a:rPr sz="975" b="1" spc="4" dirty="0">
                <a:solidFill>
                  <a:prstClr val="black"/>
                </a:solidFill>
                <a:latin typeface="Arial"/>
                <a:cs typeface="Arial"/>
              </a:rPr>
              <a:t>ALL</a:t>
            </a:r>
            <a:r>
              <a:rPr sz="975" b="1" spc="-26" dirty="0">
                <a:solidFill>
                  <a:prstClr val="black"/>
                </a:solidFill>
                <a:latin typeface="Arial"/>
                <a:cs typeface="Arial"/>
              </a:rPr>
              <a:t> </a:t>
            </a:r>
            <a:r>
              <a:rPr sz="975" b="1" spc="11" dirty="0">
                <a:solidFill>
                  <a:prstClr val="black"/>
                </a:solidFill>
                <a:latin typeface="Arial"/>
                <a:cs typeface="Arial"/>
              </a:rPr>
              <a:t>stakeholders</a:t>
            </a:r>
            <a:endParaRPr sz="975">
              <a:solidFill>
                <a:prstClr val="black"/>
              </a:solidFill>
              <a:latin typeface="Arial"/>
              <a:cs typeface="Arial"/>
            </a:endParaRPr>
          </a:p>
        </p:txBody>
      </p:sp>
      <p:sp>
        <p:nvSpPr>
          <p:cNvPr id="13" name="object 13"/>
          <p:cNvSpPr txBox="1"/>
          <p:nvPr/>
        </p:nvSpPr>
        <p:spPr>
          <a:xfrm>
            <a:off x="5041582" y="3084766"/>
            <a:ext cx="902018" cy="461633"/>
          </a:xfrm>
          <a:prstGeom prst="rect">
            <a:avLst/>
          </a:prstGeom>
        </p:spPr>
        <p:txBody>
          <a:bodyPr vert="horz" wrap="square" lIns="0" tIns="8096" rIns="0" bIns="0" rtlCol="0">
            <a:spAutoFit/>
          </a:bodyPr>
          <a:lstStyle/>
          <a:p>
            <a:pPr marL="9525" marR="3810" indent="-476" algn="ctr" defTabSz="685800">
              <a:lnSpc>
                <a:spcPct val="102800"/>
              </a:lnSpc>
              <a:spcBef>
                <a:spcPts val="64"/>
              </a:spcBef>
            </a:pPr>
            <a:r>
              <a:rPr sz="975" b="1" spc="8" dirty="0">
                <a:solidFill>
                  <a:prstClr val="black"/>
                </a:solidFill>
                <a:latin typeface="Arial"/>
                <a:cs typeface="Arial"/>
              </a:rPr>
              <a:t>Develop </a:t>
            </a:r>
            <a:r>
              <a:rPr sz="975" b="1" spc="11" dirty="0">
                <a:solidFill>
                  <a:prstClr val="black"/>
                </a:solidFill>
                <a:latin typeface="Arial"/>
                <a:cs typeface="Arial"/>
              </a:rPr>
              <a:t>clean  domestic  </a:t>
            </a:r>
            <a:r>
              <a:rPr sz="975" b="1" spc="19" dirty="0">
                <a:solidFill>
                  <a:prstClr val="black"/>
                </a:solidFill>
                <a:latin typeface="Arial"/>
                <a:cs typeface="Arial"/>
              </a:rPr>
              <a:t>m</a:t>
            </a:r>
            <a:r>
              <a:rPr sz="975" b="1" spc="15" dirty="0">
                <a:solidFill>
                  <a:prstClr val="black"/>
                </a:solidFill>
                <a:latin typeface="Arial"/>
                <a:cs typeface="Arial"/>
              </a:rPr>
              <a:t>a</a:t>
            </a:r>
            <a:r>
              <a:rPr sz="975" b="1" spc="11" dirty="0">
                <a:solidFill>
                  <a:prstClr val="black"/>
                </a:solidFill>
                <a:latin typeface="Arial"/>
                <a:cs typeface="Arial"/>
              </a:rPr>
              <a:t>nu</a:t>
            </a:r>
            <a:r>
              <a:rPr sz="975" b="1" spc="8" dirty="0">
                <a:solidFill>
                  <a:prstClr val="black"/>
                </a:solidFill>
                <a:latin typeface="Arial"/>
                <a:cs typeface="Arial"/>
              </a:rPr>
              <a:t>fa</a:t>
            </a:r>
            <a:r>
              <a:rPr sz="975" b="1" spc="15" dirty="0">
                <a:solidFill>
                  <a:prstClr val="black"/>
                </a:solidFill>
                <a:latin typeface="Arial"/>
                <a:cs typeface="Arial"/>
              </a:rPr>
              <a:t>c</a:t>
            </a:r>
            <a:r>
              <a:rPr sz="975" b="1" spc="8" dirty="0">
                <a:solidFill>
                  <a:prstClr val="black"/>
                </a:solidFill>
                <a:latin typeface="Arial"/>
                <a:cs typeface="Arial"/>
              </a:rPr>
              <a:t>turin</a:t>
            </a:r>
            <a:r>
              <a:rPr sz="975" b="1" spc="11" dirty="0">
                <a:solidFill>
                  <a:prstClr val="black"/>
                </a:solidFill>
                <a:latin typeface="Arial"/>
                <a:cs typeface="Arial"/>
              </a:rPr>
              <a:t>g</a:t>
            </a:r>
            <a:endParaRPr sz="975">
              <a:solidFill>
                <a:prstClr val="black"/>
              </a:solidFill>
              <a:latin typeface="Arial"/>
              <a:cs typeface="Arial"/>
            </a:endParaRPr>
          </a:p>
        </p:txBody>
      </p:sp>
      <p:sp>
        <p:nvSpPr>
          <p:cNvPr id="14" name="object 14"/>
          <p:cNvSpPr/>
          <p:nvPr/>
        </p:nvSpPr>
        <p:spPr>
          <a:xfrm>
            <a:off x="7071898" y="2258858"/>
            <a:ext cx="649129" cy="869156"/>
          </a:xfrm>
          <a:custGeom>
            <a:avLst/>
            <a:gdLst/>
            <a:ahLst/>
            <a:cxnLst/>
            <a:rect l="l" t="t" r="r" b="b"/>
            <a:pathLst>
              <a:path w="865504" h="1158875">
                <a:moveTo>
                  <a:pt x="865049" y="836431"/>
                </a:moveTo>
                <a:lnTo>
                  <a:pt x="850385" y="778699"/>
                </a:lnTo>
                <a:lnTo>
                  <a:pt x="813344" y="732058"/>
                </a:lnTo>
                <a:lnTo>
                  <a:pt x="762734" y="695751"/>
                </a:lnTo>
                <a:lnTo>
                  <a:pt x="707922" y="666176"/>
                </a:lnTo>
                <a:lnTo>
                  <a:pt x="672689" y="650381"/>
                </a:lnTo>
                <a:lnTo>
                  <a:pt x="633776" y="634857"/>
                </a:lnTo>
                <a:lnTo>
                  <a:pt x="648023" y="605221"/>
                </a:lnTo>
                <a:lnTo>
                  <a:pt x="664112" y="565240"/>
                </a:lnTo>
                <a:lnTo>
                  <a:pt x="678720" y="517545"/>
                </a:lnTo>
                <a:lnTo>
                  <a:pt x="688522" y="464765"/>
                </a:lnTo>
                <a:lnTo>
                  <a:pt x="690197" y="409532"/>
                </a:lnTo>
                <a:lnTo>
                  <a:pt x="680420" y="354476"/>
                </a:lnTo>
                <a:lnTo>
                  <a:pt x="655868" y="302228"/>
                </a:lnTo>
                <a:lnTo>
                  <a:pt x="655868" y="292951"/>
                </a:lnTo>
                <a:lnTo>
                  <a:pt x="669820" y="292951"/>
                </a:lnTo>
                <a:lnTo>
                  <a:pt x="680680" y="290757"/>
                </a:lnTo>
                <a:lnTo>
                  <a:pt x="689550" y="284776"/>
                </a:lnTo>
                <a:lnTo>
                  <a:pt x="695531" y="275907"/>
                </a:lnTo>
                <a:lnTo>
                  <a:pt x="697725" y="265049"/>
                </a:lnTo>
                <a:lnTo>
                  <a:pt x="695531" y="254186"/>
                </a:lnTo>
                <a:lnTo>
                  <a:pt x="689550" y="245318"/>
                </a:lnTo>
                <a:lnTo>
                  <a:pt x="680680" y="239340"/>
                </a:lnTo>
                <a:lnTo>
                  <a:pt x="669820" y="237148"/>
                </a:lnTo>
                <a:lnTo>
                  <a:pt x="655868" y="237148"/>
                </a:lnTo>
                <a:lnTo>
                  <a:pt x="648342" y="192075"/>
                </a:lnTo>
                <a:lnTo>
                  <a:pt x="632103" y="150095"/>
                </a:lnTo>
                <a:lnTo>
                  <a:pt x="607906" y="112389"/>
                </a:lnTo>
                <a:lnTo>
                  <a:pt x="576509" y="80138"/>
                </a:lnTo>
                <a:lnTo>
                  <a:pt x="538667" y="54523"/>
                </a:lnTo>
                <a:lnTo>
                  <a:pt x="516344" y="142842"/>
                </a:lnTo>
                <a:lnTo>
                  <a:pt x="514762" y="149213"/>
                </a:lnTo>
                <a:lnTo>
                  <a:pt x="508949" y="153631"/>
                </a:lnTo>
                <a:lnTo>
                  <a:pt x="502391" y="153445"/>
                </a:lnTo>
                <a:lnTo>
                  <a:pt x="499043" y="153445"/>
                </a:lnTo>
                <a:lnTo>
                  <a:pt x="491497" y="151863"/>
                </a:lnTo>
                <a:lnTo>
                  <a:pt x="486660" y="144470"/>
                </a:lnTo>
                <a:lnTo>
                  <a:pt x="488241" y="136925"/>
                </a:lnTo>
                <a:lnTo>
                  <a:pt x="488241" y="136657"/>
                </a:lnTo>
                <a:lnTo>
                  <a:pt x="488369" y="136402"/>
                </a:lnTo>
                <a:lnTo>
                  <a:pt x="488439" y="136146"/>
                </a:lnTo>
                <a:lnTo>
                  <a:pt x="514948" y="31621"/>
                </a:lnTo>
                <a:lnTo>
                  <a:pt x="509348" y="18882"/>
                </a:lnTo>
                <a:lnTo>
                  <a:pt x="500138" y="8878"/>
                </a:lnTo>
                <a:lnTo>
                  <a:pt x="488212" y="2341"/>
                </a:lnTo>
                <a:lnTo>
                  <a:pt x="474463" y="0"/>
                </a:lnTo>
                <a:lnTo>
                  <a:pt x="390749" y="0"/>
                </a:lnTo>
                <a:lnTo>
                  <a:pt x="377008" y="2341"/>
                </a:lnTo>
                <a:lnTo>
                  <a:pt x="365089" y="8878"/>
                </a:lnTo>
                <a:lnTo>
                  <a:pt x="355884" y="18882"/>
                </a:lnTo>
                <a:lnTo>
                  <a:pt x="350287" y="31621"/>
                </a:lnTo>
                <a:lnTo>
                  <a:pt x="376796" y="136146"/>
                </a:lnTo>
                <a:lnTo>
                  <a:pt x="378819" y="143563"/>
                </a:lnTo>
                <a:lnTo>
                  <a:pt x="374447" y="151224"/>
                </a:lnTo>
                <a:lnTo>
                  <a:pt x="367029" y="153259"/>
                </a:lnTo>
                <a:lnTo>
                  <a:pt x="366192" y="153445"/>
                </a:lnTo>
                <a:lnTo>
                  <a:pt x="362844" y="153445"/>
                </a:lnTo>
                <a:lnTo>
                  <a:pt x="356286" y="153631"/>
                </a:lnTo>
                <a:lnTo>
                  <a:pt x="350473" y="149213"/>
                </a:lnTo>
                <a:lnTo>
                  <a:pt x="348891" y="142842"/>
                </a:lnTo>
                <a:lnTo>
                  <a:pt x="327265" y="54523"/>
                </a:lnTo>
                <a:lnTo>
                  <a:pt x="289424" y="80138"/>
                </a:lnTo>
                <a:lnTo>
                  <a:pt x="258026" y="112389"/>
                </a:lnTo>
                <a:lnTo>
                  <a:pt x="233830" y="150095"/>
                </a:lnTo>
                <a:lnTo>
                  <a:pt x="217590" y="192075"/>
                </a:lnTo>
                <a:lnTo>
                  <a:pt x="210065" y="237148"/>
                </a:lnTo>
                <a:lnTo>
                  <a:pt x="195415" y="237148"/>
                </a:lnTo>
                <a:lnTo>
                  <a:pt x="184555" y="239340"/>
                </a:lnTo>
                <a:lnTo>
                  <a:pt x="175685" y="245318"/>
                </a:lnTo>
                <a:lnTo>
                  <a:pt x="169704" y="254186"/>
                </a:lnTo>
                <a:lnTo>
                  <a:pt x="167510" y="265049"/>
                </a:lnTo>
                <a:lnTo>
                  <a:pt x="169704" y="275907"/>
                </a:lnTo>
                <a:lnTo>
                  <a:pt x="175685" y="284776"/>
                </a:lnTo>
                <a:lnTo>
                  <a:pt x="184555" y="290757"/>
                </a:lnTo>
                <a:lnTo>
                  <a:pt x="195415" y="292951"/>
                </a:lnTo>
                <a:lnTo>
                  <a:pt x="209367" y="292951"/>
                </a:lnTo>
                <a:lnTo>
                  <a:pt x="209367" y="302251"/>
                </a:lnTo>
                <a:lnTo>
                  <a:pt x="184804" y="354546"/>
                </a:lnTo>
                <a:lnTo>
                  <a:pt x="175039" y="409649"/>
                </a:lnTo>
                <a:lnTo>
                  <a:pt x="176739" y="464922"/>
                </a:lnTo>
                <a:lnTo>
                  <a:pt x="186573" y="517730"/>
                </a:lnTo>
                <a:lnTo>
                  <a:pt x="201207" y="565436"/>
                </a:lnTo>
                <a:lnTo>
                  <a:pt x="217311" y="605403"/>
                </a:lnTo>
                <a:lnTo>
                  <a:pt x="231551" y="634996"/>
                </a:lnTo>
                <a:lnTo>
                  <a:pt x="197554" y="648947"/>
                </a:lnTo>
                <a:lnTo>
                  <a:pt x="134260" y="677567"/>
                </a:lnTo>
                <a:lnTo>
                  <a:pt x="78072" y="712068"/>
                </a:lnTo>
                <a:lnTo>
                  <a:pt x="30604" y="753674"/>
                </a:lnTo>
                <a:lnTo>
                  <a:pt x="4254" y="807063"/>
                </a:lnTo>
                <a:lnTo>
                  <a:pt x="0" y="837024"/>
                </a:lnTo>
                <a:lnTo>
                  <a:pt x="116" y="1082125"/>
                </a:lnTo>
                <a:lnTo>
                  <a:pt x="36103" y="1103311"/>
                </a:lnTo>
                <a:lnTo>
                  <a:pt x="100286" y="1125023"/>
                </a:lnTo>
                <a:lnTo>
                  <a:pt x="139500" y="1133858"/>
                </a:lnTo>
                <a:lnTo>
                  <a:pt x="139500" y="1046283"/>
                </a:lnTo>
                <a:lnTo>
                  <a:pt x="404596" y="1046283"/>
                </a:lnTo>
                <a:lnTo>
                  <a:pt x="404596" y="1158411"/>
                </a:lnTo>
                <a:lnTo>
                  <a:pt x="412571" y="1158525"/>
                </a:lnTo>
                <a:lnTo>
                  <a:pt x="420553" y="1158605"/>
                </a:lnTo>
                <a:lnTo>
                  <a:pt x="428542" y="1158652"/>
                </a:lnTo>
                <a:lnTo>
                  <a:pt x="436536" y="1158667"/>
                </a:lnTo>
                <a:lnTo>
                  <a:pt x="444500" y="1158667"/>
                </a:lnTo>
                <a:lnTo>
                  <a:pt x="452453" y="1158563"/>
                </a:lnTo>
                <a:lnTo>
                  <a:pt x="460406" y="1158470"/>
                </a:lnTo>
                <a:lnTo>
                  <a:pt x="460406" y="1046283"/>
                </a:lnTo>
                <a:lnTo>
                  <a:pt x="725502" y="1046283"/>
                </a:lnTo>
                <a:lnTo>
                  <a:pt x="725502" y="1134940"/>
                </a:lnTo>
                <a:lnTo>
                  <a:pt x="766103" y="1125819"/>
                </a:lnTo>
                <a:lnTo>
                  <a:pt x="801564" y="1115213"/>
                </a:lnTo>
                <a:lnTo>
                  <a:pt x="831085" y="1103117"/>
                </a:lnTo>
                <a:lnTo>
                  <a:pt x="853864" y="1089530"/>
                </a:lnTo>
                <a:lnTo>
                  <a:pt x="865026" y="1081148"/>
                </a:lnTo>
                <a:lnTo>
                  <a:pt x="865049" y="836431"/>
                </a:lnTo>
                <a:close/>
              </a:path>
              <a:path w="865504" h="1158875">
                <a:moveTo>
                  <a:pt x="265095" y="390593"/>
                </a:moveTo>
                <a:lnTo>
                  <a:pt x="265095" y="388768"/>
                </a:lnTo>
                <a:lnTo>
                  <a:pt x="298545" y="383314"/>
                </a:lnTo>
                <a:lnTo>
                  <a:pt x="342239" y="372591"/>
                </a:lnTo>
                <a:lnTo>
                  <a:pt x="389047" y="355014"/>
                </a:lnTo>
                <a:lnTo>
                  <a:pt x="431840" y="328995"/>
                </a:lnTo>
                <a:lnTo>
                  <a:pt x="463487" y="292951"/>
                </a:lnTo>
                <a:lnTo>
                  <a:pt x="472638" y="292951"/>
                </a:lnTo>
                <a:lnTo>
                  <a:pt x="507382" y="313958"/>
                </a:lnTo>
                <a:lnTo>
                  <a:pt x="540268" y="337661"/>
                </a:lnTo>
                <a:lnTo>
                  <a:pt x="571141" y="363934"/>
                </a:lnTo>
                <a:lnTo>
                  <a:pt x="599849" y="392651"/>
                </a:lnTo>
                <a:lnTo>
                  <a:pt x="592478" y="436946"/>
                </a:lnTo>
                <a:lnTo>
                  <a:pt x="574358" y="476391"/>
                </a:lnTo>
                <a:lnTo>
                  <a:pt x="547132" y="509439"/>
                </a:lnTo>
                <a:lnTo>
                  <a:pt x="512445" y="534547"/>
                </a:lnTo>
                <a:lnTo>
                  <a:pt x="471943" y="550168"/>
                </a:lnTo>
                <a:lnTo>
                  <a:pt x="427269" y="554757"/>
                </a:lnTo>
                <a:lnTo>
                  <a:pt x="384417" y="547821"/>
                </a:lnTo>
                <a:lnTo>
                  <a:pt x="345976" y="530774"/>
                </a:lnTo>
                <a:lnTo>
                  <a:pt x="313385" y="505071"/>
                </a:lnTo>
                <a:lnTo>
                  <a:pt x="288082" y="472169"/>
                </a:lnTo>
                <a:lnTo>
                  <a:pt x="271506" y="433525"/>
                </a:lnTo>
                <a:lnTo>
                  <a:pt x="265095" y="390593"/>
                </a:lnTo>
                <a:close/>
              </a:path>
              <a:path w="865504" h="1158875">
                <a:moveTo>
                  <a:pt x="404620" y="990469"/>
                </a:moveTo>
                <a:lnTo>
                  <a:pt x="143965" y="990469"/>
                </a:lnTo>
                <a:lnTo>
                  <a:pt x="187392" y="713364"/>
                </a:lnTo>
                <a:lnTo>
                  <a:pt x="305453" y="665025"/>
                </a:lnTo>
                <a:lnTo>
                  <a:pt x="306499" y="664595"/>
                </a:lnTo>
                <a:lnTo>
                  <a:pt x="307441" y="663990"/>
                </a:lnTo>
                <a:lnTo>
                  <a:pt x="308464" y="663514"/>
                </a:lnTo>
                <a:lnTo>
                  <a:pt x="404689" y="892815"/>
                </a:lnTo>
                <a:lnTo>
                  <a:pt x="404620" y="990469"/>
                </a:lnTo>
                <a:close/>
              </a:path>
              <a:path w="865504" h="1158875">
                <a:moveTo>
                  <a:pt x="432524" y="669617"/>
                </a:moveTo>
                <a:lnTo>
                  <a:pt x="404883" y="668839"/>
                </a:lnTo>
                <a:lnTo>
                  <a:pt x="377412" y="666012"/>
                </a:lnTo>
                <a:lnTo>
                  <a:pt x="350229" y="661150"/>
                </a:lnTo>
                <a:lnTo>
                  <a:pt x="323451" y="654271"/>
                </a:lnTo>
                <a:lnTo>
                  <a:pt x="334177" y="643215"/>
                </a:lnTo>
                <a:lnTo>
                  <a:pt x="342124" y="630231"/>
                </a:lnTo>
                <a:lnTo>
                  <a:pt x="347055" y="615828"/>
                </a:lnTo>
                <a:lnTo>
                  <a:pt x="348729" y="600515"/>
                </a:lnTo>
                <a:lnTo>
                  <a:pt x="348729" y="597365"/>
                </a:lnTo>
                <a:lnTo>
                  <a:pt x="389998" y="609698"/>
                </a:lnTo>
                <a:lnTo>
                  <a:pt x="432478" y="613809"/>
                </a:lnTo>
                <a:lnTo>
                  <a:pt x="474958" y="609698"/>
                </a:lnTo>
                <a:lnTo>
                  <a:pt x="516227" y="597365"/>
                </a:lnTo>
                <a:lnTo>
                  <a:pt x="516227" y="600457"/>
                </a:lnTo>
                <a:lnTo>
                  <a:pt x="517910" y="615826"/>
                </a:lnTo>
                <a:lnTo>
                  <a:pt x="522866" y="630275"/>
                </a:lnTo>
                <a:lnTo>
                  <a:pt x="530858" y="643291"/>
                </a:lnTo>
                <a:lnTo>
                  <a:pt x="541644" y="654364"/>
                </a:lnTo>
                <a:lnTo>
                  <a:pt x="514846" y="661204"/>
                </a:lnTo>
                <a:lnTo>
                  <a:pt x="487651" y="666036"/>
                </a:lnTo>
                <a:lnTo>
                  <a:pt x="460173" y="668846"/>
                </a:lnTo>
                <a:lnTo>
                  <a:pt x="432524" y="669617"/>
                </a:lnTo>
                <a:close/>
              </a:path>
              <a:path w="865504" h="1158875">
                <a:moveTo>
                  <a:pt x="460499" y="990469"/>
                </a:moveTo>
                <a:lnTo>
                  <a:pt x="460499" y="892815"/>
                </a:lnTo>
                <a:lnTo>
                  <a:pt x="556701" y="663618"/>
                </a:lnTo>
                <a:lnTo>
                  <a:pt x="557643" y="664048"/>
                </a:lnTo>
                <a:lnTo>
                  <a:pt x="558480" y="664595"/>
                </a:lnTo>
                <a:lnTo>
                  <a:pt x="559491" y="665002"/>
                </a:lnTo>
                <a:lnTo>
                  <a:pt x="678936" y="714596"/>
                </a:lnTo>
                <a:lnTo>
                  <a:pt x="721339" y="990469"/>
                </a:lnTo>
                <a:lnTo>
                  <a:pt x="460499" y="990469"/>
                </a:lnTo>
                <a:close/>
              </a:path>
            </a:pathLst>
          </a:custGeom>
          <a:ln w="41854">
            <a:solidFill>
              <a:srgbClr val="4F81BC"/>
            </a:solidFill>
          </a:ln>
        </p:spPr>
        <p:txBody>
          <a:bodyPr wrap="square" lIns="0" tIns="0" rIns="0" bIns="0" rtlCol="0"/>
          <a:lstStyle/>
          <a:p>
            <a:pPr defTabSz="685800"/>
            <a:endParaRPr sz="1350">
              <a:solidFill>
                <a:prstClr val="black"/>
              </a:solidFill>
              <a:latin typeface="Calibri"/>
            </a:endParaRPr>
          </a:p>
        </p:txBody>
      </p:sp>
      <p:sp>
        <p:nvSpPr>
          <p:cNvPr id="15" name="object 15"/>
          <p:cNvSpPr txBox="1"/>
          <p:nvPr/>
        </p:nvSpPr>
        <p:spPr>
          <a:xfrm>
            <a:off x="7195470" y="3153156"/>
            <a:ext cx="414338" cy="312586"/>
          </a:xfrm>
          <a:prstGeom prst="rect">
            <a:avLst/>
          </a:prstGeom>
        </p:spPr>
        <p:txBody>
          <a:bodyPr vert="horz" wrap="square" lIns="0" tIns="12383" rIns="0" bIns="0" rtlCol="0">
            <a:spAutoFit/>
          </a:bodyPr>
          <a:lstStyle/>
          <a:p>
            <a:pPr marL="9525" defTabSz="685800">
              <a:spcBef>
                <a:spcPts val="98"/>
              </a:spcBef>
            </a:pPr>
            <a:r>
              <a:rPr sz="975" b="1" spc="11" dirty="0">
                <a:solidFill>
                  <a:prstClr val="black"/>
                </a:solidFill>
                <a:latin typeface="Arial"/>
                <a:cs typeface="Arial"/>
              </a:rPr>
              <a:t>Create</a:t>
            </a:r>
            <a:endParaRPr sz="975">
              <a:solidFill>
                <a:prstClr val="black"/>
              </a:solidFill>
              <a:latin typeface="Arial"/>
              <a:cs typeface="Arial"/>
            </a:endParaRPr>
          </a:p>
          <a:p>
            <a:pPr marL="58579" defTabSz="685800">
              <a:spcBef>
                <a:spcPts val="26"/>
              </a:spcBef>
            </a:pPr>
            <a:r>
              <a:rPr sz="975" b="1" spc="15" dirty="0">
                <a:solidFill>
                  <a:prstClr val="black"/>
                </a:solidFill>
                <a:latin typeface="Arial"/>
                <a:cs typeface="Arial"/>
              </a:rPr>
              <a:t>Jobs</a:t>
            </a:r>
            <a:endParaRPr sz="975">
              <a:solidFill>
                <a:prstClr val="black"/>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5920" y="3399282"/>
            <a:ext cx="4167664" cy="782002"/>
          </a:xfrm>
          <a:custGeom>
            <a:avLst/>
            <a:gdLst/>
            <a:ahLst/>
            <a:cxnLst/>
            <a:rect l="l" t="t" r="r" b="b"/>
            <a:pathLst>
              <a:path w="5556884" h="1042670">
                <a:moveTo>
                  <a:pt x="5556503" y="0"/>
                </a:moveTo>
                <a:lnTo>
                  <a:pt x="0" y="0"/>
                </a:lnTo>
                <a:lnTo>
                  <a:pt x="0" y="1042416"/>
                </a:lnTo>
                <a:lnTo>
                  <a:pt x="5556503" y="1042416"/>
                </a:lnTo>
                <a:lnTo>
                  <a:pt x="5556503" y="0"/>
                </a:lnTo>
                <a:close/>
              </a:path>
            </a:pathLst>
          </a:custGeom>
          <a:solidFill>
            <a:srgbClr val="4F81BC">
              <a:alpha val="14901"/>
            </a:srgbClr>
          </a:solid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726795" y="234848"/>
            <a:ext cx="7255669" cy="516969"/>
          </a:xfrm>
          <a:prstGeom prst="rect">
            <a:avLst/>
          </a:prstGeom>
        </p:spPr>
        <p:txBody>
          <a:bodyPr vert="horz" wrap="square" lIns="0" tIns="9049" rIns="0" bIns="0" rtlCol="0">
            <a:spAutoFit/>
          </a:bodyPr>
          <a:lstStyle/>
          <a:p>
            <a:pPr algn="ctr">
              <a:spcBef>
                <a:spcPts val="71"/>
              </a:spcBef>
            </a:pPr>
            <a:r>
              <a:rPr sz="1650" spc="-4" dirty="0"/>
              <a:t>OCED Role </a:t>
            </a:r>
            <a:r>
              <a:rPr sz="1650" spc="-11" dirty="0"/>
              <a:t>Across </a:t>
            </a:r>
            <a:r>
              <a:rPr sz="1650" spc="-8" dirty="0"/>
              <a:t>Research, </a:t>
            </a:r>
            <a:r>
              <a:rPr sz="1650" spc="-4" dirty="0"/>
              <a:t>Development, </a:t>
            </a:r>
            <a:r>
              <a:rPr sz="1650" spc="-8" dirty="0"/>
              <a:t>Demonstration </a:t>
            </a:r>
            <a:r>
              <a:rPr sz="1650" spc="-4" dirty="0"/>
              <a:t>&amp;</a:t>
            </a:r>
            <a:r>
              <a:rPr sz="1650" spc="172" dirty="0"/>
              <a:t> </a:t>
            </a:r>
            <a:r>
              <a:rPr sz="1650" spc="-4" dirty="0"/>
              <a:t>Deployment</a:t>
            </a:r>
            <a:endParaRPr sz="1650"/>
          </a:p>
          <a:p>
            <a:pPr algn="ctr">
              <a:spcBef>
                <a:spcPts val="4"/>
              </a:spcBef>
            </a:pPr>
            <a:r>
              <a:rPr sz="1650" spc="-4" dirty="0"/>
              <a:t>(RDD&amp;D)</a:t>
            </a:r>
            <a:r>
              <a:rPr sz="1650" dirty="0"/>
              <a:t> </a:t>
            </a:r>
            <a:r>
              <a:rPr sz="1650" spc="-4" dirty="0"/>
              <a:t>Continuum</a:t>
            </a:r>
            <a:endParaRPr sz="1650"/>
          </a:p>
        </p:txBody>
      </p:sp>
      <p:sp>
        <p:nvSpPr>
          <p:cNvPr id="4" name="object 4"/>
          <p:cNvSpPr/>
          <p:nvPr/>
        </p:nvSpPr>
        <p:spPr>
          <a:xfrm>
            <a:off x="2089404" y="2462023"/>
            <a:ext cx="5870448" cy="178307"/>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txBox="1"/>
          <p:nvPr/>
        </p:nvSpPr>
        <p:spPr>
          <a:xfrm>
            <a:off x="2758345" y="2442020"/>
            <a:ext cx="928211" cy="193803"/>
          </a:xfrm>
          <a:prstGeom prst="rect">
            <a:avLst/>
          </a:prstGeom>
        </p:spPr>
        <p:txBody>
          <a:bodyPr vert="horz" wrap="square" lIns="0" tIns="9049" rIns="0" bIns="0" rtlCol="0">
            <a:spAutoFit/>
          </a:bodyPr>
          <a:lstStyle/>
          <a:p>
            <a:pPr marL="9525" defTabSz="685800">
              <a:spcBef>
                <a:spcPts val="71"/>
              </a:spcBef>
            </a:pPr>
            <a:r>
              <a:rPr sz="1200" spc="-56" dirty="0">
                <a:solidFill>
                  <a:srgbClr val="FFFFFF"/>
                </a:solidFill>
                <a:latin typeface="Arial"/>
                <a:cs typeface="Arial"/>
              </a:rPr>
              <a:t>Applied</a:t>
            </a:r>
            <a:r>
              <a:rPr sz="1200" spc="-158" dirty="0">
                <a:solidFill>
                  <a:srgbClr val="FFFFFF"/>
                </a:solidFill>
                <a:latin typeface="Arial"/>
                <a:cs typeface="Arial"/>
              </a:rPr>
              <a:t> </a:t>
            </a:r>
            <a:r>
              <a:rPr sz="1200" spc="-64" dirty="0">
                <a:solidFill>
                  <a:srgbClr val="FFFFFF"/>
                </a:solidFill>
                <a:latin typeface="Arial"/>
                <a:cs typeface="Arial"/>
              </a:rPr>
              <a:t>Offices</a:t>
            </a:r>
            <a:endParaRPr sz="1200">
              <a:solidFill>
                <a:prstClr val="black"/>
              </a:solidFill>
              <a:latin typeface="Arial"/>
              <a:cs typeface="Arial"/>
            </a:endParaRPr>
          </a:p>
        </p:txBody>
      </p:sp>
      <p:sp>
        <p:nvSpPr>
          <p:cNvPr id="6" name="object 6"/>
          <p:cNvSpPr/>
          <p:nvPr/>
        </p:nvSpPr>
        <p:spPr>
          <a:xfrm>
            <a:off x="5432678" y="2663191"/>
            <a:ext cx="2527173" cy="182879"/>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7"/>
          <p:cNvSpPr txBox="1"/>
          <p:nvPr/>
        </p:nvSpPr>
        <p:spPr>
          <a:xfrm>
            <a:off x="6602063" y="2645473"/>
            <a:ext cx="1299686" cy="193803"/>
          </a:xfrm>
          <a:prstGeom prst="rect">
            <a:avLst/>
          </a:prstGeom>
        </p:spPr>
        <p:txBody>
          <a:bodyPr vert="horz" wrap="square" lIns="0" tIns="9049" rIns="0" bIns="0" rtlCol="0">
            <a:spAutoFit/>
          </a:bodyPr>
          <a:lstStyle/>
          <a:p>
            <a:pPr marL="9525" defTabSz="685800">
              <a:spcBef>
                <a:spcPts val="71"/>
              </a:spcBef>
            </a:pPr>
            <a:r>
              <a:rPr sz="1200" spc="-94" dirty="0">
                <a:solidFill>
                  <a:srgbClr val="FFFFFF"/>
                </a:solidFill>
                <a:latin typeface="Arial"/>
                <a:cs typeface="Arial"/>
              </a:rPr>
              <a:t>Loan Programs</a:t>
            </a:r>
            <a:r>
              <a:rPr sz="1200" spc="-153" dirty="0">
                <a:solidFill>
                  <a:srgbClr val="FFFFFF"/>
                </a:solidFill>
                <a:latin typeface="Arial"/>
                <a:cs typeface="Arial"/>
              </a:rPr>
              <a:t> </a:t>
            </a:r>
            <a:r>
              <a:rPr sz="1200" spc="-53" dirty="0">
                <a:solidFill>
                  <a:srgbClr val="FFFFFF"/>
                </a:solidFill>
                <a:latin typeface="Arial"/>
                <a:cs typeface="Arial"/>
              </a:rPr>
              <a:t>Office</a:t>
            </a:r>
            <a:endParaRPr sz="1200">
              <a:solidFill>
                <a:prstClr val="black"/>
              </a:solidFill>
              <a:latin typeface="Arial"/>
              <a:cs typeface="Arial"/>
            </a:endParaRPr>
          </a:p>
        </p:txBody>
      </p:sp>
      <p:grpSp>
        <p:nvGrpSpPr>
          <p:cNvPr id="8" name="object 8"/>
          <p:cNvGrpSpPr/>
          <p:nvPr/>
        </p:nvGrpSpPr>
        <p:grpSpPr>
          <a:xfrm>
            <a:off x="1620964" y="871156"/>
            <a:ext cx="6459855" cy="512921"/>
            <a:chOff x="2161285" y="1161541"/>
            <a:chExt cx="8613140" cy="683895"/>
          </a:xfrm>
        </p:grpSpPr>
        <p:sp>
          <p:nvSpPr>
            <p:cNvPr id="9" name="object 9"/>
            <p:cNvSpPr/>
            <p:nvPr/>
          </p:nvSpPr>
          <p:spPr>
            <a:xfrm>
              <a:off x="8893302" y="1174241"/>
              <a:ext cx="1868805" cy="658495"/>
            </a:xfrm>
            <a:custGeom>
              <a:avLst/>
              <a:gdLst/>
              <a:ahLst/>
              <a:cxnLst/>
              <a:rect l="l" t="t" r="r" b="b"/>
              <a:pathLst>
                <a:path w="1868804" h="658494">
                  <a:moveTo>
                    <a:pt x="0" y="0"/>
                  </a:moveTo>
                  <a:lnTo>
                    <a:pt x="1694306" y="0"/>
                  </a:lnTo>
                  <a:lnTo>
                    <a:pt x="1868424" y="329184"/>
                  </a:lnTo>
                  <a:lnTo>
                    <a:pt x="1694306" y="658368"/>
                  </a:lnTo>
                  <a:lnTo>
                    <a:pt x="0" y="658368"/>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7187945" y="1174241"/>
              <a:ext cx="1868805" cy="658495"/>
            </a:xfrm>
            <a:custGeom>
              <a:avLst/>
              <a:gdLst/>
              <a:ahLst/>
              <a:cxnLst/>
              <a:rect l="l" t="t" r="r" b="b"/>
              <a:pathLst>
                <a:path w="1868804" h="658494">
                  <a:moveTo>
                    <a:pt x="1694306" y="0"/>
                  </a:moveTo>
                  <a:lnTo>
                    <a:pt x="0" y="0"/>
                  </a:lnTo>
                  <a:lnTo>
                    <a:pt x="0" y="658368"/>
                  </a:lnTo>
                  <a:lnTo>
                    <a:pt x="1694306" y="658368"/>
                  </a:lnTo>
                  <a:lnTo>
                    <a:pt x="1868424" y="329184"/>
                  </a:lnTo>
                  <a:lnTo>
                    <a:pt x="1694306"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11" name="object 11"/>
            <p:cNvSpPr/>
            <p:nvPr/>
          </p:nvSpPr>
          <p:spPr>
            <a:xfrm>
              <a:off x="7187945" y="1174241"/>
              <a:ext cx="1868805" cy="658495"/>
            </a:xfrm>
            <a:custGeom>
              <a:avLst/>
              <a:gdLst/>
              <a:ahLst/>
              <a:cxnLst/>
              <a:rect l="l" t="t" r="r" b="b"/>
              <a:pathLst>
                <a:path w="1868804" h="658494">
                  <a:moveTo>
                    <a:pt x="0" y="0"/>
                  </a:moveTo>
                  <a:lnTo>
                    <a:pt x="1694306" y="0"/>
                  </a:lnTo>
                  <a:lnTo>
                    <a:pt x="1868424" y="329184"/>
                  </a:lnTo>
                  <a:lnTo>
                    <a:pt x="1694306" y="658368"/>
                  </a:lnTo>
                  <a:lnTo>
                    <a:pt x="0" y="658368"/>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5531357" y="1174241"/>
              <a:ext cx="1868805" cy="658495"/>
            </a:xfrm>
            <a:custGeom>
              <a:avLst/>
              <a:gdLst/>
              <a:ahLst/>
              <a:cxnLst/>
              <a:rect l="l" t="t" r="r" b="b"/>
              <a:pathLst>
                <a:path w="1868804" h="658494">
                  <a:moveTo>
                    <a:pt x="1694307" y="0"/>
                  </a:moveTo>
                  <a:lnTo>
                    <a:pt x="0" y="0"/>
                  </a:lnTo>
                  <a:lnTo>
                    <a:pt x="0" y="658368"/>
                  </a:lnTo>
                  <a:lnTo>
                    <a:pt x="1694307" y="658368"/>
                  </a:lnTo>
                  <a:lnTo>
                    <a:pt x="1868423" y="329184"/>
                  </a:lnTo>
                  <a:lnTo>
                    <a:pt x="1694307"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5531357" y="1174241"/>
              <a:ext cx="1868805" cy="658495"/>
            </a:xfrm>
            <a:custGeom>
              <a:avLst/>
              <a:gdLst/>
              <a:ahLst/>
              <a:cxnLst/>
              <a:rect l="l" t="t" r="r" b="b"/>
              <a:pathLst>
                <a:path w="1868804" h="658494">
                  <a:moveTo>
                    <a:pt x="0" y="0"/>
                  </a:moveTo>
                  <a:lnTo>
                    <a:pt x="1694307" y="0"/>
                  </a:lnTo>
                  <a:lnTo>
                    <a:pt x="1868423" y="329184"/>
                  </a:lnTo>
                  <a:lnTo>
                    <a:pt x="1694307" y="658368"/>
                  </a:lnTo>
                  <a:lnTo>
                    <a:pt x="0" y="658368"/>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3853433" y="1174241"/>
              <a:ext cx="1868805" cy="658495"/>
            </a:xfrm>
            <a:custGeom>
              <a:avLst/>
              <a:gdLst/>
              <a:ahLst/>
              <a:cxnLst/>
              <a:rect l="l" t="t" r="r" b="b"/>
              <a:pathLst>
                <a:path w="1868804" h="658494">
                  <a:moveTo>
                    <a:pt x="1694306" y="0"/>
                  </a:moveTo>
                  <a:lnTo>
                    <a:pt x="0" y="0"/>
                  </a:lnTo>
                  <a:lnTo>
                    <a:pt x="0" y="658368"/>
                  </a:lnTo>
                  <a:lnTo>
                    <a:pt x="1694306" y="658368"/>
                  </a:lnTo>
                  <a:lnTo>
                    <a:pt x="1868424" y="329184"/>
                  </a:lnTo>
                  <a:lnTo>
                    <a:pt x="1694306"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3853433" y="1174241"/>
              <a:ext cx="1868805" cy="658495"/>
            </a:xfrm>
            <a:custGeom>
              <a:avLst/>
              <a:gdLst/>
              <a:ahLst/>
              <a:cxnLst/>
              <a:rect l="l" t="t" r="r" b="b"/>
              <a:pathLst>
                <a:path w="1868804" h="658494">
                  <a:moveTo>
                    <a:pt x="0" y="0"/>
                  </a:moveTo>
                  <a:lnTo>
                    <a:pt x="1694306" y="0"/>
                  </a:lnTo>
                  <a:lnTo>
                    <a:pt x="1868424" y="329184"/>
                  </a:lnTo>
                  <a:lnTo>
                    <a:pt x="1694306" y="658368"/>
                  </a:lnTo>
                  <a:lnTo>
                    <a:pt x="0" y="658368"/>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2173985" y="1174241"/>
              <a:ext cx="1868805" cy="658495"/>
            </a:xfrm>
            <a:custGeom>
              <a:avLst/>
              <a:gdLst/>
              <a:ahLst/>
              <a:cxnLst/>
              <a:rect l="l" t="t" r="r" b="b"/>
              <a:pathLst>
                <a:path w="1868804" h="658494">
                  <a:moveTo>
                    <a:pt x="1694306" y="0"/>
                  </a:moveTo>
                  <a:lnTo>
                    <a:pt x="0" y="0"/>
                  </a:lnTo>
                  <a:lnTo>
                    <a:pt x="0" y="658368"/>
                  </a:lnTo>
                  <a:lnTo>
                    <a:pt x="1694306" y="658368"/>
                  </a:lnTo>
                  <a:lnTo>
                    <a:pt x="1868424" y="329184"/>
                  </a:lnTo>
                  <a:lnTo>
                    <a:pt x="1694306" y="0"/>
                  </a:lnTo>
                  <a:close/>
                </a:path>
              </a:pathLst>
            </a:custGeom>
            <a:solidFill>
              <a:srgbClr val="FFFFFF"/>
            </a:solidFill>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2173985" y="1174241"/>
              <a:ext cx="1868805" cy="658495"/>
            </a:xfrm>
            <a:custGeom>
              <a:avLst/>
              <a:gdLst/>
              <a:ahLst/>
              <a:cxnLst/>
              <a:rect l="l" t="t" r="r" b="b"/>
              <a:pathLst>
                <a:path w="1868804" h="658494">
                  <a:moveTo>
                    <a:pt x="0" y="0"/>
                  </a:moveTo>
                  <a:lnTo>
                    <a:pt x="1694306" y="0"/>
                  </a:lnTo>
                  <a:lnTo>
                    <a:pt x="1868424" y="329184"/>
                  </a:lnTo>
                  <a:lnTo>
                    <a:pt x="1694306" y="658368"/>
                  </a:lnTo>
                  <a:lnTo>
                    <a:pt x="0" y="658368"/>
                  </a:lnTo>
                  <a:lnTo>
                    <a:pt x="0" y="0"/>
                  </a:lnTo>
                  <a:close/>
                </a:path>
              </a:pathLst>
            </a:custGeom>
            <a:ln w="25400">
              <a:solidFill>
                <a:srgbClr val="385D89"/>
              </a:solidFill>
            </a:ln>
          </p:spPr>
          <p:txBody>
            <a:bodyPr wrap="square" lIns="0" tIns="0" rIns="0" bIns="0" rtlCol="0"/>
            <a:lstStyle/>
            <a:p>
              <a:pPr defTabSz="685800"/>
              <a:endParaRPr sz="1350">
                <a:solidFill>
                  <a:prstClr val="black"/>
                </a:solidFill>
                <a:latin typeface="Calibri"/>
              </a:endParaRPr>
            </a:p>
          </p:txBody>
        </p:sp>
      </p:grpSp>
      <p:sp>
        <p:nvSpPr>
          <p:cNvPr id="18" name="object 18"/>
          <p:cNvSpPr txBox="1"/>
          <p:nvPr/>
        </p:nvSpPr>
        <p:spPr>
          <a:xfrm>
            <a:off x="1662683" y="919734"/>
            <a:ext cx="1087755" cy="420821"/>
          </a:xfrm>
          <a:prstGeom prst="rect">
            <a:avLst/>
          </a:prstGeom>
        </p:spPr>
        <p:txBody>
          <a:bodyPr vert="horz" wrap="square" lIns="0" tIns="9525" rIns="0" bIns="0" rtlCol="0">
            <a:spAutoFit/>
          </a:bodyPr>
          <a:lstStyle/>
          <a:p>
            <a:pPr algn="ctr" defTabSz="685800">
              <a:spcBef>
                <a:spcPts val="75"/>
              </a:spcBef>
            </a:pPr>
            <a:r>
              <a:rPr sz="863" dirty="0">
                <a:solidFill>
                  <a:srgbClr val="080808"/>
                </a:solidFill>
                <a:latin typeface="Carlito"/>
                <a:cs typeface="Carlito"/>
              </a:rPr>
              <a:t>Basic </a:t>
            </a:r>
            <a:r>
              <a:rPr sz="863" spc="-4" dirty="0">
                <a:solidFill>
                  <a:srgbClr val="080808"/>
                </a:solidFill>
                <a:latin typeface="Carlito"/>
                <a:cs typeface="Carlito"/>
              </a:rPr>
              <a:t>and</a:t>
            </a:r>
            <a:r>
              <a:rPr sz="863" dirty="0">
                <a:solidFill>
                  <a:srgbClr val="080808"/>
                </a:solidFill>
                <a:latin typeface="Carlito"/>
                <a:cs typeface="Carlito"/>
              </a:rPr>
              <a:t> </a:t>
            </a:r>
            <a:r>
              <a:rPr sz="863" spc="-4" dirty="0">
                <a:solidFill>
                  <a:srgbClr val="080808"/>
                </a:solidFill>
                <a:latin typeface="Carlito"/>
                <a:cs typeface="Carlito"/>
              </a:rPr>
              <a:t>applied</a:t>
            </a:r>
            <a:endParaRPr sz="863">
              <a:solidFill>
                <a:prstClr val="black"/>
              </a:solidFill>
              <a:latin typeface="Carlito"/>
              <a:cs typeface="Carlito"/>
            </a:endParaRPr>
          </a:p>
          <a:p>
            <a:pPr algn="ctr" defTabSz="685800">
              <a:spcBef>
                <a:spcPts val="11"/>
              </a:spcBef>
            </a:pPr>
            <a:r>
              <a:rPr sz="863" dirty="0">
                <a:solidFill>
                  <a:srgbClr val="080808"/>
                </a:solidFill>
                <a:latin typeface="Carlito"/>
                <a:cs typeface="Carlito"/>
              </a:rPr>
              <a:t>research &amp;</a:t>
            </a:r>
            <a:r>
              <a:rPr sz="863" spc="-60" dirty="0">
                <a:solidFill>
                  <a:srgbClr val="080808"/>
                </a:solidFill>
                <a:latin typeface="Carlito"/>
                <a:cs typeface="Carlito"/>
              </a:rPr>
              <a:t> </a:t>
            </a:r>
            <a:r>
              <a:rPr sz="863" dirty="0">
                <a:solidFill>
                  <a:srgbClr val="080808"/>
                </a:solidFill>
                <a:latin typeface="Carlito"/>
                <a:cs typeface="Carlito"/>
              </a:rPr>
              <a:t>experiments</a:t>
            </a:r>
            <a:endParaRPr sz="863">
              <a:solidFill>
                <a:prstClr val="black"/>
              </a:solidFill>
              <a:latin typeface="Carlito"/>
              <a:cs typeface="Carlito"/>
            </a:endParaRPr>
          </a:p>
          <a:p>
            <a:pPr marL="298133" defTabSz="685800">
              <a:spcBef>
                <a:spcPts val="143"/>
              </a:spcBef>
            </a:pPr>
            <a:r>
              <a:rPr sz="863" b="1" dirty="0">
                <a:solidFill>
                  <a:prstClr val="black"/>
                </a:solidFill>
                <a:latin typeface="Carlito"/>
                <a:cs typeface="Carlito"/>
              </a:rPr>
              <a:t>[TRL</a:t>
            </a:r>
            <a:r>
              <a:rPr sz="863" b="1" spc="-4" dirty="0">
                <a:solidFill>
                  <a:prstClr val="black"/>
                </a:solidFill>
                <a:latin typeface="Carlito"/>
                <a:cs typeface="Carlito"/>
              </a:rPr>
              <a:t> </a:t>
            </a:r>
            <a:r>
              <a:rPr sz="863" b="1" dirty="0">
                <a:solidFill>
                  <a:prstClr val="black"/>
                </a:solidFill>
                <a:latin typeface="Carlito"/>
                <a:cs typeface="Carlito"/>
              </a:rPr>
              <a:t>1-3]</a:t>
            </a:r>
            <a:endParaRPr sz="863">
              <a:solidFill>
                <a:prstClr val="black"/>
              </a:solidFill>
              <a:latin typeface="Carlito"/>
              <a:cs typeface="Carlito"/>
            </a:endParaRPr>
          </a:p>
        </p:txBody>
      </p:sp>
      <p:sp>
        <p:nvSpPr>
          <p:cNvPr id="19" name="object 19"/>
          <p:cNvSpPr txBox="1"/>
          <p:nvPr/>
        </p:nvSpPr>
        <p:spPr>
          <a:xfrm>
            <a:off x="3086386" y="925259"/>
            <a:ext cx="920591" cy="422553"/>
          </a:xfrm>
          <a:prstGeom prst="rect">
            <a:avLst/>
          </a:prstGeom>
        </p:spPr>
        <p:txBody>
          <a:bodyPr vert="horz" wrap="square" lIns="0" tIns="8573" rIns="0" bIns="0" rtlCol="0">
            <a:spAutoFit/>
          </a:bodyPr>
          <a:lstStyle/>
          <a:p>
            <a:pPr marL="73343" marR="3810" indent="-64294" defTabSz="685800">
              <a:lnSpc>
                <a:spcPct val="100899"/>
              </a:lnSpc>
              <a:spcBef>
                <a:spcPts val="68"/>
              </a:spcBef>
            </a:pPr>
            <a:r>
              <a:rPr sz="863" spc="-4" dirty="0">
                <a:solidFill>
                  <a:srgbClr val="080808"/>
                </a:solidFill>
                <a:latin typeface="Carlito"/>
                <a:cs typeface="Carlito"/>
              </a:rPr>
              <a:t>Development </a:t>
            </a:r>
            <a:r>
              <a:rPr sz="863" dirty="0">
                <a:solidFill>
                  <a:srgbClr val="080808"/>
                </a:solidFill>
                <a:latin typeface="Carlito"/>
                <a:cs typeface="Carlito"/>
              </a:rPr>
              <a:t>&amp; lab-  scale</a:t>
            </a:r>
            <a:r>
              <a:rPr sz="863" spc="-23" dirty="0">
                <a:solidFill>
                  <a:srgbClr val="080808"/>
                </a:solidFill>
                <a:latin typeface="Carlito"/>
                <a:cs typeface="Carlito"/>
              </a:rPr>
              <a:t> </a:t>
            </a:r>
            <a:r>
              <a:rPr sz="863" spc="-4" dirty="0">
                <a:solidFill>
                  <a:srgbClr val="080808"/>
                </a:solidFill>
                <a:latin typeface="Carlito"/>
                <a:cs typeface="Carlito"/>
              </a:rPr>
              <a:t>prototyping</a:t>
            </a:r>
            <a:endParaRPr sz="863">
              <a:solidFill>
                <a:prstClr val="black"/>
              </a:solidFill>
              <a:latin typeface="Carlito"/>
              <a:cs typeface="Carlito"/>
            </a:endParaRPr>
          </a:p>
          <a:p>
            <a:pPr marL="211931" defTabSz="685800">
              <a:spcBef>
                <a:spcPts val="105"/>
              </a:spcBef>
            </a:pPr>
            <a:r>
              <a:rPr sz="863" b="1" dirty="0">
                <a:solidFill>
                  <a:prstClr val="black"/>
                </a:solidFill>
                <a:latin typeface="Carlito"/>
                <a:cs typeface="Carlito"/>
              </a:rPr>
              <a:t>[TRL</a:t>
            </a:r>
            <a:r>
              <a:rPr sz="863" b="1" spc="-4" dirty="0">
                <a:solidFill>
                  <a:prstClr val="black"/>
                </a:solidFill>
                <a:latin typeface="Carlito"/>
                <a:cs typeface="Carlito"/>
              </a:rPr>
              <a:t> </a:t>
            </a:r>
            <a:r>
              <a:rPr sz="863" b="1" dirty="0">
                <a:solidFill>
                  <a:prstClr val="black"/>
                </a:solidFill>
                <a:latin typeface="Carlito"/>
                <a:cs typeface="Carlito"/>
              </a:rPr>
              <a:t>4-5]</a:t>
            </a:r>
            <a:endParaRPr sz="863">
              <a:solidFill>
                <a:prstClr val="black"/>
              </a:solidFill>
              <a:latin typeface="Carlito"/>
              <a:cs typeface="Carlito"/>
            </a:endParaRPr>
          </a:p>
        </p:txBody>
      </p:sp>
      <p:sp>
        <p:nvSpPr>
          <p:cNvPr id="20" name="object 20"/>
          <p:cNvSpPr txBox="1"/>
          <p:nvPr/>
        </p:nvSpPr>
        <p:spPr>
          <a:xfrm>
            <a:off x="4385119" y="913542"/>
            <a:ext cx="928688" cy="435377"/>
          </a:xfrm>
          <a:prstGeom prst="rect">
            <a:avLst/>
          </a:prstGeom>
        </p:spPr>
        <p:txBody>
          <a:bodyPr vert="horz" wrap="square" lIns="0" tIns="8573" rIns="0" bIns="0" rtlCol="0">
            <a:spAutoFit/>
          </a:bodyPr>
          <a:lstStyle/>
          <a:p>
            <a:pPr marL="9525" marR="3810" indent="51435" defTabSz="685800">
              <a:lnSpc>
                <a:spcPct val="100899"/>
              </a:lnSpc>
              <a:spcBef>
                <a:spcPts val="68"/>
              </a:spcBef>
            </a:pPr>
            <a:r>
              <a:rPr sz="863" dirty="0">
                <a:solidFill>
                  <a:srgbClr val="080808"/>
                </a:solidFill>
                <a:latin typeface="Carlito"/>
                <a:cs typeface="Carlito"/>
              </a:rPr>
              <a:t>Pilot, </a:t>
            </a:r>
            <a:r>
              <a:rPr sz="863" spc="-4" dirty="0">
                <a:solidFill>
                  <a:srgbClr val="080808"/>
                </a:solidFill>
                <a:latin typeface="Carlito"/>
                <a:cs typeface="Carlito"/>
              </a:rPr>
              <a:t>sub and full-  </a:t>
            </a:r>
            <a:r>
              <a:rPr sz="863" dirty="0">
                <a:solidFill>
                  <a:srgbClr val="080808"/>
                </a:solidFill>
                <a:latin typeface="Carlito"/>
                <a:cs typeface="Carlito"/>
              </a:rPr>
              <a:t>scale</a:t>
            </a:r>
            <a:r>
              <a:rPr sz="863" spc="-38" dirty="0">
                <a:solidFill>
                  <a:srgbClr val="080808"/>
                </a:solidFill>
                <a:latin typeface="Carlito"/>
                <a:cs typeface="Carlito"/>
              </a:rPr>
              <a:t> </a:t>
            </a:r>
            <a:r>
              <a:rPr sz="863" spc="-4" dirty="0">
                <a:solidFill>
                  <a:srgbClr val="080808"/>
                </a:solidFill>
                <a:latin typeface="Carlito"/>
                <a:cs typeface="Carlito"/>
              </a:rPr>
              <a:t>demonstration</a:t>
            </a:r>
            <a:endParaRPr sz="863">
              <a:solidFill>
                <a:prstClr val="black"/>
              </a:solidFill>
              <a:latin typeface="Carlito"/>
              <a:cs typeface="Carlito"/>
            </a:endParaRPr>
          </a:p>
          <a:p>
            <a:pPr marL="143828" defTabSz="685800">
              <a:spcBef>
                <a:spcPts val="191"/>
              </a:spcBef>
            </a:pPr>
            <a:r>
              <a:rPr sz="863" b="1" dirty="0">
                <a:solidFill>
                  <a:prstClr val="black"/>
                </a:solidFill>
                <a:latin typeface="Carlito"/>
                <a:cs typeface="Carlito"/>
              </a:rPr>
              <a:t>[TRL</a:t>
            </a:r>
            <a:r>
              <a:rPr sz="863" b="1" spc="-4" dirty="0">
                <a:solidFill>
                  <a:prstClr val="black"/>
                </a:solidFill>
                <a:latin typeface="Carlito"/>
                <a:cs typeface="Carlito"/>
              </a:rPr>
              <a:t> </a:t>
            </a:r>
            <a:r>
              <a:rPr sz="863" b="1" dirty="0">
                <a:solidFill>
                  <a:prstClr val="black"/>
                </a:solidFill>
                <a:latin typeface="Carlito"/>
                <a:cs typeface="Carlito"/>
              </a:rPr>
              <a:t>6-7]</a:t>
            </a:r>
            <a:endParaRPr sz="863">
              <a:solidFill>
                <a:prstClr val="black"/>
              </a:solidFill>
              <a:latin typeface="Carlito"/>
              <a:cs typeface="Carlito"/>
            </a:endParaRPr>
          </a:p>
        </p:txBody>
      </p:sp>
      <p:sp>
        <p:nvSpPr>
          <p:cNvPr id="21" name="object 21"/>
          <p:cNvSpPr txBox="1"/>
          <p:nvPr/>
        </p:nvSpPr>
        <p:spPr>
          <a:xfrm>
            <a:off x="5775674" y="924973"/>
            <a:ext cx="809625" cy="422553"/>
          </a:xfrm>
          <a:prstGeom prst="rect">
            <a:avLst/>
          </a:prstGeom>
        </p:spPr>
        <p:txBody>
          <a:bodyPr vert="horz" wrap="square" lIns="0" tIns="8573" rIns="0" bIns="0" rtlCol="0">
            <a:spAutoFit/>
          </a:bodyPr>
          <a:lstStyle/>
          <a:p>
            <a:pPr marL="73343" marR="3810" indent="-64294" defTabSz="685800">
              <a:lnSpc>
                <a:spcPct val="100899"/>
              </a:lnSpc>
              <a:spcBef>
                <a:spcPts val="68"/>
              </a:spcBef>
            </a:pPr>
            <a:r>
              <a:rPr sz="863" spc="-4" dirty="0">
                <a:solidFill>
                  <a:srgbClr val="080808"/>
                </a:solidFill>
                <a:latin typeface="Carlito"/>
                <a:cs typeface="Carlito"/>
              </a:rPr>
              <a:t>Co</a:t>
            </a:r>
            <a:r>
              <a:rPr sz="863" spc="4" dirty="0">
                <a:solidFill>
                  <a:srgbClr val="080808"/>
                </a:solidFill>
                <a:latin typeface="Carlito"/>
                <a:cs typeface="Carlito"/>
              </a:rPr>
              <a:t>m</a:t>
            </a:r>
            <a:r>
              <a:rPr sz="863" dirty="0">
                <a:solidFill>
                  <a:srgbClr val="080808"/>
                </a:solidFill>
                <a:latin typeface="Carlito"/>
                <a:cs typeface="Carlito"/>
              </a:rPr>
              <a:t>me</a:t>
            </a:r>
            <a:r>
              <a:rPr sz="863" spc="-4" dirty="0">
                <a:solidFill>
                  <a:srgbClr val="080808"/>
                </a:solidFill>
                <a:latin typeface="Carlito"/>
                <a:cs typeface="Carlito"/>
              </a:rPr>
              <a:t>r</a:t>
            </a:r>
            <a:r>
              <a:rPr sz="863" dirty="0">
                <a:solidFill>
                  <a:srgbClr val="080808"/>
                </a:solidFill>
                <a:latin typeface="Carlito"/>
                <a:cs typeface="Carlito"/>
              </a:rPr>
              <a:t>cial</a:t>
            </a:r>
            <a:r>
              <a:rPr sz="863" spc="-4" dirty="0">
                <a:solidFill>
                  <a:srgbClr val="080808"/>
                </a:solidFill>
                <a:latin typeface="Carlito"/>
                <a:cs typeface="Carlito"/>
              </a:rPr>
              <a:t>-</a:t>
            </a:r>
            <a:r>
              <a:rPr sz="863" dirty="0">
                <a:solidFill>
                  <a:srgbClr val="080808"/>
                </a:solidFill>
                <a:latin typeface="Carlito"/>
                <a:cs typeface="Carlito"/>
              </a:rPr>
              <a:t>scale  </a:t>
            </a:r>
            <a:r>
              <a:rPr sz="863" spc="-4" dirty="0">
                <a:solidFill>
                  <a:srgbClr val="080808"/>
                </a:solidFill>
                <a:latin typeface="Carlito"/>
                <a:cs typeface="Carlito"/>
              </a:rPr>
              <a:t>demonstration</a:t>
            </a:r>
            <a:endParaRPr sz="863">
              <a:solidFill>
                <a:prstClr val="black"/>
              </a:solidFill>
              <a:latin typeface="Carlito"/>
              <a:cs typeface="Carlito"/>
            </a:endParaRPr>
          </a:p>
          <a:p>
            <a:pPr marL="197168" defTabSz="685800">
              <a:spcBef>
                <a:spcPts val="83"/>
              </a:spcBef>
            </a:pPr>
            <a:r>
              <a:rPr sz="863" b="1" dirty="0">
                <a:solidFill>
                  <a:prstClr val="black"/>
                </a:solidFill>
                <a:latin typeface="Carlito"/>
                <a:cs typeface="Carlito"/>
              </a:rPr>
              <a:t>[TRL</a:t>
            </a:r>
            <a:r>
              <a:rPr sz="863" b="1" spc="-4" dirty="0">
                <a:solidFill>
                  <a:prstClr val="black"/>
                </a:solidFill>
                <a:latin typeface="Carlito"/>
                <a:cs typeface="Carlito"/>
              </a:rPr>
              <a:t> </a:t>
            </a:r>
            <a:r>
              <a:rPr sz="863" b="1" dirty="0">
                <a:solidFill>
                  <a:prstClr val="black"/>
                </a:solidFill>
                <a:latin typeface="Carlito"/>
                <a:cs typeface="Carlito"/>
              </a:rPr>
              <a:t>8]</a:t>
            </a:r>
            <a:endParaRPr sz="863">
              <a:solidFill>
                <a:prstClr val="black"/>
              </a:solidFill>
              <a:latin typeface="Carlito"/>
              <a:cs typeface="Carlito"/>
            </a:endParaRPr>
          </a:p>
        </p:txBody>
      </p:sp>
      <p:sp>
        <p:nvSpPr>
          <p:cNvPr id="22" name="object 22"/>
          <p:cNvSpPr txBox="1"/>
          <p:nvPr/>
        </p:nvSpPr>
        <p:spPr>
          <a:xfrm>
            <a:off x="6890290" y="920211"/>
            <a:ext cx="1047274" cy="422553"/>
          </a:xfrm>
          <a:prstGeom prst="rect">
            <a:avLst/>
          </a:prstGeom>
        </p:spPr>
        <p:txBody>
          <a:bodyPr vert="horz" wrap="square" lIns="0" tIns="8573" rIns="0" bIns="0" rtlCol="0">
            <a:spAutoFit/>
          </a:bodyPr>
          <a:lstStyle/>
          <a:p>
            <a:pPr marL="9525" marR="3810" indent="106204" defTabSz="685800">
              <a:lnSpc>
                <a:spcPct val="100899"/>
              </a:lnSpc>
              <a:spcBef>
                <a:spcPts val="68"/>
              </a:spcBef>
            </a:pPr>
            <a:r>
              <a:rPr sz="863" dirty="0">
                <a:solidFill>
                  <a:srgbClr val="080808"/>
                </a:solidFill>
                <a:latin typeface="Carlito"/>
                <a:cs typeface="Carlito"/>
              </a:rPr>
              <a:t>At-scale </a:t>
            </a:r>
            <a:r>
              <a:rPr sz="863" spc="-4" dirty="0">
                <a:solidFill>
                  <a:srgbClr val="080808"/>
                </a:solidFill>
                <a:latin typeface="Carlito"/>
                <a:cs typeface="Carlito"/>
              </a:rPr>
              <a:t>long term  </a:t>
            </a:r>
            <a:r>
              <a:rPr sz="863" dirty="0">
                <a:solidFill>
                  <a:srgbClr val="080808"/>
                </a:solidFill>
                <a:latin typeface="Carlito"/>
                <a:cs typeface="Carlito"/>
              </a:rPr>
              <a:t>commercial</a:t>
            </a:r>
            <a:r>
              <a:rPr sz="863" spc="-41" dirty="0">
                <a:solidFill>
                  <a:srgbClr val="080808"/>
                </a:solidFill>
                <a:latin typeface="Carlito"/>
                <a:cs typeface="Carlito"/>
              </a:rPr>
              <a:t> </a:t>
            </a:r>
            <a:r>
              <a:rPr sz="863" spc="-4" dirty="0">
                <a:solidFill>
                  <a:srgbClr val="080808"/>
                </a:solidFill>
                <a:latin typeface="Carlito"/>
                <a:cs typeface="Carlito"/>
              </a:rPr>
              <a:t>operations</a:t>
            </a:r>
            <a:endParaRPr sz="863">
              <a:solidFill>
                <a:prstClr val="black"/>
              </a:solidFill>
              <a:latin typeface="Carlito"/>
              <a:cs typeface="Carlito"/>
            </a:endParaRPr>
          </a:p>
          <a:p>
            <a:pPr marL="289084" defTabSz="685800">
              <a:spcBef>
                <a:spcPts val="139"/>
              </a:spcBef>
            </a:pPr>
            <a:r>
              <a:rPr sz="863" b="1" dirty="0">
                <a:solidFill>
                  <a:prstClr val="black"/>
                </a:solidFill>
                <a:latin typeface="Carlito"/>
                <a:cs typeface="Carlito"/>
              </a:rPr>
              <a:t>[TRL</a:t>
            </a:r>
            <a:r>
              <a:rPr sz="863" b="1" spc="-4" dirty="0">
                <a:solidFill>
                  <a:prstClr val="black"/>
                </a:solidFill>
                <a:latin typeface="Carlito"/>
                <a:cs typeface="Carlito"/>
              </a:rPr>
              <a:t> </a:t>
            </a:r>
            <a:r>
              <a:rPr sz="863" b="1" dirty="0">
                <a:solidFill>
                  <a:prstClr val="black"/>
                </a:solidFill>
                <a:latin typeface="Carlito"/>
                <a:cs typeface="Carlito"/>
              </a:rPr>
              <a:t>9]</a:t>
            </a:r>
            <a:endParaRPr sz="863">
              <a:solidFill>
                <a:prstClr val="black"/>
              </a:solidFill>
              <a:latin typeface="Carlito"/>
              <a:cs typeface="Carlito"/>
            </a:endParaRPr>
          </a:p>
        </p:txBody>
      </p:sp>
      <p:sp>
        <p:nvSpPr>
          <p:cNvPr id="23" name="object 23"/>
          <p:cNvSpPr txBox="1"/>
          <p:nvPr/>
        </p:nvSpPr>
        <p:spPr>
          <a:xfrm>
            <a:off x="612953" y="861688"/>
            <a:ext cx="891540" cy="751007"/>
          </a:xfrm>
          <a:prstGeom prst="rect">
            <a:avLst/>
          </a:prstGeom>
        </p:spPr>
        <p:txBody>
          <a:bodyPr vert="horz" wrap="square" lIns="0" tIns="10001" rIns="0" bIns="0" rtlCol="0">
            <a:spAutoFit/>
          </a:bodyPr>
          <a:lstStyle/>
          <a:p>
            <a:pPr marL="140494" marR="154305" indent="-15240" algn="just" defTabSz="685800">
              <a:lnSpc>
                <a:spcPct val="101499"/>
              </a:lnSpc>
              <a:spcBef>
                <a:spcPts val="79"/>
              </a:spcBef>
            </a:pPr>
            <a:r>
              <a:rPr sz="1050" spc="-221" dirty="0">
                <a:solidFill>
                  <a:prstClr val="black"/>
                </a:solidFill>
                <a:latin typeface="Arial"/>
                <a:cs typeface="Arial"/>
              </a:rPr>
              <a:t>T</a:t>
            </a:r>
            <a:r>
              <a:rPr sz="1050" spc="-68" dirty="0">
                <a:solidFill>
                  <a:prstClr val="black"/>
                </a:solidFill>
                <a:latin typeface="Arial"/>
                <a:cs typeface="Arial"/>
              </a:rPr>
              <a:t>e</a:t>
            </a:r>
            <a:r>
              <a:rPr sz="1050" spc="-79" dirty="0">
                <a:solidFill>
                  <a:prstClr val="black"/>
                </a:solidFill>
                <a:latin typeface="Arial"/>
                <a:cs typeface="Arial"/>
              </a:rPr>
              <a:t>c</a:t>
            </a:r>
            <a:r>
              <a:rPr sz="1050" spc="-49" dirty="0">
                <a:solidFill>
                  <a:prstClr val="black"/>
                </a:solidFill>
                <a:latin typeface="Arial"/>
                <a:cs typeface="Arial"/>
              </a:rPr>
              <a:t>h</a:t>
            </a:r>
            <a:r>
              <a:rPr sz="1050" spc="-41" dirty="0">
                <a:solidFill>
                  <a:prstClr val="black"/>
                </a:solidFill>
                <a:latin typeface="Arial"/>
                <a:cs typeface="Arial"/>
              </a:rPr>
              <a:t>n</a:t>
            </a:r>
            <a:r>
              <a:rPr sz="1050" spc="-49" dirty="0">
                <a:solidFill>
                  <a:prstClr val="black"/>
                </a:solidFill>
                <a:latin typeface="Arial"/>
                <a:cs typeface="Arial"/>
              </a:rPr>
              <a:t>o</a:t>
            </a:r>
            <a:r>
              <a:rPr sz="1050" spc="-8" dirty="0">
                <a:solidFill>
                  <a:prstClr val="black"/>
                </a:solidFill>
                <a:latin typeface="Arial"/>
                <a:cs typeface="Arial"/>
              </a:rPr>
              <a:t>l</a:t>
            </a:r>
            <a:r>
              <a:rPr sz="1050" spc="-38" dirty="0">
                <a:solidFill>
                  <a:prstClr val="black"/>
                </a:solidFill>
                <a:latin typeface="Arial"/>
                <a:cs typeface="Arial"/>
              </a:rPr>
              <a:t>o</a:t>
            </a:r>
            <a:r>
              <a:rPr sz="1050" spc="-94" dirty="0">
                <a:solidFill>
                  <a:prstClr val="black"/>
                </a:solidFill>
                <a:latin typeface="Arial"/>
                <a:cs typeface="Arial"/>
              </a:rPr>
              <a:t>g</a:t>
            </a:r>
            <a:r>
              <a:rPr sz="1050" spc="-38" dirty="0">
                <a:solidFill>
                  <a:prstClr val="black"/>
                </a:solidFill>
                <a:latin typeface="Arial"/>
                <a:cs typeface="Arial"/>
              </a:rPr>
              <a:t>y  </a:t>
            </a:r>
            <a:r>
              <a:rPr sz="1050" spc="-86" dirty="0">
                <a:solidFill>
                  <a:prstClr val="black"/>
                </a:solidFill>
                <a:latin typeface="Arial"/>
                <a:cs typeface="Arial"/>
              </a:rPr>
              <a:t>Readiness  </a:t>
            </a:r>
            <a:r>
              <a:rPr sz="1050" spc="-68" dirty="0">
                <a:solidFill>
                  <a:prstClr val="black"/>
                </a:solidFill>
                <a:latin typeface="Arial"/>
                <a:cs typeface="Arial"/>
              </a:rPr>
              <a:t>Level</a:t>
            </a:r>
            <a:r>
              <a:rPr sz="1050" spc="-131" dirty="0">
                <a:solidFill>
                  <a:prstClr val="black"/>
                </a:solidFill>
                <a:latin typeface="Arial"/>
                <a:cs typeface="Arial"/>
              </a:rPr>
              <a:t> </a:t>
            </a:r>
            <a:r>
              <a:rPr sz="1050" spc="-109" dirty="0">
                <a:solidFill>
                  <a:prstClr val="black"/>
                </a:solidFill>
                <a:latin typeface="Arial"/>
                <a:cs typeface="Arial"/>
              </a:rPr>
              <a:t>(TRL)</a:t>
            </a:r>
            <a:endParaRPr sz="1050">
              <a:solidFill>
                <a:prstClr val="black"/>
              </a:solidFill>
              <a:latin typeface="Arial"/>
              <a:cs typeface="Arial"/>
            </a:endParaRPr>
          </a:p>
          <a:p>
            <a:pPr marL="9525" defTabSz="685800">
              <a:spcBef>
                <a:spcPts val="690"/>
              </a:spcBef>
            </a:pPr>
            <a:r>
              <a:rPr sz="1050" spc="-109" dirty="0">
                <a:solidFill>
                  <a:prstClr val="black"/>
                </a:solidFill>
                <a:latin typeface="Arial"/>
                <a:cs typeface="Arial"/>
              </a:rPr>
              <a:t>RDD&amp;D</a:t>
            </a:r>
            <a:r>
              <a:rPr sz="1050" spc="-124" dirty="0">
                <a:solidFill>
                  <a:prstClr val="black"/>
                </a:solidFill>
                <a:latin typeface="Arial"/>
                <a:cs typeface="Arial"/>
              </a:rPr>
              <a:t> </a:t>
            </a:r>
            <a:r>
              <a:rPr sz="1050" spc="-60" dirty="0">
                <a:solidFill>
                  <a:prstClr val="black"/>
                </a:solidFill>
                <a:latin typeface="Arial"/>
                <a:cs typeface="Arial"/>
              </a:rPr>
              <a:t>Steward</a:t>
            </a:r>
            <a:endParaRPr sz="1050">
              <a:solidFill>
                <a:prstClr val="black"/>
              </a:solidFill>
              <a:latin typeface="Arial"/>
              <a:cs typeface="Arial"/>
            </a:endParaRPr>
          </a:p>
        </p:txBody>
      </p:sp>
      <p:grpSp>
        <p:nvGrpSpPr>
          <p:cNvPr id="24" name="object 24"/>
          <p:cNvGrpSpPr/>
          <p:nvPr/>
        </p:nvGrpSpPr>
        <p:grpSpPr>
          <a:xfrm>
            <a:off x="1637919" y="1865375"/>
            <a:ext cx="3181350" cy="581025"/>
            <a:chOff x="2183892" y="2487167"/>
            <a:chExt cx="4241800" cy="774700"/>
          </a:xfrm>
        </p:grpSpPr>
        <p:sp>
          <p:nvSpPr>
            <p:cNvPr id="25" name="object 25"/>
            <p:cNvSpPr/>
            <p:nvPr/>
          </p:nvSpPr>
          <p:spPr>
            <a:xfrm>
              <a:off x="2778252" y="3017519"/>
              <a:ext cx="3646932" cy="243839"/>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6" name="object 26"/>
            <p:cNvSpPr/>
            <p:nvPr/>
          </p:nvSpPr>
          <p:spPr>
            <a:xfrm>
              <a:off x="2188464" y="2487167"/>
              <a:ext cx="1417319" cy="243839"/>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27" name="object 27"/>
            <p:cNvSpPr/>
            <p:nvPr/>
          </p:nvSpPr>
          <p:spPr>
            <a:xfrm>
              <a:off x="2183892" y="2752343"/>
              <a:ext cx="4241291" cy="243839"/>
            </a:xfrm>
            <a:prstGeom prst="rect">
              <a:avLst/>
            </a:prstGeom>
            <a:blipFill>
              <a:blip r:embed="rId6"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28" name="object 28"/>
          <p:cNvSpPr txBox="1"/>
          <p:nvPr/>
        </p:nvSpPr>
        <p:spPr>
          <a:xfrm>
            <a:off x="1634490" y="1393317"/>
            <a:ext cx="1255395" cy="208230"/>
          </a:xfrm>
          <a:prstGeom prst="rect">
            <a:avLst/>
          </a:prstGeom>
          <a:solidFill>
            <a:srgbClr val="8496AF"/>
          </a:solidFill>
        </p:spPr>
        <p:txBody>
          <a:bodyPr vert="horz" wrap="square" lIns="0" tIns="23336" rIns="0" bIns="0" rtlCol="0">
            <a:spAutoFit/>
          </a:bodyPr>
          <a:lstStyle/>
          <a:p>
            <a:pPr marL="360998" defTabSz="685800">
              <a:spcBef>
                <a:spcPts val="184"/>
              </a:spcBef>
            </a:pPr>
            <a:r>
              <a:rPr sz="1200" spc="-105" dirty="0">
                <a:solidFill>
                  <a:srgbClr val="FFFFFF"/>
                </a:solidFill>
                <a:latin typeface="Arial"/>
                <a:cs typeface="Arial"/>
              </a:rPr>
              <a:t>Research</a:t>
            </a:r>
            <a:endParaRPr sz="1200">
              <a:solidFill>
                <a:prstClr val="black"/>
              </a:solidFill>
              <a:latin typeface="Arial"/>
              <a:cs typeface="Arial"/>
            </a:endParaRPr>
          </a:p>
        </p:txBody>
      </p:sp>
      <p:sp>
        <p:nvSpPr>
          <p:cNvPr id="29" name="object 29"/>
          <p:cNvSpPr txBox="1"/>
          <p:nvPr/>
        </p:nvSpPr>
        <p:spPr>
          <a:xfrm>
            <a:off x="2919222" y="1397888"/>
            <a:ext cx="1611630" cy="202459"/>
          </a:xfrm>
          <a:prstGeom prst="rect">
            <a:avLst/>
          </a:prstGeom>
          <a:solidFill>
            <a:srgbClr val="001F5F"/>
          </a:solidFill>
        </p:spPr>
        <p:txBody>
          <a:bodyPr vert="horz" wrap="square" lIns="0" tIns="17621" rIns="0" bIns="0" rtlCol="0">
            <a:spAutoFit/>
          </a:bodyPr>
          <a:lstStyle/>
          <a:p>
            <a:pPr marL="386715" defTabSz="685800">
              <a:spcBef>
                <a:spcPts val="139"/>
              </a:spcBef>
            </a:pPr>
            <a:r>
              <a:rPr sz="1200" spc="-68" dirty="0">
                <a:solidFill>
                  <a:srgbClr val="FFFFFF"/>
                </a:solidFill>
                <a:latin typeface="Arial"/>
                <a:cs typeface="Arial"/>
              </a:rPr>
              <a:t>Development</a:t>
            </a:r>
            <a:endParaRPr sz="1200">
              <a:solidFill>
                <a:prstClr val="black"/>
              </a:solidFill>
              <a:latin typeface="Arial"/>
              <a:cs typeface="Arial"/>
            </a:endParaRPr>
          </a:p>
        </p:txBody>
      </p:sp>
      <p:sp>
        <p:nvSpPr>
          <p:cNvPr id="30" name="object 30"/>
          <p:cNvSpPr/>
          <p:nvPr/>
        </p:nvSpPr>
        <p:spPr>
          <a:xfrm>
            <a:off x="4526280" y="1397888"/>
            <a:ext cx="1827848" cy="243840"/>
          </a:xfrm>
          <a:custGeom>
            <a:avLst/>
            <a:gdLst/>
            <a:ahLst/>
            <a:cxnLst/>
            <a:rect l="l" t="t" r="r" b="b"/>
            <a:pathLst>
              <a:path w="2437129" h="325119">
                <a:moveTo>
                  <a:pt x="2436875" y="0"/>
                </a:moveTo>
                <a:lnTo>
                  <a:pt x="0" y="0"/>
                </a:lnTo>
                <a:lnTo>
                  <a:pt x="0" y="324612"/>
                </a:lnTo>
                <a:lnTo>
                  <a:pt x="2436875" y="324612"/>
                </a:lnTo>
                <a:lnTo>
                  <a:pt x="2436875" y="0"/>
                </a:lnTo>
                <a:close/>
              </a:path>
            </a:pathLst>
          </a:custGeom>
          <a:solidFill>
            <a:srgbClr val="75B042"/>
          </a:solidFill>
        </p:spPr>
        <p:txBody>
          <a:bodyPr wrap="square" lIns="0" tIns="0" rIns="0" bIns="0" rtlCol="0"/>
          <a:lstStyle/>
          <a:p>
            <a:pPr defTabSz="685800"/>
            <a:endParaRPr sz="1350">
              <a:solidFill>
                <a:prstClr val="black"/>
              </a:solidFill>
              <a:latin typeface="Calibri"/>
            </a:endParaRPr>
          </a:p>
        </p:txBody>
      </p:sp>
      <p:sp>
        <p:nvSpPr>
          <p:cNvPr id="31" name="object 31"/>
          <p:cNvSpPr txBox="1"/>
          <p:nvPr/>
        </p:nvSpPr>
        <p:spPr>
          <a:xfrm>
            <a:off x="4889754" y="1397888"/>
            <a:ext cx="1464469" cy="206306"/>
          </a:xfrm>
          <a:prstGeom prst="rect">
            <a:avLst/>
          </a:prstGeom>
          <a:solidFill>
            <a:srgbClr val="75B042"/>
          </a:solidFill>
        </p:spPr>
        <p:txBody>
          <a:bodyPr vert="horz" wrap="square" lIns="0" tIns="21431" rIns="0" bIns="0" rtlCol="0">
            <a:spAutoFit/>
          </a:bodyPr>
          <a:lstStyle/>
          <a:p>
            <a:pPr marL="100965" defTabSz="685800">
              <a:spcBef>
                <a:spcPts val="169"/>
              </a:spcBef>
            </a:pPr>
            <a:r>
              <a:rPr sz="1200" spc="-56" dirty="0">
                <a:solidFill>
                  <a:srgbClr val="FFFFFF"/>
                </a:solidFill>
                <a:latin typeface="Arial"/>
                <a:cs typeface="Arial"/>
              </a:rPr>
              <a:t>Demonstration</a:t>
            </a:r>
            <a:endParaRPr sz="1200">
              <a:solidFill>
                <a:prstClr val="black"/>
              </a:solidFill>
              <a:latin typeface="Arial"/>
              <a:cs typeface="Arial"/>
            </a:endParaRPr>
          </a:p>
        </p:txBody>
      </p:sp>
      <p:sp>
        <p:nvSpPr>
          <p:cNvPr id="32" name="object 32"/>
          <p:cNvSpPr txBox="1"/>
          <p:nvPr/>
        </p:nvSpPr>
        <p:spPr>
          <a:xfrm>
            <a:off x="6353937" y="1396745"/>
            <a:ext cx="1605915" cy="205345"/>
          </a:xfrm>
          <a:prstGeom prst="rect">
            <a:avLst/>
          </a:prstGeom>
          <a:solidFill>
            <a:srgbClr val="16799F"/>
          </a:solidFill>
        </p:spPr>
        <p:txBody>
          <a:bodyPr vert="horz" wrap="square" lIns="0" tIns="20479" rIns="0" bIns="0" rtlCol="0">
            <a:spAutoFit/>
          </a:bodyPr>
          <a:lstStyle/>
          <a:p>
            <a:pPr marL="434340" defTabSz="685800">
              <a:spcBef>
                <a:spcPts val="161"/>
              </a:spcBef>
            </a:pPr>
            <a:r>
              <a:rPr sz="1200" spc="-64" dirty="0">
                <a:solidFill>
                  <a:srgbClr val="FFFFFF"/>
                </a:solidFill>
                <a:latin typeface="Arial"/>
                <a:cs typeface="Arial"/>
              </a:rPr>
              <a:t>Deployment</a:t>
            </a:r>
            <a:endParaRPr sz="1200">
              <a:solidFill>
                <a:prstClr val="black"/>
              </a:solidFill>
              <a:latin typeface="Arial"/>
              <a:cs typeface="Arial"/>
            </a:endParaRPr>
          </a:p>
        </p:txBody>
      </p:sp>
      <p:sp>
        <p:nvSpPr>
          <p:cNvPr id="33" name="object 33"/>
          <p:cNvSpPr txBox="1"/>
          <p:nvPr/>
        </p:nvSpPr>
        <p:spPr>
          <a:xfrm>
            <a:off x="1691926" y="1630870"/>
            <a:ext cx="2285048" cy="193803"/>
          </a:xfrm>
          <a:prstGeom prst="rect">
            <a:avLst/>
          </a:prstGeom>
        </p:spPr>
        <p:txBody>
          <a:bodyPr vert="horz" wrap="square" lIns="0" tIns="9049" rIns="0" bIns="0" rtlCol="0">
            <a:spAutoFit/>
          </a:bodyPr>
          <a:lstStyle/>
          <a:p>
            <a:pPr marL="9525" defTabSz="685800">
              <a:spcBef>
                <a:spcPts val="71"/>
              </a:spcBef>
            </a:pPr>
            <a:r>
              <a:rPr sz="1200" spc="-53" dirty="0">
                <a:solidFill>
                  <a:srgbClr val="080808"/>
                </a:solidFill>
                <a:latin typeface="Arial"/>
                <a:cs typeface="Arial"/>
              </a:rPr>
              <a:t>Office </a:t>
            </a:r>
            <a:r>
              <a:rPr sz="1200" spc="-15" dirty="0">
                <a:solidFill>
                  <a:srgbClr val="080808"/>
                </a:solidFill>
                <a:latin typeface="Arial"/>
                <a:cs typeface="Arial"/>
              </a:rPr>
              <a:t>of</a:t>
            </a:r>
            <a:r>
              <a:rPr sz="1200" spc="-214" dirty="0">
                <a:solidFill>
                  <a:srgbClr val="080808"/>
                </a:solidFill>
                <a:latin typeface="Arial"/>
                <a:cs typeface="Arial"/>
              </a:rPr>
              <a:t> </a:t>
            </a:r>
            <a:r>
              <a:rPr sz="1200" spc="-90" dirty="0">
                <a:solidFill>
                  <a:srgbClr val="080808"/>
                </a:solidFill>
                <a:latin typeface="Arial"/>
                <a:cs typeface="Arial"/>
              </a:rPr>
              <a:t>Technology </a:t>
            </a:r>
            <a:r>
              <a:rPr sz="1200" spc="-71" dirty="0">
                <a:solidFill>
                  <a:srgbClr val="080808"/>
                </a:solidFill>
                <a:latin typeface="Arial"/>
                <a:cs typeface="Arial"/>
              </a:rPr>
              <a:t>Transitions </a:t>
            </a:r>
            <a:r>
              <a:rPr sz="1200" spc="-116" dirty="0">
                <a:solidFill>
                  <a:srgbClr val="080808"/>
                </a:solidFill>
                <a:latin typeface="Arial"/>
                <a:cs typeface="Arial"/>
              </a:rPr>
              <a:t>(OTT)</a:t>
            </a:r>
            <a:endParaRPr sz="1200">
              <a:solidFill>
                <a:prstClr val="black"/>
              </a:solidFill>
              <a:latin typeface="Arial"/>
              <a:cs typeface="Arial"/>
            </a:endParaRPr>
          </a:p>
        </p:txBody>
      </p:sp>
      <p:sp>
        <p:nvSpPr>
          <p:cNvPr id="34" name="object 34"/>
          <p:cNvSpPr txBox="1"/>
          <p:nvPr/>
        </p:nvSpPr>
        <p:spPr>
          <a:xfrm>
            <a:off x="1697164" y="1831391"/>
            <a:ext cx="901541" cy="609654"/>
          </a:xfrm>
          <a:prstGeom prst="rect">
            <a:avLst/>
          </a:prstGeom>
        </p:spPr>
        <p:txBody>
          <a:bodyPr vert="horz" wrap="square" lIns="0" tIns="9525" rIns="0" bIns="0" rtlCol="0">
            <a:spAutoFit/>
          </a:bodyPr>
          <a:lstStyle/>
          <a:p>
            <a:pPr marL="9525" marR="267653" indent="3334" defTabSz="685800">
              <a:lnSpc>
                <a:spcPct val="108500"/>
              </a:lnSpc>
              <a:spcBef>
                <a:spcPts val="75"/>
              </a:spcBef>
            </a:pPr>
            <a:r>
              <a:rPr sz="1200" spc="-98" dirty="0">
                <a:solidFill>
                  <a:srgbClr val="FFFFFF"/>
                </a:solidFill>
                <a:latin typeface="Arial"/>
                <a:cs typeface="Arial"/>
              </a:rPr>
              <a:t>Science  </a:t>
            </a:r>
            <a:r>
              <a:rPr sz="1200" spc="-210" dirty="0">
                <a:solidFill>
                  <a:srgbClr val="FFFFFF"/>
                </a:solidFill>
                <a:latin typeface="Arial"/>
                <a:cs typeface="Arial"/>
              </a:rPr>
              <a:t>S</a:t>
            </a:r>
            <a:r>
              <a:rPr sz="1200" spc="-214" dirty="0">
                <a:solidFill>
                  <a:srgbClr val="FFFFFF"/>
                </a:solidFill>
                <a:latin typeface="Arial"/>
                <a:cs typeface="Arial"/>
              </a:rPr>
              <a:t>B</a:t>
            </a:r>
            <a:r>
              <a:rPr sz="1200" spc="-41" dirty="0">
                <a:solidFill>
                  <a:srgbClr val="FFFFFF"/>
                </a:solidFill>
                <a:latin typeface="Arial"/>
                <a:cs typeface="Arial"/>
              </a:rPr>
              <a:t>I</a:t>
            </a:r>
            <a:r>
              <a:rPr sz="1200" spc="-240" dirty="0">
                <a:solidFill>
                  <a:srgbClr val="FFFFFF"/>
                </a:solidFill>
                <a:latin typeface="Arial"/>
                <a:cs typeface="Arial"/>
              </a:rPr>
              <a:t>R</a:t>
            </a:r>
            <a:r>
              <a:rPr sz="1200" spc="-53" dirty="0">
                <a:solidFill>
                  <a:srgbClr val="FFFFFF"/>
                </a:solidFill>
                <a:latin typeface="Arial"/>
                <a:cs typeface="Arial"/>
              </a:rPr>
              <a:t>/</a:t>
            </a:r>
            <a:r>
              <a:rPr sz="1200" spc="-127" dirty="0">
                <a:solidFill>
                  <a:srgbClr val="FFFFFF"/>
                </a:solidFill>
                <a:latin typeface="Arial"/>
                <a:cs typeface="Arial"/>
              </a:rPr>
              <a:t>S</a:t>
            </a:r>
            <a:r>
              <a:rPr sz="1200" spc="-153" dirty="0">
                <a:solidFill>
                  <a:srgbClr val="FFFFFF"/>
                </a:solidFill>
                <a:latin typeface="Arial"/>
                <a:cs typeface="Arial"/>
              </a:rPr>
              <a:t>T</a:t>
            </a:r>
            <a:r>
              <a:rPr sz="1200" spc="-199" dirty="0">
                <a:solidFill>
                  <a:srgbClr val="FFFFFF"/>
                </a:solidFill>
                <a:latin typeface="Arial"/>
                <a:cs typeface="Arial"/>
              </a:rPr>
              <a:t>TR</a:t>
            </a:r>
            <a:endParaRPr sz="1200">
              <a:solidFill>
                <a:prstClr val="black"/>
              </a:solidFill>
              <a:latin typeface="Arial"/>
              <a:cs typeface="Arial"/>
            </a:endParaRPr>
          </a:p>
          <a:p>
            <a:pPr marL="454819" defTabSz="685800">
              <a:spcBef>
                <a:spcPts val="127"/>
              </a:spcBef>
            </a:pPr>
            <a:r>
              <a:rPr sz="1200" spc="-176" dirty="0">
                <a:solidFill>
                  <a:srgbClr val="FFFFFF"/>
                </a:solidFill>
                <a:latin typeface="Arial"/>
                <a:cs typeface="Arial"/>
              </a:rPr>
              <a:t>ARPA-E</a:t>
            </a:r>
            <a:endParaRPr sz="1200">
              <a:solidFill>
                <a:prstClr val="black"/>
              </a:solidFill>
              <a:latin typeface="Arial"/>
              <a:cs typeface="Arial"/>
            </a:endParaRPr>
          </a:p>
        </p:txBody>
      </p:sp>
      <p:sp>
        <p:nvSpPr>
          <p:cNvPr id="35" name="object 35"/>
          <p:cNvSpPr txBox="1"/>
          <p:nvPr/>
        </p:nvSpPr>
        <p:spPr>
          <a:xfrm>
            <a:off x="643813" y="2237422"/>
            <a:ext cx="831533" cy="563616"/>
          </a:xfrm>
          <a:prstGeom prst="rect">
            <a:avLst/>
          </a:prstGeom>
        </p:spPr>
        <p:txBody>
          <a:bodyPr vert="horz" wrap="square" lIns="0" tIns="9525" rIns="0" bIns="0" rtlCol="0">
            <a:spAutoFit/>
          </a:bodyPr>
          <a:lstStyle/>
          <a:p>
            <a:pPr marL="9049" marR="3810" indent="-2381" algn="ctr" defTabSz="685800">
              <a:lnSpc>
                <a:spcPct val="99700"/>
              </a:lnSpc>
              <a:spcBef>
                <a:spcPts val="75"/>
              </a:spcBef>
            </a:pPr>
            <a:r>
              <a:rPr sz="1200" spc="-172" dirty="0">
                <a:solidFill>
                  <a:prstClr val="black"/>
                </a:solidFill>
                <a:latin typeface="Arial"/>
                <a:cs typeface="Arial"/>
              </a:rPr>
              <a:t>DOE </a:t>
            </a:r>
            <a:r>
              <a:rPr sz="1200" spc="-53" dirty="0">
                <a:solidFill>
                  <a:prstClr val="black"/>
                </a:solidFill>
                <a:latin typeface="Arial"/>
                <a:cs typeface="Arial"/>
              </a:rPr>
              <a:t>Office  </a:t>
            </a:r>
            <a:r>
              <a:rPr sz="1200" spc="-139" dirty="0">
                <a:solidFill>
                  <a:prstClr val="black"/>
                </a:solidFill>
                <a:latin typeface="Arial"/>
                <a:cs typeface="Arial"/>
              </a:rPr>
              <a:t>FY22</a:t>
            </a:r>
            <a:r>
              <a:rPr sz="1200" spc="-150" dirty="0">
                <a:solidFill>
                  <a:prstClr val="black"/>
                </a:solidFill>
                <a:latin typeface="Arial"/>
                <a:cs typeface="Arial"/>
              </a:rPr>
              <a:t> </a:t>
            </a:r>
            <a:r>
              <a:rPr sz="1200" spc="-75" dirty="0">
                <a:solidFill>
                  <a:prstClr val="black"/>
                </a:solidFill>
                <a:latin typeface="Arial"/>
                <a:cs typeface="Arial"/>
              </a:rPr>
              <a:t>Funding  </a:t>
            </a:r>
            <a:r>
              <a:rPr sz="1200" spc="-49" dirty="0">
                <a:solidFill>
                  <a:prstClr val="black"/>
                </a:solidFill>
                <a:latin typeface="Arial"/>
                <a:cs typeface="Arial"/>
              </a:rPr>
              <a:t>Map</a:t>
            </a:r>
            <a:endParaRPr sz="1200">
              <a:solidFill>
                <a:prstClr val="black"/>
              </a:solidFill>
              <a:latin typeface="Arial"/>
              <a:cs typeface="Arial"/>
            </a:endParaRPr>
          </a:p>
        </p:txBody>
      </p:sp>
      <p:sp>
        <p:nvSpPr>
          <p:cNvPr id="36" name="object 36"/>
          <p:cNvSpPr/>
          <p:nvPr/>
        </p:nvSpPr>
        <p:spPr>
          <a:xfrm>
            <a:off x="4353687" y="2866644"/>
            <a:ext cx="2204846" cy="182879"/>
          </a:xfrm>
          <a:prstGeom prst="rect">
            <a:avLst/>
          </a:prstGeom>
          <a:blipFill>
            <a:blip r:embed="rId7" cstate="print"/>
            <a:stretch>
              <a:fillRect/>
            </a:stretch>
          </a:blipFill>
        </p:spPr>
        <p:txBody>
          <a:bodyPr wrap="square" lIns="0" tIns="0" rIns="0" bIns="0" rtlCol="0"/>
          <a:lstStyle/>
          <a:p>
            <a:pPr defTabSz="685800"/>
            <a:endParaRPr sz="1350">
              <a:solidFill>
                <a:prstClr val="black"/>
              </a:solidFill>
              <a:latin typeface="Calibri"/>
            </a:endParaRPr>
          </a:p>
        </p:txBody>
      </p:sp>
      <p:grpSp>
        <p:nvGrpSpPr>
          <p:cNvPr id="37" name="object 37"/>
          <p:cNvGrpSpPr/>
          <p:nvPr/>
        </p:nvGrpSpPr>
        <p:grpSpPr>
          <a:xfrm>
            <a:off x="1538335" y="1392031"/>
            <a:ext cx="6576536" cy="1665923"/>
            <a:chOff x="2051113" y="1856041"/>
            <a:chExt cx="8768715" cy="2221230"/>
          </a:xfrm>
        </p:grpSpPr>
        <p:sp>
          <p:nvSpPr>
            <p:cNvPr id="38" name="object 38"/>
            <p:cNvSpPr/>
            <p:nvPr/>
          </p:nvSpPr>
          <p:spPr>
            <a:xfrm>
              <a:off x="2055876" y="1860804"/>
              <a:ext cx="60960" cy="2211705"/>
            </a:xfrm>
            <a:custGeom>
              <a:avLst/>
              <a:gdLst/>
              <a:ahLst/>
              <a:cxnLst/>
              <a:rect l="l" t="t" r="r" b="b"/>
              <a:pathLst>
                <a:path w="60960" h="2211704">
                  <a:moveTo>
                    <a:pt x="51816" y="2211324"/>
                  </a:moveTo>
                  <a:lnTo>
                    <a:pt x="32837" y="2211010"/>
                  </a:lnTo>
                  <a:lnTo>
                    <a:pt x="17335" y="2210149"/>
                  </a:lnTo>
                  <a:lnTo>
                    <a:pt x="6881" y="2208859"/>
                  </a:lnTo>
                  <a:lnTo>
                    <a:pt x="3048" y="2207260"/>
                  </a:lnTo>
                  <a:lnTo>
                    <a:pt x="3048" y="631951"/>
                  </a:lnTo>
                  <a:lnTo>
                    <a:pt x="6881" y="630352"/>
                  </a:lnTo>
                  <a:lnTo>
                    <a:pt x="17335" y="629062"/>
                  </a:lnTo>
                  <a:lnTo>
                    <a:pt x="32837" y="628201"/>
                  </a:lnTo>
                  <a:lnTo>
                    <a:pt x="51816" y="627888"/>
                  </a:lnTo>
                </a:path>
                <a:path w="60960" h="2211704">
                  <a:moveTo>
                    <a:pt x="60960" y="574548"/>
                  </a:moveTo>
                  <a:lnTo>
                    <a:pt x="37236" y="574147"/>
                  </a:lnTo>
                  <a:lnTo>
                    <a:pt x="17859" y="573055"/>
                  </a:lnTo>
                  <a:lnTo>
                    <a:pt x="4792" y="571440"/>
                  </a:lnTo>
                  <a:lnTo>
                    <a:pt x="0" y="569468"/>
                  </a:lnTo>
                  <a:lnTo>
                    <a:pt x="0" y="5080"/>
                  </a:lnTo>
                  <a:lnTo>
                    <a:pt x="4792" y="3107"/>
                  </a:lnTo>
                  <a:lnTo>
                    <a:pt x="17859" y="1492"/>
                  </a:lnTo>
                  <a:lnTo>
                    <a:pt x="37236" y="400"/>
                  </a:lnTo>
                  <a:lnTo>
                    <a:pt x="60960" y="0"/>
                  </a:lnTo>
                </a:path>
              </a:pathLst>
            </a:custGeom>
            <a:ln w="9525">
              <a:solidFill>
                <a:srgbClr val="000000"/>
              </a:solidFill>
            </a:ln>
          </p:spPr>
          <p:txBody>
            <a:bodyPr wrap="square" lIns="0" tIns="0" rIns="0" bIns="0" rtlCol="0"/>
            <a:lstStyle/>
            <a:p>
              <a:pPr defTabSz="685800"/>
              <a:endParaRPr sz="1350">
                <a:solidFill>
                  <a:prstClr val="black"/>
                </a:solidFill>
                <a:latin typeface="Calibri"/>
              </a:endParaRPr>
            </a:p>
          </p:txBody>
        </p:sp>
        <p:sp>
          <p:nvSpPr>
            <p:cNvPr id="39" name="object 39"/>
            <p:cNvSpPr/>
            <p:nvPr/>
          </p:nvSpPr>
          <p:spPr>
            <a:xfrm>
              <a:off x="5317997" y="2297303"/>
              <a:ext cx="5501640" cy="85725"/>
            </a:xfrm>
            <a:custGeom>
              <a:avLst/>
              <a:gdLst/>
              <a:ahLst/>
              <a:cxnLst/>
              <a:rect l="l" t="t" r="r" b="b"/>
              <a:pathLst>
                <a:path w="5501640" h="85725">
                  <a:moveTo>
                    <a:pt x="5473022" y="28575"/>
                  </a:moveTo>
                  <a:lnTo>
                    <a:pt x="5430138" y="28575"/>
                  </a:lnTo>
                  <a:lnTo>
                    <a:pt x="5430138" y="57150"/>
                  </a:lnTo>
                  <a:lnTo>
                    <a:pt x="5415872" y="57165"/>
                  </a:lnTo>
                  <a:lnTo>
                    <a:pt x="5415915" y="85725"/>
                  </a:lnTo>
                  <a:lnTo>
                    <a:pt x="5501512" y="42799"/>
                  </a:lnTo>
                  <a:lnTo>
                    <a:pt x="5473022" y="28575"/>
                  </a:lnTo>
                  <a:close/>
                </a:path>
                <a:path w="5501640" h="85725">
                  <a:moveTo>
                    <a:pt x="5415830" y="28590"/>
                  </a:moveTo>
                  <a:lnTo>
                    <a:pt x="0" y="34289"/>
                  </a:lnTo>
                  <a:lnTo>
                    <a:pt x="0" y="62864"/>
                  </a:lnTo>
                  <a:lnTo>
                    <a:pt x="5415872" y="57165"/>
                  </a:lnTo>
                  <a:lnTo>
                    <a:pt x="5415830" y="28590"/>
                  </a:lnTo>
                  <a:close/>
                </a:path>
                <a:path w="5501640" h="85725">
                  <a:moveTo>
                    <a:pt x="5430138" y="28575"/>
                  </a:moveTo>
                  <a:lnTo>
                    <a:pt x="5415830" y="28590"/>
                  </a:lnTo>
                  <a:lnTo>
                    <a:pt x="5415872" y="57165"/>
                  </a:lnTo>
                  <a:lnTo>
                    <a:pt x="5430138" y="57150"/>
                  </a:lnTo>
                  <a:lnTo>
                    <a:pt x="5430138" y="28575"/>
                  </a:lnTo>
                  <a:close/>
                </a:path>
                <a:path w="5501640" h="85725">
                  <a:moveTo>
                    <a:pt x="5415787" y="0"/>
                  </a:moveTo>
                  <a:lnTo>
                    <a:pt x="5415830" y="28590"/>
                  </a:lnTo>
                  <a:lnTo>
                    <a:pt x="5473022" y="28575"/>
                  </a:lnTo>
                  <a:lnTo>
                    <a:pt x="5415787"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grpSp>
      <p:sp>
        <p:nvSpPr>
          <p:cNvPr id="40" name="object 40"/>
          <p:cNvSpPr txBox="1"/>
          <p:nvPr/>
        </p:nvSpPr>
        <p:spPr>
          <a:xfrm>
            <a:off x="5274564" y="2848928"/>
            <a:ext cx="274320" cy="193803"/>
          </a:xfrm>
          <a:prstGeom prst="rect">
            <a:avLst/>
          </a:prstGeom>
        </p:spPr>
        <p:txBody>
          <a:bodyPr vert="horz" wrap="square" lIns="0" tIns="9049" rIns="0" bIns="0" rtlCol="0">
            <a:spAutoFit/>
          </a:bodyPr>
          <a:lstStyle/>
          <a:p>
            <a:pPr marL="9525" defTabSz="685800">
              <a:spcBef>
                <a:spcPts val="71"/>
              </a:spcBef>
            </a:pPr>
            <a:r>
              <a:rPr sz="1200" spc="-203" dirty="0">
                <a:solidFill>
                  <a:srgbClr val="FFFFFF"/>
                </a:solidFill>
                <a:latin typeface="Arial"/>
                <a:cs typeface="Arial"/>
              </a:rPr>
              <a:t>OCE</a:t>
            </a:r>
            <a:endParaRPr sz="1200">
              <a:solidFill>
                <a:prstClr val="black"/>
              </a:solidFill>
              <a:latin typeface="Arial"/>
              <a:cs typeface="Arial"/>
            </a:endParaRPr>
          </a:p>
        </p:txBody>
      </p:sp>
      <p:sp>
        <p:nvSpPr>
          <p:cNvPr id="41" name="object 41"/>
          <p:cNvSpPr txBox="1"/>
          <p:nvPr/>
        </p:nvSpPr>
        <p:spPr>
          <a:xfrm>
            <a:off x="1753648" y="3181254"/>
            <a:ext cx="842963" cy="193803"/>
          </a:xfrm>
          <a:prstGeom prst="rect">
            <a:avLst/>
          </a:prstGeom>
        </p:spPr>
        <p:txBody>
          <a:bodyPr vert="horz" wrap="square" lIns="0" tIns="9049" rIns="0" bIns="0" rtlCol="0">
            <a:spAutoFit/>
          </a:bodyPr>
          <a:lstStyle/>
          <a:p>
            <a:pPr marL="9525" defTabSz="685800">
              <a:spcBef>
                <a:spcPts val="71"/>
              </a:spcBef>
            </a:pPr>
            <a:r>
              <a:rPr sz="1200" spc="-90" dirty="0">
                <a:solidFill>
                  <a:srgbClr val="5F255F"/>
                </a:solidFill>
                <a:latin typeface="Arial"/>
                <a:cs typeface="Arial"/>
              </a:rPr>
              <a:t>Technical</a:t>
            </a:r>
            <a:r>
              <a:rPr sz="1200" spc="-139" dirty="0">
                <a:solidFill>
                  <a:srgbClr val="5F255F"/>
                </a:solidFill>
                <a:latin typeface="Arial"/>
                <a:cs typeface="Arial"/>
              </a:rPr>
              <a:t> </a:t>
            </a:r>
            <a:r>
              <a:rPr sz="1200" spc="-113" dirty="0">
                <a:solidFill>
                  <a:srgbClr val="5F255F"/>
                </a:solidFill>
                <a:latin typeface="Arial"/>
                <a:cs typeface="Arial"/>
              </a:rPr>
              <a:t>Risk</a:t>
            </a:r>
            <a:endParaRPr sz="1200">
              <a:solidFill>
                <a:prstClr val="black"/>
              </a:solidFill>
              <a:latin typeface="Arial"/>
              <a:cs typeface="Arial"/>
            </a:endParaRPr>
          </a:p>
        </p:txBody>
      </p:sp>
      <p:sp>
        <p:nvSpPr>
          <p:cNvPr id="42" name="object 42"/>
          <p:cNvSpPr txBox="1"/>
          <p:nvPr/>
        </p:nvSpPr>
        <p:spPr>
          <a:xfrm>
            <a:off x="3410521" y="3173502"/>
            <a:ext cx="704374" cy="193803"/>
          </a:xfrm>
          <a:prstGeom prst="rect">
            <a:avLst/>
          </a:prstGeom>
        </p:spPr>
        <p:txBody>
          <a:bodyPr vert="horz" wrap="square" lIns="0" tIns="9049" rIns="0" bIns="0" rtlCol="0">
            <a:spAutoFit/>
          </a:bodyPr>
          <a:lstStyle/>
          <a:p>
            <a:pPr defTabSz="685800">
              <a:spcBef>
                <a:spcPts val="71"/>
              </a:spcBef>
            </a:pPr>
            <a:r>
              <a:rPr sz="1200" spc="-60" dirty="0">
                <a:solidFill>
                  <a:srgbClr val="9A7500"/>
                </a:solidFill>
                <a:latin typeface="Arial"/>
                <a:cs typeface="Arial"/>
              </a:rPr>
              <a:t>Project</a:t>
            </a:r>
            <a:r>
              <a:rPr sz="1200" spc="-143" dirty="0">
                <a:solidFill>
                  <a:srgbClr val="9A7500"/>
                </a:solidFill>
                <a:latin typeface="Arial"/>
                <a:cs typeface="Arial"/>
              </a:rPr>
              <a:t> </a:t>
            </a:r>
            <a:r>
              <a:rPr sz="1200" spc="-113" dirty="0">
                <a:solidFill>
                  <a:srgbClr val="9A7500"/>
                </a:solidFill>
                <a:latin typeface="Arial"/>
                <a:cs typeface="Arial"/>
              </a:rPr>
              <a:t>Risk</a:t>
            </a:r>
            <a:endParaRPr sz="1200">
              <a:solidFill>
                <a:prstClr val="black"/>
              </a:solidFill>
              <a:latin typeface="Arial"/>
              <a:cs typeface="Arial"/>
            </a:endParaRPr>
          </a:p>
        </p:txBody>
      </p:sp>
      <p:sp>
        <p:nvSpPr>
          <p:cNvPr id="43" name="object 43"/>
          <p:cNvSpPr/>
          <p:nvPr/>
        </p:nvSpPr>
        <p:spPr>
          <a:xfrm>
            <a:off x="1541907" y="3142107"/>
            <a:ext cx="45720" cy="1187768"/>
          </a:xfrm>
          <a:custGeom>
            <a:avLst/>
            <a:gdLst/>
            <a:ahLst/>
            <a:cxnLst/>
            <a:rect l="l" t="t" r="r" b="b"/>
            <a:pathLst>
              <a:path w="60960" h="1583689">
                <a:moveTo>
                  <a:pt x="60960" y="1583436"/>
                </a:moveTo>
                <a:lnTo>
                  <a:pt x="37236" y="1583036"/>
                </a:lnTo>
                <a:lnTo>
                  <a:pt x="17859" y="1581948"/>
                </a:lnTo>
                <a:lnTo>
                  <a:pt x="4792" y="1580333"/>
                </a:lnTo>
                <a:lnTo>
                  <a:pt x="0" y="1578356"/>
                </a:lnTo>
                <a:lnTo>
                  <a:pt x="0" y="5080"/>
                </a:lnTo>
                <a:lnTo>
                  <a:pt x="4792" y="3107"/>
                </a:lnTo>
                <a:lnTo>
                  <a:pt x="17859" y="1492"/>
                </a:lnTo>
                <a:lnTo>
                  <a:pt x="37236" y="400"/>
                </a:lnTo>
                <a:lnTo>
                  <a:pt x="60960" y="0"/>
                </a:lnTo>
              </a:path>
            </a:pathLst>
          </a:custGeom>
          <a:ln w="9525">
            <a:solidFill>
              <a:srgbClr val="000000"/>
            </a:solidFill>
          </a:ln>
        </p:spPr>
        <p:txBody>
          <a:bodyPr wrap="square" lIns="0" tIns="0" rIns="0" bIns="0" rtlCol="0"/>
          <a:lstStyle/>
          <a:p>
            <a:pPr defTabSz="685800"/>
            <a:endParaRPr sz="1350">
              <a:solidFill>
                <a:prstClr val="black"/>
              </a:solidFill>
              <a:latin typeface="Calibri"/>
            </a:endParaRPr>
          </a:p>
        </p:txBody>
      </p:sp>
      <p:sp>
        <p:nvSpPr>
          <p:cNvPr id="44" name="object 44"/>
          <p:cNvSpPr txBox="1"/>
          <p:nvPr/>
        </p:nvSpPr>
        <p:spPr>
          <a:xfrm>
            <a:off x="699363" y="3589115"/>
            <a:ext cx="737235" cy="193803"/>
          </a:xfrm>
          <a:prstGeom prst="rect">
            <a:avLst/>
          </a:prstGeom>
        </p:spPr>
        <p:txBody>
          <a:bodyPr vert="horz" wrap="square" lIns="0" tIns="9049" rIns="0" bIns="0" rtlCol="0">
            <a:spAutoFit/>
          </a:bodyPr>
          <a:lstStyle/>
          <a:p>
            <a:pPr marL="9525" defTabSz="685800">
              <a:spcBef>
                <a:spcPts val="71"/>
              </a:spcBef>
            </a:pPr>
            <a:r>
              <a:rPr sz="1200" spc="-113" dirty="0">
                <a:solidFill>
                  <a:prstClr val="black"/>
                </a:solidFill>
                <a:latin typeface="Arial"/>
                <a:cs typeface="Arial"/>
              </a:rPr>
              <a:t>Risk</a:t>
            </a:r>
            <a:r>
              <a:rPr sz="1200" spc="-161" dirty="0">
                <a:solidFill>
                  <a:prstClr val="black"/>
                </a:solidFill>
                <a:latin typeface="Arial"/>
                <a:cs typeface="Arial"/>
              </a:rPr>
              <a:t> </a:t>
            </a:r>
            <a:r>
              <a:rPr sz="1200" spc="-60" dirty="0">
                <a:solidFill>
                  <a:prstClr val="black"/>
                </a:solidFill>
                <a:latin typeface="Arial"/>
                <a:cs typeface="Arial"/>
              </a:rPr>
              <a:t>Profiles</a:t>
            </a:r>
            <a:endParaRPr sz="1200">
              <a:solidFill>
                <a:prstClr val="black"/>
              </a:solidFill>
              <a:latin typeface="Arial"/>
              <a:cs typeface="Arial"/>
            </a:endParaRPr>
          </a:p>
        </p:txBody>
      </p:sp>
      <p:sp>
        <p:nvSpPr>
          <p:cNvPr id="45" name="object 45"/>
          <p:cNvSpPr txBox="1"/>
          <p:nvPr/>
        </p:nvSpPr>
        <p:spPr>
          <a:xfrm>
            <a:off x="5383815" y="3181254"/>
            <a:ext cx="722471" cy="193803"/>
          </a:xfrm>
          <a:prstGeom prst="rect">
            <a:avLst/>
          </a:prstGeom>
        </p:spPr>
        <p:txBody>
          <a:bodyPr vert="horz" wrap="square" lIns="0" tIns="9049" rIns="0" bIns="0" rtlCol="0">
            <a:spAutoFit/>
          </a:bodyPr>
          <a:lstStyle/>
          <a:p>
            <a:pPr marL="9525" defTabSz="685800">
              <a:spcBef>
                <a:spcPts val="71"/>
              </a:spcBef>
            </a:pPr>
            <a:r>
              <a:rPr sz="1200" spc="-45" dirty="0">
                <a:solidFill>
                  <a:srgbClr val="0A3C50"/>
                </a:solidFill>
                <a:latin typeface="Arial"/>
                <a:cs typeface="Arial"/>
              </a:rPr>
              <a:t>Market</a:t>
            </a:r>
            <a:r>
              <a:rPr sz="1200" spc="-153" dirty="0">
                <a:solidFill>
                  <a:srgbClr val="0A3C50"/>
                </a:solidFill>
                <a:latin typeface="Arial"/>
                <a:cs typeface="Arial"/>
              </a:rPr>
              <a:t> </a:t>
            </a:r>
            <a:r>
              <a:rPr sz="1200" spc="-113" dirty="0">
                <a:solidFill>
                  <a:srgbClr val="0A3C50"/>
                </a:solidFill>
                <a:latin typeface="Arial"/>
                <a:cs typeface="Arial"/>
              </a:rPr>
              <a:t>Risk</a:t>
            </a:r>
            <a:endParaRPr sz="1200">
              <a:solidFill>
                <a:prstClr val="black"/>
              </a:solidFill>
              <a:latin typeface="Arial"/>
              <a:cs typeface="Arial"/>
            </a:endParaRPr>
          </a:p>
        </p:txBody>
      </p:sp>
      <p:grpSp>
        <p:nvGrpSpPr>
          <p:cNvPr id="46" name="object 46"/>
          <p:cNvGrpSpPr/>
          <p:nvPr/>
        </p:nvGrpSpPr>
        <p:grpSpPr>
          <a:xfrm>
            <a:off x="1648777" y="4274191"/>
            <a:ext cx="6744653" cy="284321"/>
            <a:chOff x="2198370" y="5698921"/>
            <a:chExt cx="8992870" cy="379095"/>
          </a:xfrm>
        </p:grpSpPr>
        <p:sp>
          <p:nvSpPr>
            <p:cNvPr id="47" name="object 47"/>
            <p:cNvSpPr/>
            <p:nvPr/>
          </p:nvSpPr>
          <p:spPr>
            <a:xfrm>
              <a:off x="2198370" y="5698921"/>
              <a:ext cx="8992870" cy="366395"/>
            </a:xfrm>
            <a:custGeom>
              <a:avLst/>
              <a:gdLst/>
              <a:ahLst/>
              <a:cxnLst/>
              <a:rect l="l" t="t" r="r" b="b"/>
              <a:pathLst>
                <a:path w="8992870" h="366395">
                  <a:moveTo>
                    <a:pt x="8992362" y="42748"/>
                  </a:moveTo>
                  <a:lnTo>
                    <a:pt x="8963914" y="28562"/>
                  </a:lnTo>
                  <a:lnTo>
                    <a:pt x="8906637" y="0"/>
                  </a:lnTo>
                  <a:lnTo>
                    <a:pt x="8906675" y="28587"/>
                  </a:lnTo>
                  <a:lnTo>
                    <a:pt x="0" y="40944"/>
                  </a:lnTo>
                  <a:lnTo>
                    <a:pt x="0" y="69519"/>
                  </a:lnTo>
                  <a:lnTo>
                    <a:pt x="2781300" y="65671"/>
                  </a:lnTo>
                  <a:lnTo>
                    <a:pt x="2781300" y="365836"/>
                  </a:lnTo>
                  <a:lnTo>
                    <a:pt x="6047232" y="365836"/>
                  </a:lnTo>
                  <a:lnTo>
                    <a:pt x="6047232" y="61137"/>
                  </a:lnTo>
                  <a:lnTo>
                    <a:pt x="8906713" y="57162"/>
                  </a:lnTo>
                  <a:lnTo>
                    <a:pt x="8906764" y="85725"/>
                  </a:lnTo>
                  <a:lnTo>
                    <a:pt x="8992362" y="42748"/>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48" name="object 48"/>
            <p:cNvSpPr/>
            <p:nvPr/>
          </p:nvSpPr>
          <p:spPr>
            <a:xfrm>
              <a:off x="4979670" y="5753862"/>
              <a:ext cx="3266440" cy="311150"/>
            </a:xfrm>
            <a:custGeom>
              <a:avLst/>
              <a:gdLst/>
              <a:ahLst/>
              <a:cxnLst/>
              <a:rect l="l" t="t" r="r" b="b"/>
              <a:pathLst>
                <a:path w="3266440" h="311150">
                  <a:moveTo>
                    <a:pt x="0" y="310895"/>
                  </a:moveTo>
                  <a:lnTo>
                    <a:pt x="3265931" y="310895"/>
                  </a:lnTo>
                  <a:lnTo>
                    <a:pt x="3265931" y="0"/>
                  </a:lnTo>
                  <a:lnTo>
                    <a:pt x="0" y="0"/>
                  </a:lnTo>
                  <a:lnTo>
                    <a:pt x="0" y="310895"/>
                  </a:lnTo>
                  <a:close/>
                </a:path>
              </a:pathLst>
            </a:custGeom>
            <a:ln w="25400">
              <a:solidFill>
                <a:srgbClr val="000000"/>
              </a:solidFill>
            </a:ln>
          </p:spPr>
          <p:txBody>
            <a:bodyPr wrap="square" lIns="0" tIns="0" rIns="0" bIns="0" rtlCol="0"/>
            <a:lstStyle/>
            <a:p>
              <a:pPr defTabSz="685800"/>
              <a:endParaRPr sz="1350">
                <a:solidFill>
                  <a:prstClr val="black"/>
                </a:solidFill>
                <a:latin typeface="Calibri"/>
              </a:endParaRPr>
            </a:p>
          </p:txBody>
        </p:sp>
      </p:grpSp>
      <p:sp>
        <p:nvSpPr>
          <p:cNvPr id="49" name="object 49"/>
          <p:cNvSpPr txBox="1"/>
          <p:nvPr/>
        </p:nvSpPr>
        <p:spPr>
          <a:xfrm>
            <a:off x="3725228" y="4305871"/>
            <a:ext cx="2468880" cy="204383"/>
          </a:xfrm>
          <a:prstGeom prst="rect">
            <a:avLst/>
          </a:prstGeom>
        </p:spPr>
        <p:txBody>
          <a:bodyPr vert="horz" wrap="square" lIns="0" tIns="19526" rIns="0" bIns="0" rtlCol="0">
            <a:spAutoFit/>
          </a:bodyPr>
          <a:lstStyle/>
          <a:p>
            <a:pPr marL="322898" defTabSz="685800">
              <a:spcBef>
                <a:spcPts val="153"/>
              </a:spcBef>
            </a:pPr>
            <a:r>
              <a:rPr sz="1200" spc="-90" dirty="0">
                <a:solidFill>
                  <a:srgbClr val="FFFFFF"/>
                </a:solidFill>
                <a:latin typeface="Arial"/>
                <a:cs typeface="Arial"/>
              </a:rPr>
              <a:t>Technology</a:t>
            </a:r>
            <a:r>
              <a:rPr sz="1200" spc="-113" dirty="0">
                <a:solidFill>
                  <a:srgbClr val="FFFFFF"/>
                </a:solidFill>
                <a:latin typeface="Arial"/>
                <a:cs typeface="Arial"/>
              </a:rPr>
              <a:t> </a:t>
            </a:r>
            <a:r>
              <a:rPr sz="1200" spc="-68" dirty="0">
                <a:solidFill>
                  <a:srgbClr val="FFFFFF"/>
                </a:solidFill>
                <a:latin typeface="Arial"/>
                <a:cs typeface="Arial"/>
              </a:rPr>
              <a:t>Commercialization</a:t>
            </a:r>
            <a:endParaRPr sz="1200">
              <a:solidFill>
                <a:prstClr val="black"/>
              </a:solidFill>
              <a:latin typeface="Arial"/>
              <a:cs typeface="Arial"/>
            </a:endParaRPr>
          </a:p>
        </p:txBody>
      </p:sp>
      <p:grpSp>
        <p:nvGrpSpPr>
          <p:cNvPr id="50" name="object 50"/>
          <p:cNvGrpSpPr/>
          <p:nvPr/>
        </p:nvGrpSpPr>
        <p:grpSpPr>
          <a:xfrm>
            <a:off x="1614487" y="1374457"/>
            <a:ext cx="6495098" cy="2953703"/>
            <a:chOff x="2152650" y="1832610"/>
            <a:chExt cx="8660130" cy="3938270"/>
          </a:xfrm>
        </p:grpSpPr>
        <p:sp>
          <p:nvSpPr>
            <p:cNvPr id="51" name="object 51"/>
            <p:cNvSpPr/>
            <p:nvPr/>
          </p:nvSpPr>
          <p:spPr>
            <a:xfrm>
              <a:off x="2208276" y="4546092"/>
              <a:ext cx="2607945" cy="1018540"/>
            </a:xfrm>
            <a:custGeom>
              <a:avLst/>
              <a:gdLst/>
              <a:ahLst/>
              <a:cxnLst/>
              <a:rect l="l" t="t" r="r" b="b"/>
              <a:pathLst>
                <a:path w="2607945" h="1018539">
                  <a:moveTo>
                    <a:pt x="2607564" y="0"/>
                  </a:moveTo>
                  <a:lnTo>
                    <a:pt x="0" y="0"/>
                  </a:lnTo>
                  <a:lnTo>
                    <a:pt x="0" y="1018031"/>
                  </a:lnTo>
                  <a:lnTo>
                    <a:pt x="2607564" y="1018031"/>
                  </a:lnTo>
                  <a:lnTo>
                    <a:pt x="2607564" y="0"/>
                  </a:lnTo>
                  <a:close/>
                </a:path>
              </a:pathLst>
            </a:custGeom>
            <a:solidFill>
              <a:srgbClr val="C79700">
                <a:alpha val="14901"/>
              </a:srgbClr>
            </a:solidFill>
          </p:spPr>
          <p:txBody>
            <a:bodyPr wrap="square" lIns="0" tIns="0" rIns="0" bIns="0" rtlCol="0"/>
            <a:lstStyle/>
            <a:p>
              <a:pPr defTabSz="685800"/>
              <a:endParaRPr sz="1350">
                <a:solidFill>
                  <a:prstClr val="black"/>
                </a:solidFill>
                <a:latin typeface="Calibri"/>
              </a:endParaRPr>
            </a:p>
          </p:txBody>
        </p:sp>
        <p:sp>
          <p:nvSpPr>
            <p:cNvPr id="52" name="object 52"/>
            <p:cNvSpPr/>
            <p:nvPr/>
          </p:nvSpPr>
          <p:spPr>
            <a:xfrm>
              <a:off x="3873245" y="1832610"/>
              <a:ext cx="0" cy="3886200"/>
            </a:xfrm>
            <a:custGeom>
              <a:avLst/>
              <a:gdLst/>
              <a:ahLst/>
              <a:cxnLst/>
              <a:rect l="l" t="t" r="r" b="b"/>
              <a:pathLst>
                <a:path h="3886200">
                  <a:moveTo>
                    <a:pt x="0" y="0"/>
                  </a:moveTo>
                  <a:lnTo>
                    <a:pt x="0" y="3885958"/>
                  </a:lnTo>
                </a:path>
              </a:pathLst>
            </a:custGeom>
            <a:ln w="38100">
              <a:solidFill>
                <a:srgbClr val="C00000"/>
              </a:solidFill>
              <a:prstDash val="lgDash"/>
            </a:ln>
          </p:spPr>
          <p:txBody>
            <a:bodyPr wrap="square" lIns="0" tIns="0" rIns="0" bIns="0" rtlCol="0"/>
            <a:lstStyle/>
            <a:p>
              <a:pPr defTabSz="685800"/>
              <a:endParaRPr sz="1350">
                <a:solidFill>
                  <a:prstClr val="black"/>
                </a:solidFill>
                <a:latin typeface="Calibri"/>
              </a:endParaRPr>
            </a:p>
          </p:txBody>
        </p:sp>
        <p:sp>
          <p:nvSpPr>
            <p:cNvPr id="53" name="object 53"/>
            <p:cNvSpPr/>
            <p:nvPr/>
          </p:nvSpPr>
          <p:spPr>
            <a:xfrm>
              <a:off x="2152650" y="4380738"/>
              <a:ext cx="85725" cy="1373505"/>
            </a:xfrm>
            <a:custGeom>
              <a:avLst/>
              <a:gdLst/>
              <a:ahLst/>
              <a:cxnLst/>
              <a:rect l="l" t="t" r="r" b="b"/>
              <a:pathLst>
                <a:path w="85725" h="1373504">
                  <a:moveTo>
                    <a:pt x="57176" y="85682"/>
                  </a:moveTo>
                  <a:lnTo>
                    <a:pt x="28601" y="85767"/>
                  </a:lnTo>
                  <a:lnTo>
                    <a:pt x="30987" y="1373212"/>
                  </a:lnTo>
                  <a:lnTo>
                    <a:pt x="59562" y="1373162"/>
                  </a:lnTo>
                  <a:lnTo>
                    <a:pt x="57176" y="85682"/>
                  </a:lnTo>
                  <a:close/>
                </a:path>
                <a:path w="85725" h="1373504">
                  <a:moveTo>
                    <a:pt x="42672" y="0"/>
                  </a:moveTo>
                  <a:lnTo>
                    <a:pt x="0" y="85851"/>
                  </a:lnTo>
                  <a:lnTo>
                    <a:pt x="28601" y="85767"/>
                  </a:lnTo>
                  <a:lnTo>
                    <a:pt x="28575" y="71500"/>
                  </a:lnTo>
                  <a:lnTo>
                    <a:pt x="78570" y="71374"/>
                  </a:lnTo>
                  <a:lnTo>
                    <a:pt x="42672" y="0"/>
                  </a:lnTo>
                  <a:close/>
                </a:path>
                <a:path w="85725" h="1373504">
                  <a:moveTo>
                    <a:pt x="57150" y="71374"/>
                  </a:moveTo>
                  <a:lnTo>
                    <a:pt x="28575" y="71500"/>
                  </a:lnTo>
                  <a:lnTo>
                    <a:pt x="28601" y="85767"/>
                  </a:lnTo>
                  <a:lnTo>
                    <a:pt x="57176" y="85682"/>
                  </a:lnTo>
                  <a:lnTo>
                    <a:pt x="57150" y="71374"/>
                  </a:lnTo>
                  <a:close/>
                </a:path>
                <a:path w="85725" h="1373504">
                  <a:moveTo>
                    <a:pt x="78570" y="71374"/>
                  </a:moveTo>
                  <a:lnTo>
                    <a:pt x="57150" y="71374"/>
                  </a:lnTo>
                  <a:lnTo>
                    <a:pt x="57176" y="85682"/>
                  </a:lnTo>
                  <a:lnTo>
                    <a:pt x="85725" y="85598"/>
                  </a:lnTo>
                  <a:lnTo>
                    <a:pt x="78570" y="71374"/>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54" name="object 54"/>
            <p:cNvSpPr/>
            <p:nvPr/>
          </p:nvSpPr>
          <p:spPr>
            <a:xfrm>
              <a:off x="6500621" y="1876806"/>
              <a:ext cx="0" cy="3894454"/>
            </a:xfrm>
            <a:custGeom>
              <a:avLst/>
              <a:gdLst/>
              <a:ahLst/>
              <a:cxnLst/>
              <a:rect l="l" t="t" r="r" b="b"/>
              <a:pathLst>
                <a:path h="3894454">
                  <a:moveTo>
                    <a:pt x="0" y="0"/>
                  </a:moveTo>
                  <a:lnTo>
                    <a:pt x="0" y="3893896"/>
                  </a:lnTo>
                </a:path>
              </a:pathLst>
            </a:custGeom>
            <a:ln w="38100">
              <a:solidFill>
                <a:srgbClr val="C00000"/>
              </a:solidFill>
              <a:prstDash val="lgDash"/>
            </a:ln>
          </p:spPr>
          <p:txBody>
            <a:bodyPr wrap="square" lIns="0" tIns="0" rIns="0" bIns="0" rtlCol="0"/>
            <a:lstStyle/>
            <a:p>
              <a:pPr defTabSz="685800"/>
              <a:endParaRPr sz="1350">
                <a:solidFill>
                  <a:prstClr val="black"/>
                </a:solidFill>
                <a:latin typeface="Calibri"/>
              </a:endParaRPr>
            </a:p>
          </p:txBody>
        </p:sp>
        <p:sp>
          <p:nvSpPr>
            <p:cNvPr id="55" name="object 55"/>
            <p:cNvSpPr/>
            <p:nvPr/>
          </p:nvSpPr>
          <p:spPr>
            <a:xfrm>
              <a:off x="4815839" y="4538472"/>
              <a:ext cx="5996940" cy="1027430"/>
            </a:xfrm>
            <a:custGeom>
              <a:avLst/>
              <a:gdLst/>
              <a:ahLst/>
              <a:cxnLst/>
              <a:rect l="l" t="t" r="r" b="b"/>
              <a:pathLst>
                <a:path w="5996940" h="1027429">
                  <a:moveTo>
                    <a:pt x="0" y="0"/>
                  </a:moveTo>
                  <a:lnTo>
                    <a:pt x="0" y="1027175"/>
                  </a:lnTo>
                  <a:lnTo>
                    <a:pt x="5996940" y="1027175"/>
                  </a:lnTo>
                  <a:lnTo>
                    <a:pt x="5994145" y="906525"/>
                  </a:lnTo>
                  <a:lnTo>
                    <a:pt x="0" y="0"/>
                  </a:lnTo>
                  <a:close/>
                </a:path>
              </a:pathLst>
            </a:custGeom>
            <a:solidFill>
              <a:srgbClr val="C79700">
                <a:alpha val="14901"/>
              </a:srgbClr>
            </a:solidFill>
          </p:spPr>
          <p:txBody>
            <a:bodyPr wrap="square" lIns="0" tIns="0" rIns="0" bIns="0" rtlCol="0"/>
            <a:lstStyle/>
            <a:p>
              <a:pPr defTabSz="685800"/>
              <a:endParaRPr sz="1350">
                <a:solidFill>
                  <a:prstClr val="black"/>
                </a:solidFill>
                <a:latin typeface="Calibri"/>
              </a:endParaRPr>
            </a:p>
          </p:txBody>
        </p:sp>
        <p:sp>
          <p:nvSpPr>
            <p:cNvPr id="56" name="object 56"/>
            <p:cNvSpPr/>
            <p:nvPr/>
          </p:nvSpPr>
          <p:spPr>
            <a:xfrm>
              <a:off x="2194559" y="4546092"/>
              <a:ext cx="3842385" cy="1035050"/>
            </a:xfrm>
            <a:custGeom>
              <a:avLst/>
              <a:gdLst/>
              <a:ahLst/>
              <a:cxnLst/>
              <a:rect l="l" t="t" r="r" b="b"/>
              <a:pathLst>
                <a:path w="3842385" h="1035050">
                  <a:moveTo>
                    <a:pt x="0" y="0"/>
                  </a:moveTo>
                  <a:lnTo>
                    <a:pt x="0" y="1034795"/>
                  </a:lnTo>
                  <a:lnTo>
                    <a:pt x="3834638" y="1034795"/>
                  </a:lnTo>
                  <a:lnTo>
                    <a:pt x="3842004" y="575563"/>
                  </a:lnTo>
                  <a:lnTo>
                    <a:pt x="0" y="0"/>
                  </a:lnTo>
                  <a:close/>
                </a:path>
              </a:pathLst>
            </a:custGeom>
            <a:solidFill>
              <a:srgbClr val="8063A1">
                <a:alpha val="14901"/>
              </a:srgbClr>
            </a:solidFill>
          </p:spPr>
          <p:txBody>
            <a:bodyPr wrap="square" lIns="0" tIns="0" rIns="0" bIns="0" rtlCol="0"/>
            <a:lstStyle/>
            <a:p>
              <a:pPr defTabSz="685800"/>
              <a:endParaRPr sz="1350">
                <a:solidFill>
                  <a:prstClr val="black"/>
                </a:solidFill>
                <a:latin typeface="Calibri"/>
              </a:endParaRPr>
            </a:p>
          </p:txBody>
        </p:sp>
        <p:sp>
          <p:nvSpPr>
            <p:cNvPr id="57" name="object 57"/>
            <p:cNvSpPr/>
            <p:nvPr/>
          </p:nvSpPr>
          <p:spPr>
            <a:xfrm>
              <a:off x="7751064" y="4538472"/>
              <a:ext cx="3057525" cy="1036319"/>
            </a:xfrm>
            <a:custGeom>
              <a:avLst/>
              <a:gdLst/>
              <a:ahLst/>
              <a:cxnLst/>
              <a:rect l="l" t="t" r="r" b="b"/>
              <a:pathLst>
                <a:path w="3057525" h="1036320">
                  <a:moveTo>
                    <a:pt x="0" y="0"/>
                  </a:moveTo>
                  <a:lnTo>
                    <a:pt x="0" y="1036319"/>
                  </a:lnTo>
                  <a:lnTo>
                    <a:pt x="3057143" y="1036319"/>
                  </a:lnTo>
                  <a:lnTo>
                    <a:pt x="3055746" y="914653"/>
                  </a:lnTo>
                  <a:lnTo>
                    <a:pt x="0" y="0"/>
                  </a:lnTo>
                  <a:close/>
                </a:path>
              </a:pathLst>
            </a:custGeom>
            <a:solidFill>
              <a:srgbClr val="4F81BC">
                <a:alpha val="14901"/>
              </a:srgbClr>
            </a:solidFill>
          </p:spPr>
          <p:txBody>
            <a:bodyPr wrap="square" lIns="0" tIns="0" rIns="0" bIns="0" rtlCol="0"/>
            <a:lstStyle/>
            <a:p>
              <a:pPr defTabSz="685800"/>
              <a:endParaRPr sz="1350">
                <a:solidFill>
                  <a:prstClr val="black"/>
                </a:solidFill>
                <a:latin typeface="Calibri"/>
              </a:endParaRPr>
            </a:p>
          </p:txBody>
        </p:sp>
        <p:sp>
          <p:nvSpPr>
            <p:cNvPr id="58" name="object 58"/>
            <p:cNvSpPr/>
            <p:nvPr/>
          </p:nvSpPr>
          <p:spPr>
            <a:xfrm>
              <a:off x="6028944" y="5125212"/>
              <a:ext cx="4776470" cy="454659"/>
            </a:xfrm>
            <a:custGeom>
              <a:avLst/>
              <a:gdLst/>
              <a:ahLst/>
              <a:cxnLst/>
              <a:rect l="l" t="t" r="r" b="b"/>
              <a:pathLst>
                <a:path w="4776470" h="454660">
                  <a:moveTo>
                    <a:pt x="0" y="0"/>
                  </a:moveTo>
                  <a:lnTo>
                    <a:pt x="0" y="454151"/>
                  </a:lnTo>
                  <a:lnTo>
                    <a:pt x="4776215" y="454151"/>
                  </a:lnTo>
                  <a:lnTo>
                    <a:pt x="4773930" y="400812"/>
                  </a:lnTo>
                  <a:lnTo>
                    <a:pt x="0" y="0"/>
                  </a:lnTo>
                  <a:close/>
                </a:path>
              </a:pathLst>
            </a:custGeom>
            <a:solidFill>
              <a:srgbClr val="8063A1">
                <a:alpha val="14901"/>
              </a:srgbClr>
            </a:solidFill>
          </p:spPr>
          <p:txBody>
            <a:bodyPr wrap="square" lIns="0" tIns="0" rIns="0" bIns="0" rtlCol="0"/>
            <a:lstStyle/>
            <a:p>
              <a:pPr defTabSz="685800"/>
              <a:endParaRPr sz="1350">
                <a:solidFill>
                  <a:prstClr val="black"/>
                </a:solidFill>
                <a:latin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716"/>
            <a:ext cx="9153049" cy="5132069"/>
            <a:chOff x="0" y="7620"/>
            <a:chExt cx="12204065" cy="6842759"/>
          </a:xfrm>
        </p:grpSpPr>
        <p:sp>
          <p:nvSpPr>
            <p:cNvPr id="3" name="object 3"/>
            <p:cNvSpPr/>
            <p:nvPr/>
          </p:nvSpPr>
          <p:spPr>
            <a:xfrm>
              <a:off x="0" y="7620"/>
              <a:ext cx="6969252" cy="6842759"/>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3039617" y="2245614"/>
              <a:ext cx="1666239" cy="967740"/>
            </a:xfrm>
            <a:custGeom>
              <a:avLst/>
              <a:gdLst/>
              <a:ahLst/>
              <a:cxnLst/>
              <a:rect l="l" t="t" r="r" b="b"/>
              <a:pathLst>
                <a:path w="1666239" h="967739">
                  <a:moveTo>
                    <a:pt x="1181861" y="0"/>
                  </a:moveTo>
                  <a:lnTo>
                    <a:pt x="0" y="0"/>
                  </a:lnTo>
                  <a:lnTo>
                    <a:pt x="483869" y="483870"/>
                  </a:lnTo>
                  <a:lnTo>
                    <a:pt x="0" y="967739"/>
                  </a:lnTo>
                  <a:lnTo>
                    <a:pt x="1181861" y="967739"/>
                  </a:lnTo>
                  <a:lnTo>
                    <a:pt x="1665732" y="483870"/>
                  </a:lnTo>
                  <a:lnTo>
                    <a:pt x="1181861" y="0"/>
                  </a:lnTo>
                  <a:close/>
                </a:path>
              </a:pathLst>
            </a:custGeom>
            <a:solidFill>
              <a:srgbClr val="A9CE91"/>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3039617" y="2245614"/>
              <a:ext cx="1666239" cy="967740"/>
            </a:xfrm>
            <a:custGeom>
              <a:avLst/>
              <a:gdLst/>
              <a:ahLst/>
              <a:cxnLst/>
              <a:rect l="l" t="t" r="r" b="b"/>
              <a:pathLst>
                <a:path w="1666239" h="967739">
                  <a:moveTo>
                    <a:pt x="0" y="0"/>
                  </a:moveTo>
                  <a:lnTo>
                    <a:pt x="1181861" y="0"/>
                  </a:lnTo>
                  <a:lnTo>
                    <a:pt x="1665732" y="483870"/>
                  </a:lnTo>
                  <a:lnTo>
                    <a:pt x="1181861" y="967739"/>
                  </a:lnTo>
                  <a:lnTo>
                    <a:pt x="0" y="967739"/>
                  </a:lnTo>
                  <a:lnTo>
                    <a:pt x="483869" y="483870"/>
                  </a:lnTo>
                  <a:lnTo>
                    <a:pt x="0" y="0"/>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4531614" y="2245614"/>
              <a:ext cx="1664335" cy="967740"/>
            </a:xfrm>
            <a:custGeom>
              <a:avLst/>
              <a:gdLst/>
              <a:ahLst/>
              <a:cxnLst/>
              <a:rect l="l" t="t" r="r" b="b"/>
              <a:pathLst>
                <a:path w="1664335" h="967739">
                  <a:moveTo>
                    <a:pt x="1180338" y="0"/>
                  </a:moveTo>
                  <a:lnTo>
                    <a:pt x="0" y="0"/>
                  </a:lnTo>
                  <a:lnTo>
                    <a:pt x="483870" y="483870"/>
                  </a:lnTo>
                  <a:lnTo>
                    <a:pt x="0" y="967739"/>
                  </a:lnTo>
                  <a:lnTo>
                    <a:pt x="1180338" y="967739"/>
                  </a:lnTo>
                  <a:lnTo>
                    <a:pt x="1664208" y="483870"/>
                  </a:lnTo>
                  <a:lnTo>
                    <a:pt x="1180338" y="0"/>
                  </a:lnTo>
                  <a:close/>
                </a:path>
              </a:pathLst>
            </a:custGeom>
            <a:solidFill>
              <a:srgbClr val="9CC580"/>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4531614" y="2245614"/>
              <a:ext cx="1664335" cy="967740"/>
            </a:xfrm>
            <a:custGeom>
              <a:avLst/>
              <a:gdLst/>
              <a:ahLst/>
              <a:cxnLst/>
              <a:rect l="l" t="t" r="r" b="b"/>
              <a:pathLst>
                <a:path w="1664335" h="967739">
                  <a:moveTo>
                    <a:pt x="0" y="0"/>
                  </a:moveTo>
                  <a:lnTo>
                    <a:pt x="1180338" y="0"/>
                  </a:lnTo>
                  <a:lnTo>
                    <a:pt x="1664208" y="483870"/>
                  </a:lnTo>
                  <a:lnTo>
                    <a:pt x="1180338" y="967739"/>
                  </a:lnTo>
                  <a:lnTo>
                    <a:pt x="0" y="967739"/>
                  </a:lnTo>
                  <a:lnTo>
                    <a:pt x="483870" y="483870"/>
                  </a:lnTo>
                  <a:lnTo>
                    <a:pt x="0" y="0"/>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6029705" y="2245614"/>
              <a:ext cx="1666239" cy="967740"/>
            </a:xfrm>
            <a:custGeom>
              <a:avLst/>
              <a:gdLst/>
              <a:ahLst/>
              <a:cxnLst/>
              <a:rect l="l" t="t" r="r" b="b"/>
              <a:pathLst>
                <a:path w="1666240" h="967739">
                  <a:moveTo>
                    <a:pt x="1181862" y="0"/>
                  </a:moveTo>
                  <a:lnTo>
                    <a:pt x="0" y="0"/>
                  </a:lnTo>
                  <a:lnTo>
                    <a:pt x="483870" y="483870"/>
                  </a:lnTo>
                  <a:lnTo>
                    <a:pt x="0" y="967739"/>
                  </a:lnTo>
                  <a:lnTo>
                    <a:pt x="1181862" y="967739"/>
                  </a:lnTo>
                  <a:lnTo>
                    <a:pt x="1665732" y="483870"/>
                  </a:lnTo>
                  <a:lnTo>
                    <a:pt x="1181862" y="0"/>
                  </a:lnTo>
                  <a:close/>
                </a:path>
              </a:pathLst>
            </a:custGeom>
            <a:solidFill>
              <a:srgbClr val="8DBC6C"/>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6029705" y="2245614"/>
              <a:ext cx="1666239" cy="967740"/>
            </a:xfrm>
            <a:custGeom>
              <a:avLst/>
              <a:gdLst/>
              <a:ahLst/>
              <a:cxnLst/>
              <a:rect l="l" t="t" r="r" b="b"/>
              <a:pathLst>
                <a:path w="1666240" h="967739">
                  <a:moveTo>
                    <a:pt x="0" y="0"/>
                  </a:moveTo>
                  <a:lnTo>
                    <a:pt x="1181862" y="0"/>
                  </a:lnTo>
                  <a:lnTo>
                    <a:pt x="1665732" y="483870"/>
                  </a:lnTo>
                  <a:lnTo>
                    <a:pt x="1181862" y="967739"/>
                  </a:lnTo>
                  <a:lnTo>
                    <a:pt x="0" y="967739"/>
                  </a:lnTo>
                  <a:lnTo>
                    <a:pt x="483870" y="483870"/>
                  </a:lnTo>
                  <a:lnTo>
                    <a:pt x="0" y="0"/>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10" name="object 10"/>
            <p:cNvSpPr/>
            <p:nvPr/>
          </p:nvSpPr>
          <p:spPr>
            <a:xfrm>
              <a:off x="7527797" y="2245614"/>
              <a:ext cx="1666239" cy="967740"/>
            </a:xfrm>
            <a:custGeom>
              <a:avLst/>
              <a:gdLst/>
              <a:ahLst/>
              <a:cxnLst/>
              <a:rect l="l" t="t" r="r" b="b"/>
              <a:pathLst>
                <a:path w="1666240" h="967739">
                  <a:moveTo>
                    <a:pt x="1181861" y="0"/>
                  </a:moveTo>
                  <a:lnTo>
                    <a:pt x="0" y="0"/>
                  </a:lnTo>
                  <a:lnTo>
                    <a:pt x="483870" y="483870"/>
                  </a:lnTo>
                  <a:lnTo>
                    <a:pt x="0" y="967739"/>
                  </a:lnTo>
                  <a:lnTo>
                    <a:pt x="1181861" y="967739"/>
                  </a:lnTo>
                  <a:lnTo>
                    <a:pt x="1665731" y="483870"/>
                  </a:lnTo>
                  <a:lnTo>
                    <a:pt x="1181861" y="0"/>
                  </a:lnTo>
                  <a:close/>
                </a:path>
              </a:pathLst>
            </a:custGeom>
            <a:solidFill>
              <a:srgbClr val="89BA69"/>
            </a:solidFill>
          </p:spPr>
          <p:txBody>
            <a:bodyPr wrap="square" lIns="0" tIns="0" rIns="0" bIns="0" rtlCol="0"/>
            <a:lstStyle/>
            <a:p>
              <a:pPr defTabSz="685800"/>
              <a:endParaRPr sz="1350">
                <a:solidFill>
                  <a:prstClr val="black"/>
                </a:solidFill>
                <a:latin typeface="Calibri"/>
              </a:endParaRPr>
            </a:p>
          </p:txBody>
        </p:sp>
        <p:sp>
          <p:nvSpPr>
            <p:cNvPr id="11" name="object 11"/>
            <p:cNvSpPr/>
            <p:nvPr/>
          </p:nvSpPr>
          <p:spPr>
            <a:xfrm>
              <a:off x="7527797" y="2245614"/>
              <a:ext cx="1666239" cy="967740"/>
            </a:xfrm>
            <a:custGeom>
              <a:avLst/>
              <a:gdLst/>
              <a:ahLst/>
              <a:cxnLst/>
              <a:rect l="l" t="t" r="r" b="b"/>
              <a:pathLst>
                <a:path w="1666240" h="967739">
                  <a:moveTo>
                    <a:pt x="0" y="0"/>
                  </a:moveTo>
                  <a:lnTo>
                    <a:pt x="1181861" y="0"/>
                  </a:lnTo>
                  <a:lnTo>
                    <a:pt x="1665731" y="483870"/>
                  </a:lnTo>
                  <a:lnTo>
                    <a:pt x="1181861" y="967739"/>
                  </a:lnTo>
                  <a:lnTo>
                    <a:pt x="0" y="967739"/>
                  </a:lnTo>
                  <a:lnTo>
                    <a:pt x="483870" y="483870"/>
                  </a:lnTo>
                  <a:lnTo>
                    <a:pt x="0" y="0"/>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12" name="object 12"/>
            <p:cNvSpPr/>
            <p:nvPr/>
          </p:nvSpPr>
          <p:spPr>
            <a:xfrm>
              <a:off x="9027414" y="2245614"/>
              <a:ext cx="1664335" cy="967740"/>
            </a:xfrm>
            <a:custGeom>
              <a:avLst/>
              <a:gdLst/>
              <a:ahLst/>
              <a:cxnLst/>
              <a:rect l="l" t="t" r="r" b="b"/>
              <a:pathLst>
                <a:path w="1664334" h="967739">
                  <a:moveTo>
                    <a:pt x="1180337" y="0"/>
                  </a:moveTo>
                  <a:lnTo>
                    <a:pt x="0" y="0"/>
                  </a:lnTo>
                  <a:lnTo>
                    <a:pt x="483869" y="483870"/>
                  </a:lnTo>
                  <a:lnTo>
                    <a:pt x="0" y="967739"/>
                  </a:lnTo>
                  <a:lnTo>
                    <a:pt x="1180337" y="967739"/>
                  </a:lnTo>
                  <a:lnTo>
                    <a:pt x="1664207" y="483870"/>
                  </a:lnTo>
                  <a:lnTo>
                    <a:pt x="1180337" y="0"/>
                  </a:lnTo>
                  <a:close/>
                </a:path>
              </a:pathLst>
            </a:custGeom>
            <a:solidFill>
              <a:srgbClr val="76AF4E"/>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9027414" y="2245614"/>
              <a:ext cx="1664335" cy="967740"/>
            </a:xfrm>
            <a:custGeom>
              <a:avLst/>
              <a:gdLst/>
              <a:ahLst/>
              <a:cxnLst/>
              <a:rect l="l" t="t" r="r" b="b"/>
              <a:pathLst>
                <a:path w="1664334" h="967739">
                  <a:moveTo>
                    <a:pt x="0" y="0"/>
                  </a:moveTo>
                  <a:lnTo>
                    <a:pt x="1180337" y="0"/>
                  </a:lnTo>
                  <a:lnTo>
                    <a:pt x="1664207" y="483870"/>
                  </a:lnTo>
                  <a:lnTo>
                    <a:pt x="1180337" y="967739"/>
                  </a:lnTo>
                  <a:lnTo>
                    <a:pt x="0" y="967739"/>
                  </a:lnTo>
                  <a:lnTo>
                    <a:pt x="483869" y="483870"/>
                  </a:lnTo>
                  <a:lnTo>
                    <a:pt x="0" y="0"/>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10525506" y="2245614"/>
              <a:ext cx="1666239" cy="967740"/>
            </a:xfrm>
            <a:custGeom>
              <a:avLst/>
              <a:gdLst/>
              <a:ahLst/>
              <a:cxnLst/>
              <a:rect l="l" t="t" r="r" b="b"/>
              <a:pathLst>
                <a:path w="1666240" h="967739">
                  <a:moveTo>
                    <a:pt x="1181862" y="0"/>
                  </a:moveTo>
                  <a:lnTo>
                    <a:pt x="0" y="0"/>
                  </a:lnTo>
                  <a:lnTo>
                    <a:pt x="483870" y="483870"/>
                  </a:lnTo>
                  <a:lnTo>
                    <a:pt x="0" y="967739"/>
                  </a:lnTo>
                  <a:lnTo>
                    <a:pt x="1181862" y="967739"/>
                  </a:lnTo>
                  <a:lnTo>
                    <a:pt x="1665732" y="483870"/>
                  </a:lnTo>
                  <a:lnTo>
                    <a:pt x="1181862" y="0"/>
                  </a:lnTo>
                  <a:close/>
                </a:path>
              </a:pathLst>
            </a:custGeom>
            <a:solidFill>
              <a:srgbClr val="6DA448"/>
            </a:solidFill>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10525506" y="2245614"/>
              <a:ext cx="1666239" cy="967740"/>
            </a:xfrm>
            <a:custGeom>
              <a:avLst/>
              <a:gdLst/>
              <a:ahLst/>
              <a:cxnLst/>
              <a:rect l="l" t="t" r="r" b="b"/>
              <a:pathLst>
                <a:path w="1666240" h="967739">
                  <a:moveTo>
                    <a:pt x="0" y="0"/>
                  </a:moveTo>
                  <a:lnTo>
                    <a:pt x="1181862" y="0"/>
                  </a:lnTo>
                  <a:lnTo>
                    <a:pt x="1665732" y="483870"/>
                  </a:lnTo>
                  <a:lnTo>
                    <a:pt x="1181862" y="967739"/>
                  </a:lnTo>
                  <a:lnTo>
                    <a:pt x="0" y="967739"/>
                  </a:lnTo>
                  <a:lnTo>
                    <a:pt x="483870" y="483870"/>
                  </a:lnTo>
                  <a:lnTo>
                    <a:pt x="0" y="0"/>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4649723" y="1307592"/>
              <a:ext cx="5974080" cy="842644"/>
            </a:xfrm>
            <a:custGeom>
              <a:avLst/>
              <a:gdLst/>
              <a:ahLst/>
              <a:cxnLst/>
              <a:rect l="l" t="t" r="r" b="b"/>
              <a:pathLst>
                <a:path w="5974080" h="842644">
                  <a:moveTo>
                    <a:pt x="0" y="0"/>
                  </a:moveTo>
                  <a:lnTo>
                    <a:pt x="0" y="842518"/>
                  </a:lnTo>
                </a:path>
                <a:path w="5974080" h="842644">
                  <a:moveTo>
                    <a:pt x="1726691" y="0"/>
                  </a:moveTo>
                  <a:lnTo>
                    <a:pt x="1726691" y="842518"/>
                  </a:lnTo>
                </a:path>
                <a:path w="5974080" h="842644">
                  <a:moveTo>
                    <a:pt x="4183379" y="0"/>
                  </a:moveTo>
                  <a:lnTo>
                    <a:pt x="4183379" y="842518"/>
                  </a:lnTo>
                </a:path>
                <a:path w="5974080" h="842644">
                  <a:moveTo>
                    <a:pt x="5966459" y="0"/>
                  </a:moveTo>
                  <a:lnTo>
                    <a:pt x="5974080" y="842518"/>
                  </a:lnTo>
                </a:path>
              </a:pathLst>
            </a:custGeom>
            <a:ln w="9525">
              <a:solidFill>
                <a:srgbClr val="F99F17"/>
              </a:solidFill>
            </a:ln>
          </p:spPr>
          <p:txBody>
            <a:bodyPr wrap="square" lIns="0" tIns="0" rIns="0" bIns="0" rtlCol="0"/>
            <a:lstStyle/>
            <a:p>
              <a:pPr defTabSz="685800"/>
              <a:endParaRPr sz="1350">
                <a:solidFill>
                  <a:prstClr val="black"/>
                </a:solidFill>
                <a:latin typeface="Calibri"/>
              </a:endParaRPr>
            </a:p>
          </p:txBody>
        </p:sp>
      </p:grpSp>
      <p:sp>
        <p:nvSpPr>
          <p:cNvPr id="17" name="object 17"/>
          <p:cNvSpPr txBox="1"/>
          <p:nvPr/>
        </p:nvSpPr>
        <p:spPr>
          <a:xfrm>
            <a:off x="3772853" y="983551"/>
            <a:ext cx="711041" cy="764185"/>
          </a:xfrm>
          <a:prstGeom prst="rect">
            <a:avLst/>
          </a:prstGeom>
        </p:spPr>
        <p:txBody>
          <a:bodyPr vert="horz" wrap="square" lIns="0" tIns="8573" rIns="0" bIns="0" rtlCol="0">
            <a:spAutoFit/>
          </a:bodyPr>
          <a:lstStyle/>
          <a:p>
            <a:pPr marL="9525" marR="3810" algn="ctr" defTabSz="685800">
              <a:lnSpc>
                <a:spcPct val="102499"/>
              </a:lnSpc>
              <a:spcBef>
                <a:spcPts val="68"/>
              </a:spcBef>
            </a:pPr>
            <a:r>
              <a:rPr sz="975" spc="8" dirty="0">
                <a:solidFill>
                  <a:prstClr val="black"/>
                </a:solidFill>
                <a:latin typeface="Arial"/>
                <a:cs typeface="Arial"/>
              </a:rPr>
              <a:t>Existing</a:t>
            </a:r>
            <a:r>
              <a:rPr sz="975" spc="-41" dirty="0">
                <a:solidFill>
                  <a:prstClr val="black"/>
                </a:solidFill>
                <a:latin typeface="Arial"/>
                <a:cs typeface="Arial"/>
              </a:rPr>
              <a:t> </a:t>
            </a:r>
            <a:r>
              <a:rPr sz="975" spc="11" dirty="0">
                <a:solidFill>
                  <a:prstClr val="black"/>
                </a:solidFill>
                <a:latin typeface="Arial"/>
                <a:cs typeface="Arial"/>
              </a:rPr>
              <a:t>and  emerging  production  Processing  challenges</a:t>
            </a:r>
            <a:endParaRPr sz="975">
              <a:solidFill>
                <a:prstClr val="black"/>
              </a:solidFill>
              <a:latin typeface="Arial"/>
              <a:cs typeface="Arial"/>
            </a:endParaRPr>
          </a:p>
        </p:txBody>
      </p:sp>
      <p:sp>
        <p:nvSpPr>
          <p:cNvPr id="18" name="object 18"/>
          <p:cNvSpPr txBox="1"/>
          <p:nvPr/>
        </p:nvSpPr>
        <p:spPr>
          <a:xfrm>
            <a:off x="2378869" y="864869"/>
            <a:ext cx="1006316" cy="764185"/>
          </a:xfrm>
          <a:prstGeom prst="rect">
            <a:avLst/>
          </a:prstGeom>
        </p:spPr>
        <p:txBody>
          <a:bodyPr vert="horz" wrap="square" lIns="0" tIns="8573" rIns="0" bIns="0" rtlCol="0">
            <a:spAutoFit/>
          </a:bodyPr>
          <a:lstStyle/>
          <a:p>
            <a:pPr marL="9049" marR="3810" algn="ctr" defTabSz="685800">
              <a:lnSpc>
                <a:spcPct val="102499"/>
              </a:lnSpc>
              <a:spcBef>
                <a:spcPts val="68"/>
              </a:spcBef>
            </a:pPr>
            <a:r>
              <a:rPr sz="975" spc="8" dirty="0">
                <a:solidFill>
                  <a:prstClr val="black"/>
                </a:solidFill>
                <a:latin typeface="Arial"/>
                <a:cs typeface="Arial"/>
              </a:rPr>
              <a:t>Permitting,  </a:t>
            </a:r>
            <a:r>
              <a:rPr sz="975" spc="11" dirty="0">
                <a:solidFill>
                  <a:prstClr val="black"/>
                </a:solidFill>
                <a:latin typeface="Arial"/>
                <a:cs typeface="Arial"/>
              </a:rPr>
              <a:t>Mapping  </a:t>
            </a:r>
            <a:r>
              <a:rPr sz="975" spc="8" dirty="0">
                <a:solidFill>
                  <a:prstClr val="black"/>
                </a:solidFill>
                <a:latin typeface="Arial"/>
                <a:cs typeface="Arial"/>
              </a:rPr>
              <a:t>Extraction  </a:t>
            </a:r>
            <a:r>
              <a:rPr sz="975" spc="11" dirty="0">
                <a:solidFill>
                  <a:prstClr val="black"/>
                </a:solidFill>
                <a:latin typeface="Arial"/>
                <a:cs typeface="Arial"/>
              </a:rPr>
              <a:t>methods  Community</a:t>
            </a:r>
            <a:r>
              <a:rPr sz="975" spc="-45" dirty="0">
                <a:solidFill>
                  <a:prstClr val="black"/>
                </a:solidFill>
                <a:latin typeface="Arial"/>
                <a:cs typeface="Arial"/>
              </a:rPr>
              <a:t> </a:t>
            </a:r>
            <a:r>
              <a:rPr sz="975" spc="8" dirty="0">
                <a:solidFill>
                  <a:prstClr val="black"/>
                </a:solidFill>
                <a:latin typeface="Arial"/>
                <a:cs typeface="Arial"/>
              </a:rPr>
              <a:t>effect</a:t>
            </a:r>
            <a:endParaRPr sz="975">
              <a:solidFill>
                <a:prstClr val="black"/>
              </a:solidFill>
              <a:latin typeface="Arial"/>
              <a:cs typeface="Arial"/>
            </a:endParaRPr>
          </a:p>
        </p:txBody>
      </p:sp>
      <p:sp>
        <p:nvSpPr>
          <p:cNvPr id="19" name="object 19"/>
          <p:cNvSpPr txBox="1"/>
          <p:nvPr/>
        </p:nvSpPr>
        <p:spPr>
          <a:xfrm>
            <a:off x="8271033" y="1137152"/>
            <a:ext cx="649129" cy="462114"/>
          </a:xfrm>
          <a:prstGeom prst="rect">
            <a:avLst/>
          </a:prstGeom>
        </p:spPr>
        <p:txBody>
          <a:bodyPr vert="horz" wrap="square" lIns="0" tIns="8573" rIns="0" bIns="0" rtlCol="0">
            <a:spAutoFit/>
          </a:bodyPr>
          <a:lstStyle/>
          <a:p>
            <a:pPr marL="74295" marR="3810" indent="-65246" defTabSz="685800">
              <a:lnSpc>
                <a:spcPct val="102800"/>
              </a:lnSpc>
              <a:spcBef>
                <a:spcPts val="68"/>
              </a:spcBef>
            </a:pPr>
            <a:r>
              <a:rPr sz="975" spc="15" dirty="0">
                <a:solidFill>
                  <a:prstClr val="black"/>
                </a:solidFill>
                <a:latin typeface="Arial"/>
                <a:cs typeface="Arial"/>
              </a:rPr>
              <a:t>Des</a:t>
            </a:r>
            <a:r>
              <a:rPr sz="975" spc="8" dirty="0">
                <a:solidFill>
                  <a:prstClr val="black"/>
                </a:solidFill>
                <a:latin typeface="Arial"/>
                <a:cs typeface="Arial"/>
              </a:rPr>
              <a:t>i</a:t>
            </a:r>
            <a:r>
              <a:rPr sz="975" spc="11" dirty="0">
                <a:solidFill>
                  <a:prstClr val="black"/>
                </a:solidFill>
                <a:latin typeface="Arial"/>
                <a:cs typeface="Arial"/>
              </a:rPr>
              <a:t>g</a:t>
            </a:r>
            <a:r>
              <a:rPr sz="975" spc="15" dirty="0">
                <a:solidFill>
                  <a:prstClr val="black"/>
                </a:solidFill>
                <a:latin typeface="Arial"/>
                <a:cs typeface="Arial"/>
              </a:rPr>
              <a:t>n</a:t>
            </a:r>
            <a:r>
              <a:rPr sz="975" spc="4" dirty="0">
                <a:solidFill>
                  <a:prstClr val="black"/>
                </a:solidFill>
                <a:latin typeface="Arial"/>
                <a:cs typeface="Arial"/>
              </a:rPr>
              <a:t>-</a:t>
            </a:r>
            <a:r>
              <a:rPr sz="975" spc="8" dirty="0">
                <a:solidFill>
                  <a:prstClr val="black"/>
                </a:solidFill>
                <a:latin typeface="Arial"/>
                <a:cs typeface="Arial"/>
              </a:rPr>
              <a:t>for-  recycling  </a:t>
            </a:r>
            <a:r>
              <a:rPr sz="975" spc="11" dirty="0">
                <a:solidFill>
                  <a:prstClr val="black"/>
                </a:solidFill>
                <a:latin typeface="Arial"/>
                <a:cs typeface="Arial"/>
              </a:rPr>
              <a:t>Logistics</a:t>
            </a:r>
            <a:endParaRPr sz="975">
              <a:solidFill>
                <a:prstClr val="black"/>
              </a:solidFill>
              <a:latin typeface="Arial"/>
              <a:cs typeface="Arial"/>
            </a:endParaRPr>
          </a:p>
        </p:txBody>
      </p:sp>
      <p:sp>
        <p:nvSpPr>
          <p:cNvPr id="20" name="object 20"/>
          <p:cNvSpPr txBox="1"/>
          <p:nvPr/>
        </p:nvSpPr>
        <p:spPr>
          <a:xfrm>
            <a:off x="6881431" y="1147191"/>
            <a:ext cx="823913" cy="462114"/>
          </a:xfrm>
          <a:prstGeom prst="rect">
            <a:avLst/>
          </a:prstGeom>
        </p:spPr>
        <p:txBody>
          <a:bodyPr vert="horz" wrap="square" lIns="0" tIns="8573" rIns="0" bIns="0" rtlCol="0">
            <a:spAutoFit/>
          </a:bodyPr>
          <a:lstStyle/>
          <a:p>
            <a:pPr marL="9525" marR="3810" algn="ctr" defTabSz="685800">
              <a:lnSpc>
                <a:spcPct val="102699"/>
              </a:lnSpc>
              <a:spcBef>
                <a:spcPts val="68"/>
              </a:spcBef>
            </a:pPr>
            <a:r>
              <a:rPr sz="975" spc="4" dirty="0">
                <a:solidFill>
                  <a:prstClr val="black"/>
                </a:solidFill>
                <a:latin typeface="Arial"/>
                <a:cs typeface="Arial"/>
              </a:rPr>
              <a:t>M</a:t>
            </a:r>
            <a:r>
              <a:rPr sz="975" spc="11" dirty="0">
                <a:solidFill>
                  <a:prstClr val="black"/>
                </a:solidFill>
                <a:latin typeface="Arial"/>
                <a:cs typeface="Arial"/>
              </a:rPr>
              <a:t>a</a:t>
            </a:r>
            <a:r>
              <a:rPr sz="975" spc="15" dirty="0">
                <a:solidFill>
                  <a:prstClr val="black"/>
                </a:solidFill>
                <a:latin typeface="Arial"/>
                <a:cs typeface="Arial"/>
              </a:rPr>
              <a:t>n</a:t>
            </a:r>
            <a:r>
              <a:rPr sz="975" spc="8" dirty="0">
                <a:solidFill>
                  <a:prstClr val="black"/>
                </a:solidFill>
                <a:latin typeface="Arial"/>
                <a:cs typeface="Arial"/>
              </a:rPr>
              <a:t>uf</a:t>
            </a:r>
            <a:r>
              <a:rPr sz="975" spc="11" dirty="0">
                <a:solidFill>
                  <a:prstClr val="black"/>
                </a:solidFill>
                <a:latin typeface="Arial"/>
                <a:cs typeface="Arial"/>
              </a:rPr>
              <a:t>a</a:t>
            </a:r>
            <a:r>
              <a:rPr sz="975" spc="15" dirty="0">
                <a:solidFill>
                  <a:prstClr val="black"/>
                </a:solidFill>
                <a:latin typeface="Arial"/>
                <a:cs typeface="Arial"/>
              </a:rPr>
              <a:t>c</a:t>
            </a:r>
            <a:r>
              <a:rPr sz="975" spc="8" dirty="0">
                <a:solidFill>
                  <a:prstClr val="black"/>
                </a:solidFill>
                <a:latin typeface="Arial"/>
                <a:cs typeface="Arial"/>
              </a:rPr>
              <a:t>turing  </a:t>
            </a:r>
            <a:r>
              <a:rPr sz="975" spc="11" dirty="0">
                <a:solidFill>
                  <a:prstClr val="black"/>
                </a:solidFill>
                <a:latin typeface="Arial"/>
                <a:cs typeface="Arial"/>
              </a:rPr>
              <a:t>methods  usage</a:t>
            </a:r>
            <a:endParaRPr sz="975">
              <a:solidFill>
                <a:prstClr val="black"/>
              </a:solidFill>
              <a:latin typeface="Arial"/>
              <a:cs typeface="Arial"/>
            </a:endParaRPr>
          </a:p>
        </p:txBody>
      </p:sp>
      <p:sp>
        <p:nvSpPr>
          <p:cNvPr id="21" name="object 21"/>
          <p:cNvSpPr txBox="1"/>
          <p:nvPr/>
        </p:nvSpPr>
        <p:spPr>
          <a:xfrm>
            <a:off x="5026343" y="1132523"/>
            <a:ext cx="1344454" cy="462114"/>
          </a:xfrm>
          <a:prstGeom prst="rect">
            <a:avLst/>
          </a:prstGeom>
        </p:spPr>
        <p:txBody>
          <a:bodyPr vert="horz" wrap="square" lIns="0" tIns="8573" rIns="0" bIns="0" rtlCol="0">
            <a:spAutoFit/>
          </a:bodyPr>
          <a:lstStyle/>
          <a:p>
            <a:pPr marL="9525" marR="3810" algn="ctr" defTabSz="685800">
              <a:lnSpc>
                <a:spcPct val="102699"/>
              </a:lnSpc>
              <a:spcBef>
                <a:spcPts val="68"/>
              </a:spcBef>
            </a:pPr>
            <a:r>
              <a:rPr sz="975" spc="8" dirty="0">
                <a:solidFill>
                  <a:prstClr val="black"/>
                </a:solidFill>
                <a:latin typeface="Arial"/>
                <a:cs typeface="Arial"/>
              </a:rPr>
              <a:t>Existing </a:t>
            </a:r>
            <a:r>
              <a:rPr sz="975" spc="11" dirty="0">
                <a:solidFill>
                  <a:prstClr val="black"/>
                </a:solidFill>
                <a:latin typeface="Arial"/>
                <a:cs typeface="Arial"/>
              </a:rPr>
              <a:t>and emerging  production  </a:t>
            </a:r>
            <a:r>
              <a:rPr sz="975" spc="8" dirty="0">
                <a:solidFill>
                  <a:prstClr val="black"/>
                </a:solidFill>
                <a:latin typeface="Arial"/>
                <a:cs typeface="Arial"/>
              </a:rPr>
              <a:t>Manufacturing</a:t>
            </a:r>
            <a:r>
              <a:rPr sz="975" spc="-26" dirty="0">
                <a:solidFill>
                  <a:prstClr val="black"/>
                </a:solidFill>
                <a:latin typeface="Arial"/>
                <a:cs typeface="Arial"/>
              </a:rPr>
              <a:t> </a:t>
            </a:r>
            <a:r>
              <a:rPr sz="975" spc="11" dirty="0">
                <a:solidFill>
                  <a:prstClr val="black"/>
                </a:solidFill>
                <a:latin typeface="Arial"/>
                <a:cs typeface="Arial"/>
              </a:rPr>
              <a:t>methods</a:t>
            </a:r>
            <a:endParaRPr sz="975">
              <a:solidFill>
                <a:prstClr val="black"/>
              </a:solidFill>
              <a:latin typeface="Arial"/>
              <a:cs typeface="Arial"/>
            </a:endParaRPr>
          </a:p>
        </p:txBody>
      </p:sp>
      <p:sp>
        <p:nvSpPr>
          <p:cNvPr id="22" name="object 22"/>
          <p:cNvSpPr/>
          <p:nvPr/>
        </p:nvSpPr>
        <p:spPr>
          <a:xfrm>
            <a:off x="3118104" y="2484883"/>
            <a:ext cx="378619" cy="1596866"/>
          </a:xfrm>
          <a:custGeom>
            <a:avLst/>
            <a:gdLst/>
            <a:ahLst/>
            <a:cxnLst/>
            <a:rect l="l" t="t" r="r" b="b"/>
            <a:pathLst>
              <a:path w="504825" h="2129154">
                <a:moveTo>
                  <a:pt x="339089" y="0"/>
                </a:moveTo>
                <a:lnTo>
                  <a:pt x="165353" y="0"/>
                </a:lnTo>
                <a:lnTo>
                  <a:pt x="121399" y="5907"/>
                </a:lnTo>
                <a:lnTo>
                  <a:pt x="81900" y="22577"/>
                </a:lnTo>
                <a:lnTo>
                  <a:pt x="48434" y="48434"/>
                </a:lnTo>
                <a:lnTo>
                  <a:pt x="22577" y="81900"/>
                </a:lnTo>
                <a:lnTo>
                  <a:pt x="5907" y="121399"/>
                </a:lnTo>
                <a:lnTo>
                  <a:pt x="0" y="165353"/>
                </a:lnTo>
                <a:lnTo>
                  <a:pt x="0" y="1963674"/>
                </a:lnTo>
                <a:lnTo>
                  <a:pt x="5907" y="2007628"/>
                </a:lnTo>
                <a:lnTo>
                  <a:pt x="22577" y="2047127"/>
                </a:lnTo>
                <a:lnTo>
                  <a:pt x="48434" y="2080593"/>
                </a:lnTo>
                <a:lnTo>
                  <a:pt x="81900" y="2106450"/>
                </a:lnTo>
                <a:lnTo>
                  <a:pt x="121399" y="2123120"/>
                </a:lnTo>
                <a:lnTo>
                  <a:pt x="165353" y="2129028"/>
                </a:lnTo>
                <a:lnTo>
                  <a:pt x="339089" y="2129028"/>
                </a:lnTo>
                <a:lnTo>
                  <a:pt x="383044" y="2123120"/>
                </a:lnTo>
                <a:lnTo>
                  <a:pt x="422543" y="2106450"/>
                </a:lnTo>
                <a:lnTo>
                  <a:pt x="456009" y="2080593"/>
                </a:lnTo>
                <a:lnTo>
                  <a:pt x="481866" y="2047127"/>
                </a:lnTo>
                <a:lnTo>
                  <a:pt x="498536" y="2007628"/>
                </a:lnTo>
                <a:lnTo>
                  <a:pt x="504443" y="1963674"/>
                </a:lnTo>
                <a:lnTo>
                  <a:pt x="504443" y="165353"/>
                </a:lnTo>
                <a:lnTo>
                  <a:pt x="498536" y="121399"/>
                </a:lnTo>
                <a:lnTo>
                  <a:pt x="481866" y="81900"/>
                </a:lnTo>
                <a:lnTo>
                  <a:pt x="456009" y="48434"/>
                </a:lnTo>
                <a:lnTo>
                  <a:pt x="422543" y="22577"/>
                </a:lnTo>
                <a:lnTo>
                  <a:pt x="383044" y="5907"/>
                </a:lnTo>
                <a:lnTo>
                  <a:pt x="339089" y="0"/>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23" name="object 23"/>
          <p:cNvSpPr txBox="1"/>
          <p:nvPr/>
        </p:nvSpPr>
        <p:spPr>
          <a:xfrm>
            <a:off x="3154411" y="2601641"/>
            <a:ext cx="297774" cy="1365885"/>
          </a:xfrm>
          <a:prstGeom prst="rect">
            <a:avLst/>
          </a:prstGeom>
        </p:spPr>
        <p:txBody>
          <a:bodyPr vert="vert270" wrap="square" lIns="0" tIns="2381" rIns="0" bIns="0" rtlCol="0">
            <a:spAutoFit/>
          </a:bodyPr>
          <a:lstStyle/>
          <a:p>
            <a:pPr marL="401479" marR="3810" indent="-392430" defTabSz="685800">
              <a:lnSpc>
                <a:spcPts val="1200"/>
              </a:lnSpc>
              <a:spcBef>
                <a:spcPts val="19"/>
              </a:spcBef>
            </a:pPr>
            <a:r>
              <a:rPr sz="975" spc="11" dirty="0">
                <a:solidFill>
                  <a:prstClr val="black"/>
                </a:solidFill>
                <a:latin typeface="Arial"/>
                <a:cs typeface="Arial"/>
              </a:rPr>
              <a:t>Refining, Processing,</a:t>
            </a:r>
            <a:r>
              <a:rPr sz="975" spc="-90" dirty="0">
                <a:solidFill>
                  <a:prstClr val="black"/>
                </a:solidFill>
                <a:latin typeface="Arial"/>
                <a:cs typeface="Arial"/>
              </a:rPr>
              <a:t> </a:t>
            </a:r>
            <a:r>
              <a:rPr sz="975" spc="8" dirty="0">
                <a:solidFill>
                  <a:prstClr val="black"/>
                </a:solidFill>
                <a:latin typeface="Arial"/>
                <a:cs typeface="Arial"/>
              </a:rPr>
              <a:t>or  Qualifying</a:t>
            </a:r>
            <a:endParaRPr sz="975">
              <a:solidFill>
                <a:prstClr val="black"/>
              </a:solidFill>
              <a:latin typeface="Arial"/>
              <a:cs typeface="Arial"/>
            </a:endParaRPr>
          </a:p>
        </p:txBody>
      </p:sp>
      <p:sp>
        <p:nvSpPr>
          <p:cNvPr id="24" name="object 24"/>
          <p:cNvSpPr/>
          <p:nvPr/>
        </p:nvSpPr>
        <p:spPr>
          <a:xfrm>
            <a:off x="4570857" y="2480310"/>
            <a:ext cx="327184" cy="1315879"/>
          </a:xfrm>
          <a:custGeom>
            <a:avLst/>
            <a:gdLst/>
            <a:ahLst/>
            <a:cxnLst/>
            <a:rect l="l" t="t" r="r" b="b"/>
            <a:pathLst>
              <a:path w="436245" h="1754504">
                <a:moveTo>
                  <a:pt x="292988" y="0"/>
                </a:moveTo>
                <a:lnTo>
                  <a:pt x="142875" y="0"/>
                </a:lnTo>
                <a:lnTo>
                  <a:pt x="97731" y="7287"/>
                </a:lnTo>
                <a:lnTo>
                  <a:pt x="58512" y="27578"/>
                </a:lnTo>
                <a:lnTo>
                  <a:pt x="27578" y="58512"/>
                </a:lnTo>
                <a:lnTo>
                  <a:pt x="7287" y="97731"/>
                </a:lnTo>
                <a:lnTo>
                  <a:pt x="0" y="142875"/>
                </a:lnTo>
                <a:lnTo>
                  <a:pt x="0" y="1611249"/>
                </a:lnTo>
                <a:lnTo>
                  <a:pt x="7287" y="1656392"/>
                </a:lnTo>
                <a:lnTo>
                  <a:pt x="27578" y="1695611"/>
                </a:lnTo>
                <a:lnTo>
                  <a:pt x="58512" y="1726545"/>
                </a:lnTo>
                <a:lnTo>
                  <a:pt x="97731" y="1746836"/>
                </a:lnTo>
                <a:lnTo>
                  <a:pt x="142875" y="1754124"/>
                </a:lnTo>
                <a:lnTo>
                  <a:pt x="292988" y="1754124"/>
                </a:lnTo>
                <a:lnTo>
                  <a:pt x="338132" y="1746836"/>
                </a:lnTo>
                <a:lnTo>
                  <a:pt x="377351" y="1726545"/>
                </a:lnTo>
                <a:lnTo>
                  <a:pt x="408285" y="1695611"/>
                </a:lnTo>
                <a:lnTo>
                  <a:pt x="428576" y="1656392"/>
                </a:lnTo>
                <a:lnTo>
                  <a:pt x="435864" y="1611249"/>
                </a:lnTo>
                <a:lnTo>
                  <a:pt x="435864" y="142875"/>
                </a:lnTo>
                <a:lnTo>
                  <a:pt x="428576" y="97731"/>
                </a:lnTo>
                <a:lnTo>
                  <a:pt x="408285" y="58512"/>
                </a:lnTo>
                <a:lnTo>
                  <a:pt x="377351" y="27578"/>
                </a:lnTo>
                <a:lnTo>
                  <a:pt x="338132" y="7287"/>
                </a:lnTo>
                <a:lnTo>
                  <a:pt x="292988" y="0"/>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25" name="object 25"/>
          <p:cNvSpPr txBox="1"/>
          <p:nvPr/>
        </p:nvSpPr>
        <p:spPr>
          <a:xfrm>
            <a:off x="4581541" y="2742927"/>
            <a:ext cx="297774" cy="793433"/>
          </a:xfrm>
          <a:prstGeom prst="rect">
            <a:avLst/>
          </a:prstGeom>
        </p:spPr>
        <p:txBody>
          <a:bodyPr vert="vert270" wrap="square" lIns="0" tIns="2381" rIns="0" bIns="0" rtlCol="0">
            <a:spAutoFit/>
          </a:bodyPr>
          <a:lstStyle/>
          <a:p>
            <a:pPr marL="115729" marR="3810" indent="-106680" defTabSz="685800">
              <a:lnSpc>
                <a:spcPts val="1200"/>
              </a:lnSpc>
              <a:spcBef>
                <a:spcPts val="19"/>
              </a:spcBef>
            </a:pPr>
            <a:r>
              <a:rPr sz="975" spc="11" dirty="0">
                <a:solidFill>
                  <a:prstClr val="black"/>
                </a:solidFill>
                <a:latin typeface="Arial"/>
                <a:cs typeface="Arial"/>
              </a:rPr>
              <a:t>Processing</a:t>
            </a:r>
            <a:r>
              <a:rPr sz="975" spc="-75" dirty="0">
                <a:solidFill>
                  <a:prstClr val="black"/>
                </a:solidFill>
                <a:latin typeface="Arial"/>
                <a:cs typeface="Arial"/>
              </a:rPr>
              <a:t> </a:t>
            </a:r>
            <a:r>
              <a:rPr sz="975" spc="8" dirty="0">
                <a:solidFill>
                  <a:prstClr val="black"/>
                </a:solidFill>
                <a:latin typeface="Arial"/>
                <a:cs typeface="Arial"/>
              </a:rPr>
              <a:t>or  Qualifying</a:t>
            </a:r>
            <a:endParaRPr sz="975">
              <a:solidFill>
                <a:prstClr val="black"/>
              </a:solidFill>
              <a:latin typeface="Arial"/>
              <a:cs typeface="Arial"/>
            </a:endParaRPr>
          </a:p>
        </p:txBody>
      </p:sp>
      <p:sp>
        <p:nvSpPr>
          <p:cNvPr id="26" name="object 26"/>
          <p:cNvSpPr/>
          <p:nvPr/>
        </p:nvSpPr>
        <p:spPr>
          <a:xfrm>
            <a:off x="5663566" y="2616326"/>
            <a:ext cx="2368391" cy="1170623"/>
          </a:xfrm>
          <a:custGeom>
            <a:avLst/>
            <a:gdLst/>
            <a:ahLst/>
            <a:cxnLst/>
            <a:rect l="l" t="t" r="r" b="b"/>
            <a:pathLst>
              <a:path w="3157854" h="1560829">
                <a:moveTo>
                  <a:pt x="306324" y="117233"/>
                </a:moveTo>
                <a:lnTo>
                  <a:pt x="298424" y="78117"/>
                </a:lnTo>
                <a:lnTo>
                  <a:pt x="276898" y="46189"/>
                </a:lnTo>
                <a:lnTo>
                  <a:pt x="244970" y="24663"/>
                </a:lnTo>
                <a:lnTo>
                  <a:pt x="205867" y="16764"/>
                </a:lnTo>
                <a:lnTo>
                  <a:pt x="100457" y="16764"/>
                </a:lnTo>
                <a:lnTo>
                  <a:pt x="61341" y="24663"/>
                </a:lnTo>
                <a:lnTo>
                  <a:pt x="29413" y="46189"/>
                </a:lnTo>
                <a:lnTo>
                  <a:pt x="7886" y="78117"/>
                </a:lnTo>
                <a:lnTo>
                  <a:pt x="0" y="117233"/>
                </a:lnTo>
                <a:lnTo>
                  <a:pt x="0" y="1460119"/>
                </a:lnTo>
                <a:lnTo>
                  <a:pt x="7886" y="1499235"/>
                </a:lnTo>
                <a:lnTo>
                  <a:pt x="29413" y="1531162"/>
                </a:lnTo>
                <a:lnTo>
                  <a:pt x="61341" y="1552689"/>
                </a:lnTo>
                <a:lnTo>
                  <a:pt x="100457" y="1560576"/>
                </a:lnTo>
                <a:lnTo>
                  <a:pt x="205867" y="1560576"/>
                </a:lnTo>
                <a:lnTo>
                  <a:pt x="244970" y="1552689"/>
                </a:lnTo>
                <a:lnTo>
                  <a:pt x="276898" y="1531162"/>
                </a:lnTo>
                <a:lnTo>
                  <a:pt x="298424" y="1499235"/>
                </a:lnTo>
                <a:lnTo>
                  <a:pt x="306324" y="1460119"/>
                </a:lnTo>
                <a:lnTo>
                  <a:pt x="306324" y="117233"/>
                </a:lnTo>
                <a:close/>
              </a:path>
              <a:path w="3157854" h="1560829">
                <a:moveTo>
                  <a:pt x="1780032" y="100838"/>
                </a:moveTo>
                <a:lnTo>
                  <a:pt x="1772094" y="61620"/>
                </a:lnTo>
                <a:lnTo>
                  <a:pt x="1750466" y="29565"/>
                </a:lnTo>
                <a:lnTo>
                  <a:pt x="1718411" y="7937"/>
                </a:lnTo>
                <a:lnTo>
                  <a:pt x="1679194" y="0"/>
                </a:lnTo>
                <a:lnTo>
                  <a:pt x="1573022" y="0"/>
                </a:lnTo>
                <a:lnTo>
                  <a:pt x="1533791" y="7937"/>
                </a:lnTo>
                <a:lnTo>
                  <a:pt x="1501736" y="29565"/>
                </a:lnTo>
                <a:lnTo>
                  <a:pt x="1480108" y="61620"/>
                </a:lnTo>
                <a:lnTo>
                  <a:pt x="1472184" y="100838"/>
                </a:lnTo>
                <a:lnTo>
                  <a:pt x="1472184" y="1442974"/>
                </a:lnTo>
                <a:lnTo>
                  <a:pt x="1480108" y="1482204"/>
                </a:lnTo>
                <a:lnTo>
                  <a:pt x="1501736" y="1514259"/>
                </a:lnTo>
                <a:lnTo>
                  <a:pt x="1533791" y="1535887"/>
                </a:lnTo>
                <a:lnTo>
                  <a:pt x="1573022" y="1543812"/>
                </a:lnTo>
                <a:lnTo>
                  <a:pt x="1679194" y="1543812"/>
                </a:lnTo>
                <a:lnTo>
                  <a:pt x="1718411" y="1535887"/>
                </a:lnTo>
                <a:lnTo>
                  <a:pt x="1750466" y="1514259"/>
                </a:lnTo>
                <a:lnTo>
                  <a:pt x="1772094" y="1482204"/>
                </a:lnTo>
                <a:lnTo>
                  <a:pt x="1780032" y="1442974"/>
                </a:lnTo>
                <a:lnTo>
                  <a:pt x="1780032" y="100838"/>
                </a:lnTo>
                <a:close/>
              </a:path>
              <a:path w="3157854" h="1560829">
                <a:moveTo>
                  <a:pt x="3157728" y="100838"/>
                </a:moveTo>
                <a:lnTo>
                  <a:pt x="3149790" y="61620"/>
                </a:lnTo>
                <a:lnTo>
                  <a:pt x="3128162" y="29565"/>
                </a:lnTo>
                <a:lnTo>
                  <a:pt x="3096107" y="7937"/>
                </a:lnTo>
                <a:lnTo>
                  <a:pt x="3056890" y="0"/>
                </a:lnTo>
                <a:lnTo>
                  <a:pt x="2950718" y="0"/>
                </a:lnTo>
                <a:lnTo>
                  <a:pt x="2911487" y="7937"/>
                </a:lnTo>
                <a:lnTo>
                  <a:pt x="2879433" y="29565"/>
                </a:lnTo>
                <a:lnTo>
                  <a:pt x="2857804" y="61620"/>
                </a:lnTo>
                <a:lnTo>
                  <a:pt x="2849880" y="100838"/>
                </a:lnTo>
                <a:lnTo>
                  <a:pt x="2849880" y="1442974"/>
                </a:lnTo>
                <a:lnTo>
                  <a:pt x="2857804" y="1482204"/>
                </a:lnTo>
                <a:lnTo>
                  <a:pt x="2879433" y="1514259"/>
                </a:lnTo>
                <a:lnTo>
                  <a:pt x="2911487" y="1535887"/>
                </a:lnTo>
                <a:lnTo>
                  <a:pt x="2950718" y="1543812"/>
                </a:lnTo>
                <a:lnTo>
                  <a:pt x="3056890" y="1543812"/>
                </a:lnTo>
                <a:lnTo>
                  <a:pt x="3096107" y="1535887"/>
                </a:lnTo>
                <a:lnTo>
                  <a:pt x="3128162" y="1514259"/>
                </a:lnTo>
                <a:lnTo>
                  <a:pt x="3149790" y="1482204"/>
                </a:lnTo>
                <a:lnTo>
                  <a:pt x="3157728" y="1442974"/>
                </a:lnTo>
                <a:lnTo>
                  <a:pt x="3157728" y="100838"/>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27" name="object 27"/>
          <p:cNvSpPr txBox="1"/>
          <p:nvPr/>
        </p:nvSpPr>
        <p:spPr>
          <a:xfrm>
            <a:off x="2542985" y="2501837"/>
            <a:ext cx="506730" cy="917239"/>
          </a:xfrm>
          <a:prstGeom prst="rect">
            <a:avLst/>
          </a:prstGeom>
        </p:spPr>
        <p:txBody>
          <a:bodyPr vert="horz" wrap="square" lIns="0" tIns="8573" rIns="0" bIns="0" rtlCol="0">
            <a:spAutoFit/>
          </a:bodyPr>
          <a:lstStyle/>
          <a:p>
            <a:pPr marL="9525" marR="3810" indent="476" algn="ctr" defTabSz="685800">
              <a:lnSpc>
                <a:spcPct val="102499"/>
              </a:lnSpc>
              <a:spcBef>
                <a:spcPts val="68"/>
              </a:spcBef>
            </a:pPr>
            <a:r>
              <a:rPr sz="975" spc="11" dirty="0">
                <a:solidFill>
                  <a:prstClr val="black"/>
                </a:solidFill>
                <a:latin typeface="Arial"/>
                <a:cs typeface="Arial"/>
              </a:rPr>
              <a:t>Lithium  Nickel  Cobalt  </a:t>
            </a:r>
            <a:r>
              <a:rPr sz="975" spc="8" dirty="0">
                <a:solidFill>
                  <a:prstClr val="black"/>
                </a:solidFill>
                <a:latin typeface="Arial"/>
                <a:cs typeface="Arial"/>
              </a:rPr>
              <a:t>Silicon  </a:t>
            </a:r>
            <a:r>
              <a:rPr sz="975" spc="15" dirty="0">
                <a:solidFill>
                  <a:prstClr val="black"/>
                </a:solidFill>
                <a:latin typeface="Arial"/>
                <a:cs typeface="Arial"/>
              </a:rPr>
              <a:t>G</a:t>
            </a:r>
            <a:r>
              <a:rPr sz="975" spc="8" dirty="0">
                <a:solidFill>
                  <a:prstClr val="black"/>
                </a:solidFill>
                <a:latin typeface="Arial"/>
                <a:cs typeface="Arial"/>
              </a:rPr>
              <a:t>ra</a:t>
            </a:r>
            <a:r>
              <a:rPr sz="975" spc="15" dirty="0">
                <a:solidFill>
                  <a:prstClr val="black"/>
                </a:solidFill>
                <a:latin typeface="Arial"/>
                <a:cs typeface="Arial"/>
              </a:rPr>
              <a:t>p</a:t>
            </a:r>
            <a:r>
              <a:rPr sz="975" spc="11" dirty="0">
                <a:solidFill>
                  <a:prstClr val="black"/>
                </a:solidFill>
                <a:latin typeface="Arial"/>
                <a:cs typeface="Arial"/>
              </a:rPr>
              <a:t>h</a:t>
            </a:r>
            <a:r>
              <a:rPr sz="975" spc="8" dirty="0">
                <a:solidFill>
                  <a:prstClr val="black"/>
                </a:solidFill>
                <a:latin typeface="Arial"/>
                <a:cs typeface="Arial"/>
              </a:rPr>
              <a:t>ite  </a:t>
            </a:r>
            <a:r>
              <a:rPr sz="975" spc="11" dirty="0">
                <a:solidFill>
                  <a:prstClr val="black"/>
                </a:solidFill>
                <a:latin typeface="Arial"/>
                <a:cs typeface="Arial"/>
              </a:rPr>
              <a:t>Copper</a:t>
            </a:r>
            <a:endParaRPr sz="975">
              <a:solidFill>
                <a:prstClr val="black"/>
              </a:solidFill>
              <a:latin typeface="Arial"/>
              <a:cs typeface="Arial"/>
            </a:endParaRPr>
          </a:p>
        </p:txBody>
      </p:sp>
      <p:sp>
        <p:nvSpPr>
          <p:cNvPr id="28" name="object 28"/>
          <p:cNvSpPr txBox="1"/>
          <p:nvPr/>
        </p:nvSpPr>
        <p:spPr>
          <a:xfrm>
            <a:off x="8121777" y="2497989"/>
            <a:ext cx="931069" cy="764665"/>
          </a:xfrm>
          <a:prstGeom prst="rect">
            <a:avLst/>
          </a:prstGeom>
        </p:spPr>
        <p:txBody>
          <a:bodyPr vert="horz" wrap="square" lIns="0" tIns="9049" rIns="0" bIns="0" rtlCol="0">
            <a:spAutoFit/>
          </a:bodyPr>
          <a:lstStyle/>
          <a:p>
            <a:pPr marL="9525" marR="3810" algn="ctr" defTabSz="685800">
              <a:lnSpc>
                <a:spcPct val="102499"/>
              </a:lnSpc>
              <a:spcBef>
                <a:spcPts val="71"/>
              </a:spcBef>
            </a:pPr>
            <a:r>
              <a:rPr sz="975" spc="8" dirty="0">
                <a:solidFill>
                  <a:prstClr val="black"/>
                </a:solidFill>
                <a:latin typeface="Arial"/>
                <a:cs typeface="Arial"/>
              </a:rPr>
              <a:t>Electric</a:t>
            </a:r>
            <a:r>
              <a:rPr sz="975" spc="-19" dirty="0">
                <a:solidFill>
                  <a:prstClr val="black"/>
                </a:solidFill>
                <a:latin typeface="Arial"/>
                <a:cs typeface="Arial"/>
              </a:rPr>
              <a:t> </a:t>
            </a:r>
            <a:r>
              <a:rPr sz="975" spc="8" dirty="0">
                <a:solidFill>
                  <a:prstClr val="black"/>
                </a:solidFill>
                <a:latin typeface="Arial"/>
                <a:cs typeface="Arial"/>
              </a:rPr>
              <a:t>vehicles  Grid </a:t>
            </a:r>
            <a:r>
              <a:rPr sz="975" spc="11" dirty="0">
                <a:solidFill>
                  <a:prstClr val="black"/>
                </a:solidFill>
                <a:latin typeface="Arial"/>
                <a:cs typeface="Arial"/>
              </a:rPr>
              <a:t>storage  </a:t>
            </a:r>
            <a:r>
              <a:rPr sz="975" spc="8" dirty="0">
                <a:solidFill>
                  <a:prstClr val="black"/>
                </a:solidFill>
                <a:latin typeface="Arial"/>
                <a:cs typeface="Arial"/>
              </a:rPr>
              <a:t>Electric flight  </a:t>
            </a:r>
            <a:r>
              <a:rPr sz="975" spc="11" dirty="0">
                <a:solidFill>
                  <a:prstClr val="black"/>
                </a:solidFill>
                <a:latin typeface="Arial"/>
                <a:cs typeface="Arial"/>
              </a:rPr>
              <a:t>Other  transportation</a:t>
            </a:r>
            <a:endParaRPr sz="975">
              <a:solidFill>
                <a:prstClr val="black"/>
              </a:solidFill>
              <a:latin typeface="Arial"/>
              <a:cs typeface="Arial"/>
            </a:endParaRPr>
          </a:p>
        </p:txBody>
      </p:sp>
      <p:sp>
        <p:nvSpPr>
          <p:cNvPr id="29" name="object 29"/>
          <p:cNvSpPr txBox="1"/>
          <p:nvPr/>
        </p:nvSpPr>
        <p:spPr>
          <a:xfrm>
            <a:off x="5974557" y="2506694"/>
            <a:ext cx="711994" cy="162545"/>
          </a:xfrm>
          <a:prstGeom prst="rect">
            <a:avLst/>
          </a:prstGeom>
        </p:spPr>
        <p:txBody>
          <a:bodyPr vert="horz" wrap="square" lIns="0" tIns="12383" rIns="0" bIns="0" rtlCol="0">
            <a:spAutoFit/>
          </a:bodyPr>
          <a:lstStyle/>
          <a:p>
            <a:pPr marL="9525" defTabSz="685800">
              <a:spcBef>
                <a:spcPts val="98"/>
              </a:spcBef>
            </a:pPr>
            <a:r>
              <a:rPr sz="975" spc="8" dirty="0">
                <a:solidFill>
                  <a:prstClr val="black"/>
                </a:solidFill>
                <a:latin typeface="Arial"/>
                <a:cs typeface="Arial"/>
              </a:rPr>
              <a:t>Battery</a:t>
            </a:r>
            <a:r>
              <a:rPr sz="975" spc="-26" dirty="0">
                <a:solidFill>
                  <a:prstClr val="black"/>
                </a:solidFill>
                <a:latin typeface="Arial"/>
                <a:cs typeface="Arial"/>
              </a:rPr>
              <a:t> </a:t>
            </a:r>
            <a:r>
              <a:rPr sz="975" spc="8" dirty="0">
                <a:solidFill>
                  <a:prstClr val="black"/>
                </a:solidFill>
                <a:latin typeface="Arial"/>
                <a:cs typeface="Arial"/>
              </a:rPr>
              <a:t>cells</a:t>
            </a:r>
            <a:endParaRPr sz="975">
              <a:solidFill>
                <a:prstClr val="black"/>
              </a:solidFill>
              <a:latin typeface="Arial"/>
              <a:cs typeface="Arial"/>
            </a:endParaRPr>
          </a:p>
        </p:txBody>
      </p:sp>
      <p:sp>
        <p:nvSpPr>
          <p:cNvPr id="30" name="object 30"/>
          <p:cNvSpPr txBox="1"/>
          <p:nvPr/>
        </p:nvSpPr>
        <p:spPr>
          <a:xfrm>
            <a:off x="7012876" y="2503932"/>
            <a:ext cx="789623" cy="305501"/>
          </a:xfrm>
          <a:prstGeom prst="rect">
            <a:avLst/>
          </a:prstGeom>
        </p:spPr>
        <p:txBody>
          <a:bodyPr vert="horz" wrap="square" lIns="0" tIns="9049" rIns="0" bIns="0" rtlCol="0">
            <a:spAutoFit/>
          </a:bodyPr>
          <a:lstStyle/>
          <a:p>
            <a:pPr marL="158115" marR="3810" indent="-148590" defTabSz="685800">
              <a:lnSpc>
                <a:spcPct val="102299"/>
              </a:lnSpc>
              <a:spcBef>
                <a:spcPts val="71"/>
              </a:spcBef>
            </a:pPr>
            <a:r>
              <a:rPr sz="975" spc="8" dirty="0">
                <a:solidFill>
                  <a:prstClr val="black"/>
                </a:solidFill>
                <a:latin typeface="Arial"/>
                <a:cs typeface="Arial"/>
              </a:rPr>
              <a:t>Battery</a:t>
            </a:r>
            <a:r>
              <a:rPr sz="975" spc="-34" dirty="0">
                <a:solidFill>
                  <a:prstClr val="black"/>
                </a:solidFill>
                <a:latin typeface="Arial"/>
                <a:cs typeface="Arial"/>
              </a:rPr>
              <a:t> </a:t>
            </a:r>
            <a:r>
              <a:rPr sz="975" spc="11" dirty="0">
                <a:solidFill>
                  <a:prstClr val="black"/>
                </a:solidFill>
                <a:latin typeface="Arial"/>
                <a:cs typeface="Arial"/>
              </a:rPr>
              <a:t>packs  Fuel</a:t>
            </a:r>
            <a:r>
              <a:rPr sz="975" spc="-11" dirty="0">
                <a:solidFill>
                  <a:prstClr val="black"/>
                </a:solidFill>
                <a:latin typeface="Arial"/>
                <a:cs typeface="Arial"/>
              </a:rPr>
              <a:t> </a:t>
            </a:r>
            <a:r>
              <a:rPr sz="975" spc="8" dirty="0">
                <a:solidFill>
                  <a:prstClr val="black"/>
                </a:solidFill>
                <a:latin typeface="Arial"/>
                <a:cs typeface="Arial"/>
              </a:rPr>
              <a:t>cell</a:t>
            </a:r>
            <a:endParaRPr sz="975">
              <a:solidFill>
                <a:prstClr val="black"/>
              </a:solidFill>
              <a:latin typeface="Arial"/>
              <a:cs typeface="Arial"/>
            </a:endParaRPr>
          </a:p>
        </p:txBody>
      </p:sp>
      <p:sp>
        <p:nvSpPr>
          <p:cNvPr id="31" name="object 31"/>
          <p:cNvSpPr txBox="1"/>
          <p:nvPr/>
        </p:nvSpPr>
        <p:spPr>
          <a:xfrm>
            <a:off x="4910613" y="2506694"/>
            <a:ext cx="673894" cy="616644"/>
          </a:xfrm>
          <a:prstGeom prst="rect">
            <a:avLst/>
          </a:prstGeom>
        </p:spPr>
        <p:txBody>
          <a:bodyPr vert="horz" wrap="square" lIns="0" tIns="8573" rIns="0" bIns="0" rtlCol="0">
            <a:spAutoFit/>
          </a:bodyPr>
          <a:lstStyle/>
          <a:p>
            <a:pPr marL="9525" marR="3810" indent="-1429" algn="ctr" defTabSz="685800">
              <a:lnSpc>
                <a:spcPct val="102600"/>
              </a:lnSpc>
              <a:spcBef>
                <a:spcPts val="68"/>
              </a:spcBef>
            </a:pPr>
            <a:r>
              <a:rPr sz="975" spc="11" dirty="0">
                <a:solidFill>
                  <a:prstClr val="black"/>
                </a:solidFill>
                <a:latin typeface="Arial"/>
                <a:cs typeface="Arial"/>
              </a:rPr>
              <a:t>Electrodes  </a:t>
            </a:r>
            <a:r>
              <a:rPr sz="975" spc="8" dirty="0">
                <a:solidFill>
                  <a:prstClr val="black"/>
                </a:solidFill>
                <a:latin typeface="Arial"/>
                <a:cs typeface="Arial"/>
              </a:rPr>
              <a:t>El</a:t>
            </a:r>
            <a:r>
              <a:rPr sz="975" spc="15" dirty="0">
                <a:solidFill>
                  <a:prstClr val="black"/>
                </a:solidFill>
                <a:latin typeface="Arial"/>
                <a:cs typeface="Arial"/>
              </a:rPr>
              <a:t>ec</a:t>
            </a:r>
            <a:r>
              <a:rPr sz="975" spc="8" dirty="0">
                <a:solidFill>
                  <a:prstClr val="black"/>
                </a:solidFill>
                <a:latin typeface="Arial"/>
                <a:cs typeface="Arial"/>
              </a:rPr>
              <a:t>tro</a:t>
            </a:r>
            <a:r>
              <a:rPr sz="975" spc="4" dirty="0">
                <a:solidFill>
                  <a:prstClr val="black"/>
                </a:solidFill>
                <a:latin typeface="Arial"/>
                <a:cs typeface="Arial"/>
              </a:rPr>
              <a:t>l</a:t>
            </a:r>
            <a:r>
              <a:rPr sz="975" spc="-15" dirty="0">
                <a:solidFill>
                  <a:prstClr val="black"/>
                </a:solidFill>
                <a:latin typeface="Arial"/>
                <a:cs typeface="Arial"/>
              </a:rPr>
              <a:t>y</a:t>
            </a:r>
            <a:r>
              <a:rPr sz="975" spc="8" dirty="0">
                <a:solidFill>
                  <a:prstClr val="black"/>
                </a:solidFill>
                <a:latin typeface="Arial"/>
                <a:cs typeface="Arial"/>
              </a:rPr>
              <a:t>tes  Films  </a:t>
            </a:r>
            <a:r>
              <a:rPr sz="975" spc="11" dirty="0">
                <a:solidFill>
                  <a:prstClr val="black"/>
                </a:solidFill>
                <a:latin typeface="Arial"/>
                <a:cs typeface="Arial"/>
              </a:rPr>
              <a:t>Separators</a:t>
            </a:r>
            <a:endParaRPr sz="975">
              <a:solidFill>
                <a:prstClr val="black"/>
              </a:solidFill>
              <a:latin typeface="Arial"/>
              <a:cs typeface="Arial"/>
            </a:endParaRPr>
          </a:p>
        </p:txBody>
      </p:sp>
      <p:sp>
        <p:nvSpPr>
          <p:cNvPr id="32" name="object 32"/>
          <p:cNvSpPr txBox="1"/>
          <p:nvPr/>
        </p:nvSpPr>
        <p:spPr>
          <a:xfrm>
            <a:off x="3583876" y="2506693"/>
            <a:ext cx="915353" cy="764185"/>
          </a:xfrm>
          <a:prstGeom prst="rect">
            <a:avLst/>
          </a:prstGeom>
        </p:spPr>
        <p:txBody>
          <a:bodyPr vert="horz" wrap="square" lIns="0" tIns="8573" rIns="0" bIns="0" rtlCol="0">
            <a:spAutoFit/>
          </a:bodyPr>
          <a:lstStyle/>
          <a:p>
            <a:pPr marL="9525" marR="3810" indent="1429" algn="ctr" defTabSz="685800">
              <a:lnSpc>
                <a:spcPct val="102499"/>
              </a:lnSpc>
              <a:spcBef>
                <a:spcPts val="68"/>
              </a:spcBef>
            </a:pPr>
            <a:r>
              <a:rPr sz="975" spc="11" dirty="0">
                <a:solidFill>
                  <a:prstClr val="black"/>
                </a:solidFill>
                <a:latin typeface="Arial"/>
                <a:cs typeface="Arial"/>
              </a:rPr>
              <a:t>Refined  </a:t>
            </a:r>
            <a:r>
              <a:rPr sz="975" spc="8" dirty="0">
                <a:solidFill>
                  <a:prstClr val="black"/>
                </a:solidFill>
                <a:latin typeface="Arial"/>
                <a:cs typeface="Arial"/>
              </a:rPr>
              <a:t>materials  Active</a:t>
            </a:r>
            <a:r>
              <a:rPr sz="975" spc="-30" dirty="0">
                <a:solidFill>
                  <a:prstClr val="black"/>
                </a:solidFill>
                <a:latin typeface="Arial"/>
                <a:cs typeface="Arial"/>
              </a:rPr>
              <a:t> </a:t>
            </a:r>
            <a:r>
              <a:rPr sz="975" spc="8" dirty="0">
                <a:solidFill>
                  <a:prstClr val="black"/>
                </a:solidFill>
                <a:latin typeface="Arial"/>
                <a:cs typeface="Arial"/>
              </a:rPr>
              <a:t>materials  </a:t>
            </a:r>
            <a:r>
              <a:rPr sz="975" spc="11" dirty="0">
                <a:solidFill>
                  <a:prstClr val="black"/>
                </a:solidFill>
                <a:latin typeface="Arial"/>
                <a:cs typeface="Arial"/>
              </a:rPr>
              <a:t>High-grade  </a:t>
            </a:r>
            <a:r>
              <a:rPr sz="975" spc="8" dirty="0">
                <a:solidFill>
                  <a:prstClr val="black"/>
                </a:solidFill>
                <a:latin typeface="Arial"/>
                <a:cs typeface="Arial"/>
              </a:rPr>
              <a:t>metal</a:t>
            </a:r>
            <a:r>
              <a:rPr sz="975" dirty="0">
                <a:solidFill>
                  <a:prstClr val="black"/>
                </a:solidFill>
                <a:latin typeface="Arial"/>
                <a:cs typeface="Arial"/>
              </a:rPr>
              <a:t> </a:t>
            </a:r>
            <a:r>
              <a:rPr sz="975" spc="8" dirty="0">
                <a:solidFill>
                  <a:prstClr val="black"/>
                </a:solidFill>
                <a:latin typeface="Arial"/>
                <a:cs typeface="Arial"/>
              </a:rPr>
              <a:t>films</a:t>
            </a:r>
            <a:endParaRPr sz="975">
              <a:solidFill>
                <a:prstClr val="black"/>
              </a:solidFill>
              <a:latin typeface="Arial"/>
              <a:cs typeface="Arial"/>
            </a:endParaRPr>
          </a:p>
        </p:txBody>
      </p:sp>
      <p:sp>
        <p:nvSpPr>
          <p:cNvPr id="33" name="object 33"/>
          <p:cNvSpPr/>
          <p:nvPr/>
        </p:nvSpPr>
        <p:spPr>
          <a:xfrm>
            <a:off x="2900934" y="420623"/>
            <a:ext cx="5594032" cy="146685"/>
          </a:xfrm>
          <a:custGeom>
            <a:avLst/>
            <a:gdLst/>
            <a:ahLst/>
            <a:cxnLst/>
            <a:rect l="l" t="t" r="r" b="b"/>
            <a:pathLst>
              <a:path w="7458709" h="195579">
                <a:moveTo>
                  <a:pt x="7394575" y="0"/>
                </a:moveTo>
                <a:lnTo>
                  <a:pt x="63880" y="0"/>
                </a:lnTo>
                <a:lnTo>
                  <a:pt x="39004" y="5016"/>
                </a:lnTo>
                <a:lnTo>
                  <a:pt x="18700" y="18700"/>
                </a:lnTo>
                <a:lnTo>
                  <a:pt x="5016" y="39004"/>
                </a:lnTo>
                <a:lnTo>
                  <a:pt x="0" y="63880"/>
                </a:lnTo>
                <a:lnTo>
                  <a:pt x="0" y="131190"/>
                </a:lnTo>
                <a:lnTo>
                  <a:pt x="5016" y="156067"/>
                </a:lnTo>
                <a:lnTo>
                  <a:pt x="18700" y="176371"/>
                </a:lnTo>
                <a:lnTo>
                  <a:pt x="39004" y="190055"/>
                </a:lnTo>
                <a:lnTo>
                  <a:pt x="63880" y="195071"/>
                </a:lnTo>
                <a:lnTo>
                  <a:pt x="7394575" y="195071"/>
                </a:lnTo>
                <a:lnTo>
                  <a:pt x="7419451" y="190055"/>
                </a:lnTo>
                <a:lnTo>
                  <a:pt x="7439755" y="176371"/>
                </a:lnTo>
                <a:lnTo>
                  <a:pt x="7453439" y="156067"/>
                </a:lnTo>
                <a:lnTo>
                  <a:pt x="7458456" y="131190"/>
                </a:lnTo>
                <a:lnTo>
                  <a:pt x="7458456" y="63880"/>
                </a:lnTo>
                <a:lnTo>
                  <a:pt x="7453439" y="39004"/>
                </a:lnTo>
                <a:lnTo>
                  <a:pt x="7439755" y="18700"/>
                </a:lnTo>
                <a:lnTo>
                  <a:pt x="7419451" y="5016"/>
                </a:lnTo>
                <a:lnTo>
                  <a:pt x="7394575" y="0"/>
                </a:lnTo>
                <a:close/>
              </a:path>
            </a:pathLst>
          </a:custGeom>
          <a:solidFill>
            <a:srgbClr val="EBF3F9"/>
          </a:solidFill>
        </p:spPr>
        <p:txBody>
          <a:bodyPr wrap="square" lIns="0" tIns="0" rIns="0" bIns="0" rtlCol="0"/>
          <a:lstStyle/>
          <a:p>
            <a:pPr defTabSz="685800"/>
            <a:endParaRPr sz="1350">
              <a:solidFill>
                <a:prstClr val="black"/>
              </a:solidFill>
              <a:latin typeface="Calibri"/>
            </a:endParaRPr>
          </a:p>
        </p:txBody>
      </p:sp>
      <p:sp>
        <p:nvSpPr>
          <p:cNvPr id="34" name="object 34"/>
          <p:cNvSpPr txBox="1">
            <a:spLocks noGrp="1"/>
          </p:cNvSpPr>
          <p:nvPr>
            <p:ph type="title"/>
          </p:nvPr>
        </p:nvSpPr>
        <p:spPr>
          <a:xfrm>
            <a:off x="4492752" y="396049"/>
            <a:ext cx="2411254" cy="179440"/>
          </a:xfrm>
          <a:prstGeom prst="rect">
            <a:avLst/>
          </a:prstGeom>
        </p:spPr>
        <p:txBody>
          <a:bodyPr vert="horz" wrap="square" lIns="0" tIns="11906" rIns="0" bIns="0" rtlCol="0">
            <a:spAutoFit/>
          </a:bodyPr>
          <a:lstStyle/>
          <a:p>
            <a:pPr marL="9525">
              <a:spcBef>
                <a:spcPts val="94"/>
              </a:spcBef>
            </a:pPr>
            <a:r>
              <a:rPr sz="1088" spc="4" dirty="0">
                <a:solidFill>
                  <a:srgbClr val="000000"/>
                </a:solidFill>
                <a:latin typeface="Arial"/>
                <a:cs typeface="Arial"/>
              </a:rPr>
              <a:t>Relevant </a:t>
            </a:r>
            <a:r>
              <a:rPr sz="1088" spc="8" dirty="0">
                <a:solidFill>
                  <a:srgbClr val="000000"/>
                </a:solidFill>
                <a:latin typeface="Arial"/>
                <a:cs typeface="Arial"/>
              </a:rPr>
              <a:t>Questions </a:t>
            </a:r>
            <a:r>
              <a:rPr sz="1088" spc="11" dirty="0">
                <a:solidFill>
                  <a:srgbClr val="000000"/>
                </a:solidFill>
                <a:latin typeface="Arial"/>
                <a:cs typeface="Arial"/>
              </a:rPr>
              <a:t>within</a:t>
            </a:r>
            <a:r>
              <a:rPr sz="1088" spc="19" dirty="0">
                <a:solidFill>
                  <a:srgbClr val="000000"/>
                </a:solidFill>
                <a:latin typeface="Arial"/>
                <a:cs typeface="Arial"/>
              </a:rPr>
              <a:t> </a:t>
            </a:r>
            <a:r>
              <a:rPr sz="1088" spc="8" dirty="0">
                <a:solidFill>
                  <a:srgbClr val="000000"/>
                </a:solidFill>
                <a:latin typeface="Arial"/>
                <a:cs typeface="Arial"/>
              </a:rPr>
              <a:t>Segment</a:t>
            </a:r>
            <a:endParaRPr sz="1088">
              <a:latin typeface="Arial"/>
              <a:cs typeface="Arial"/>
            </a:endParaRPr>
          </a:p>
        </p:txBody>
      </p:sp>
      <p:sp>
        <p:nvSpPr>
          <p:cNvPr id="35" name="object 35"/>
          <p:cNvSpPr/>
          <p:nvPr/>
        </p:nvSpPr>
        <p:spPr>
          <a:xfrm>
            <a:off x="5663566" y="2476881"/>
            <a:ext cx="2368391" cy="1310164"/>
          </a:xfrm>
          <a:custGeom>
            <a:avLst/>
            <a:gdLst/>
            <a:ahLst/>
            <a:cxnLst/>
            <a:rect l="l" t="t" r="r" b="b"/>
            <a:pathLst>
              <a:path w="3157854" h="1746885">
                <a:moveTo>
                  <a:pt x="306324" y="100457"/>
                </a:moveTo>
                <a:lnTo>
                  <a:pt x="298424" y="61353"/>
                </a:lnTo>
                <a:lnTo>
                  <a:pt x="276898" y="29425"/>
                </a:lnTo>
                <a:lnTo>
                  <a:pt x="244970" y="7899"/>
                </a:lnTo>
                <a:lnTo>
                  <a:pt x="205867" y="0"/>
                </a:lnTo>
                <a:lnTo>
                  <a:pt x="100457" y="0"/>
                </a:lnTo>
                <a:lnTo>
                  <a:pt x="61341" y="7899"/>
                </a:lnTo>
                <a:lnTo>
                  <a:pt x="29413" y="29425"/>
                </a:lnTo>
                <a:lnTo>
                  <a:pt x="7886" y="61353"/>
                </a:lnTo>
                <a:lnTo>
                  <a:pt x="0" y="100457"/>
                </a:lnTo>
                <a:lnTo>
                  <a:pt x="0" y="303161"/>
                </a:lnTo>
                <a:lnTo>
                  <a:pt x="0" y="1443355"/>
                </a:lnTo>
                <a:lnTo>
                  <a:pt x="0" y="1646047"/>
                </a:lnTo>
                <a:lnTo>
                  <a:pt x="7886" y="1685163"/>
                </a:lnTo>
                <a:lnTo>
                  <a:pt x="29413" y="1717090"/>
                </a:lnTo>
                <a:lnTo>
                  <a:pt x="61341" y="1738617"/>
                </a:lnTo>
                <a:lnTo>
                  <a:pt x="100457" y="1746504"/>
                </a:lnTo>
                <a:lnTo>
                  <a:pt x="205867" y="1746504"/>
                </a:lnTo>
                <a:lnTo>
                  <a:pt x="244970" y="1738617"/>
                </a:lnTo>
                <a:lnTo>
                  <a:pt x="276898" y="1717090"/>
                </a:lnTo>
                <a:lnTo>
                  <a:pt x="298424" y="1685163"/>
                </a:lnTo>
                <a:lnTo>
                  <a:pt x="306324" y="1646047"/>
                </a:lnTo>
                <a:lnTo>
                  <a:pt x="306324" y="1443355"/>
                </a:lnTo>
                <a:lnTo>
                  <a:pt x="306324" y="303161"/>
                </a:lnTo>
                <a:lnTo>
                  <a:pt x="306324" y="100457"/>
                </a:lnTo>
                <a:close/>
              </a:path>
              <a:path w="3157854" h="1746885">
                <a:moveTo>
                  <a:pt x="1780032" y="100838"/>
                </a:moveTo>
                <a:lnTo>
                  <a:pt x="1772094" y="61620"/>
                </a:lnTo>
                <a:lnTo>
                  <a:pt x="1750466" y="29565"/>
                </a:lnTo>
                <a:lnTo>
                  <a:pt x="1718411" y="7937"/>
                </a:lnTo>
                <a:lnTo>
                  <a:pt x="1679194" y="0"/>
                </a:lnTo>
                <a:lnTo>
                  <a:pt x="1573022" y="0"/>
                </a:lnTo>
                <a:lnTo>
                  <a:pt x="1533791" y="7937"/>
                </a:lnTo>
                <a:lnTo>
                  <a:pt x="1501736" y="29565"/>
                </a:lnTo>
                <a:lnTo>
                  <a:pt x="1480108" y="61620"/>
                </a:lnTo>
                <a:lnTo>
                  <a:pt x="1472184" y="100838"/>
                </a:lnTo>
                <a:lnTo>
                  <a:pt x="1472184" y="1442974"/>
                </a:lnTo>
                <a:lnTo>
                  <a:pt x="1480108" y="1482204"/>
                </a:lnTo>
                <a:lnTo>
                  <a:pt x="1501736" y="1514259"/>
                </a:lnTo>
                <a:lnTo>
                  <a:pt x="1533791" y="1535887"/>
                </a:lnTo>
                <a:lnTo>
                  <a:pt x="1573022" y="1543812"/>
                </a:lnTo>
                <a:lnTo>
                  <a:pt x="1679194" y="1543812"/>
                </a:lnTo>
                <a:lnTo>
                  <a:pt x="1718411" y="1535887"/>
                </a:lnTo>
                <a:lnTo>
                  <a:pt x="1750466" y="1514259"/>
                </a:lnTo>
                <a:lnTo>
                  <a:pt x="1772094" y="1482204"/>
                </a:lnTo>
                <a:lnTo>
                  <a:pt x="1780032" y="1442974"/>
                </a:lnTo>
                <a:lnTo>
                  <a:pt x="1780032" y="100838"/>
                </a:lnTo>
                <a:close/>
              </a:path>
              <a:path w="3157854" h="1746885">
                <a:moveTo>
                  <a:pt x="3157728" y="100838"/>
                </a:moveTo>
                <a:lnTo>
                  <a:pt x="3149790" y="61620"/>
                </a:lnTo>
                <a:lnTo>
                  <a:pt x="3128162" y="29565"/>
                </a:lnTo>
                <a:lnTo>
                  <a:pt x="3096107" y="7937"/>
                </a:lnTo>
                <a:lnTo>
                  <a:pt x="3056890" y="0"/>
                </a:lnTo>
                <a:lnTo>
                  <a:pt x="2950718" y="0"/>
                </a:lnTo>
                <a:lnTo>
                  <a:pt x="2911487" y="7937"/>
                </a:lnTo>
                <a:lnTo>
                  <a:pt x="2879433" y="29565"/>
                </a:lnTo>
                <a:lnTo>
                  <a:pt x="2857804" y="61620"/>
                </a:lnTo>
                <a:lnTo>
                  <a:pt x="2849880" y="100838"/>
                </a:lnTo>
                <a:lnTo>
                  <a:pt x="2849880" y="1442974"/>
                </a:lnTo>
                <a:lnTo>
                  <a:pt x="2857804" y="1482204"/>
                </a:lnTo>
                <a:lnTo>
                  <a:pt x="2879433" y="1514259"/>
                </a:lnTo>
                <a:lnTo>
                  <a:pt x="2911487" y="1535887"/>
                </a:lnTo>
                <a:lnTo>
                  <a:pt x="2950718" y="1543812"/>
                </a:lnTo>
                <a:lnTo>
                  <a:pt x="3056890" y="1543812"/>
                </a:lnTo>
                <a:lnTo>
                  <a:pt x="3096107" y="1535887"/>
                </a:lnTo>
                <a:lnTo>
                  <a:pt x="3128162" y="1514259"/>
                </a:lnTo>
                <a:lnTo>
                  <a:pt x="3149790" y="1482204"/>
                </a:lnTo>
                <a:lnTo>
                  <a:pt x="3157728" y="1442974"/>
                </a:lnTo>
                <a:lnTo>
                  <a:pt x="3157728" y="100838"/>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36" name="object 36"/>
          <p:cNvSpPr txBox="1"/>
          <p:nvPr/>
        </p:nvSpPr>
        <p:spPr>
          <a:xfrm>
            <a:off x="7840044" y="2676443"/>
            <a:ext cx="150041" cy="901541"/>
          </a:xfrm>
          <a:prstGeom prst="rect">
            <a:avLst/>
          </a:prstGeom>
        </p:spPr>
        <p:txBody>
          <a:bodyPr vert="vert270" wrap="square" lIns="0" tIns="476" rIns="0" bIns="0" rtlCol="0">
            <a:spAutoFit/>
          </a:bodyPr>
          <a:lstStyle/>
          <a:p>
            <a:pPr marL="9525" defTabSz="685800">
              <a:spcBef>
                <a:spcPts val="4"/>
              </a:spcBef>
            </a:pPr>
            <a:r>
              <a:rPr sz="975" spc="-172" dirty="0">
                <a:solidFill>
                  <a:prstClr val="black"/>
                </a:solidFill>
                <a:latin typeface="Arial"/>
                <a:cs typeface="Arial"/>
              </a:rPr>
              <a:t>IncIonrcpoorpraotrioantion</a:t>
            </a:r>
            <a:endParaRPr sz="975">
              <a:solidFill>
                <a:prstClr val="black"/>
              </a:solidFill>
              <a:latin typeface="Arial"/>
              <a:cs typeface="Arial"/>
            </a:endParaRPr>
          </a:p>
        </p:txBody>
      </p:sp>
      <p:sp>
        <p:nvSpPr>
          <p:cNvPr id="37" name="object 37"/>
          <p:cNvSpPr/>
          <p:nvPr/>
        </p:nvSpPr>
        <p:spPr>
          <a:xfrm>
            <a:off x="6767704" y="2476881"/>
            <a:ext cx="230981" cy="1158240"/>
          </a:xfrm>
          <a:custGeom>
            <a:avLst/>
            <a:gdLst/>
            <a:ahLst/>
            <a:cxnLst/>
            <a:rect l="l" t="t" r="r" b="b"/>
            <a:pathLst>
              <a:path w="307975" h="1544320">
                <a:moveTo>
                  <a:pt x="207010" y="0"/>
                </a:moveTo>
                <a:lnTo>
                  <a:pt x="100838" y="0"/>
                </a:lnTo>
                <a:lnTo>
                  <a:pt x="61614" y="7933"/>
                </a:lnTo>
                <a:lnTo>
                  <a:pt x="29559" y="29559"/>
                </a:lnTo>
                <a:lnTo>
                  <a:pt x="7933" y="61614"/>
                </a:lnTo>
                <a:lnTo>
                  <a:pt x="0" y="100837"/>
                </a:lnTo>
                <a:lnTo>
                  <a:pt x="0" y="1442973"/>
                </a:lnTo>
                <a:lnTo>
                  <a:pt x="7933" y="1482197"/>
                </a:lnTo>
                <a:lnTo>
                  <a:pt x="29559" y="1514252"/>
                </a:lnTo>
                <a:lnTo>
                  <a:pt x="61614" y="1535878"/>
                </a:lnTo>
                <a:lnTo>
                  <a:pt x="100838" y="1543811"/>
                </a:lnTo>
                <a:lnTo>
                  <a:pt x="207010" y="1543811"/>
                </a:lnTo>
                <a:lnTo>
                  <a:pt x="246233" y="1535878"/>
                </a:lnTo>
                <a:lnTo>
                  <a:pt x="278288" y="1514252"/>
                </a:lnTo>
                <a:lnTo>
                  <a:pt x="299914" y="1482197"/>
                </a:lnTo>
                <a:lnTo>
                  <a:pt x="307848" y="1442973"/>
                </a:lnTo>
                <a:lnTo>
                  <a:pt x="307848" y="100837"/>
                </a:lnTo>
                <a:lnTo>
                  <a:pt x="299914" y="61614"/>
                </a:lnTo>
                <a:lnTo>
                  <a:pt x="278288" y="29559"/>
                </a:lnTo>
                <a:lnTo>
                  <a:pt x="246233" y="7933"/>
                </a:lnTo>
                <a:lnTo>
                  <a:pt x="207010" y="0"/>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38" name="object 38"/>
          <p:cNvSpPr txBox="1"/>
          <p:nvPr/>
        </p:nvSpPr>
        <p:spPr>
          <a:xfrm>
            <a:off x="6806565" y="2645210"/>
            <a:ext cx="150041" cy="963930"/>
          </a:xfrm>
          <a:prstGeom prst="rect">
            <a:avLst/>
          </a:prstGeom>
        </p:spPr>
        <p:txBody>
          <a:bodyPr vert="vert270" wrap="square" lIns="0" tIns="476" rIns="0" bIns="0" rtlCol="0">
            <a:spAutoFit/>
          </a:bodyPr>
          <a:lstStyle/>
          <a:p>
            <a:pPr marL="9525" defTabSz="685800">
              <a:spcBef>
                <a:spcPts val="4"/>
              </a:spcBef>
            </a:pPr>
            <a:r>
              <a:rPr sz="975" spc="-195" dirty="0">
                <a:solidFill>
                  <a:prstClr val="black"/>
                </a:solidFill>
                <a:latin typeface="Arial"/>
                <a:cs typeface="Arial"/>
              </a:rPr>
              <a:t>MaMnaunfaucftaucrttiunrging</a:t>
            </a:r>
            <a:endParaRPr sz="975">
              <a:solidFill>
                <a:prstClr val="black"/>
              </a:solidFill>
              <a:latin typeface="Arial"/>
              <a:cs typeface="Arial"/>
            </a:endParaRPr>
          </a:p>
        </p:txBody>
      </p:sp>
      <p:sp>
        <p:nvSpPr>
          <p:cNvPr id="39" name="object 39"/>
          <p:cNvSpPr/>
          <p:nvPr/>
        </p:nvSpPr>
        <p:spPr>
          <a:xfrm>
            <a:off x="5663565" y="2476881"/>
            <a:ext cx="230029" cy="1158240"/>
          </a:xfrm>
          <a:custGeom>
            <a:avLst/>
            <a:gdLst/>
            <a:ahLst/>
            <a:cxnLst/>
            <a:rect l="l" t="t" r="r" b="b"/>
            <a:pathLst>
              <a:path w="306704" h="1544320">
                <a:moveTo>
                  <a:pt x="205866" y="0"/>
                </a:moveTo>
                <a:lnTo>
                  <a:pt x="100456" y="0"/>
                </a:lnTo>
                <a:lnTo>
                  <a:pt x="61346" y="7891"/>
                </a:lnTo>
                <a:lnTo>
                  <a:pt x="29416" y="29416"/>
                </a:lnTo>
                <a:lnTo>
                  <a:pt x="7891" y="61346"/>
                </a:lnTo>
                <a:lnTo>
                  <a:pt x="0" y="100456"/>
                </a:lnTo>
                <a:lnTo>
                  <a:pt x="0" y="1443354"/>
                </a:lnTo>
                <a:lnTo>
                  <a:pt x="7891" y="1482465"/>
                </a:lnTo>
                <a:lnTo>
                  <a:pt x="29416" y="1514395"/>
                </a:lnTo>
                <a:lnTo>
                  <a:pt x="61346" y="1535920"/>
                </a:lnTo>
                <a:lnTo>
                  <a:pt x="100456" y="1543811"/>
                </a:lnTo>
                <a:lnTo>
                  <a:pt x="205866" y="1543811"/>
                </a:lnTo>
                <a:lnTo>
                  <a:pt x="244977" y="1535920"/>
                </a:lnTo>
                <a:lnTo>
                  <a:pt x="276907" y="1514395"/>
                </a:lnTo>
                <a:lnTo>
                  <a:pt x="298432" y="1482465"/>
                </a:lnTo>
                <a:lnTo>
                  <a:pt x="306324" y="1443354"/>
                </a:lnTo>
                <a:lnTo>
                  <a:pt x="306324" y="100456"/>
                </a:lnTo>
                <a:lnTo>
                  <a:pt x="298432" y="61346"/>
                </a:lnTo>
                <a:lnTo>
                  <a:pt x="276907" y="29416"/>
                </a:lnTo>
                <a:lnTo>
                  <a:pt x="244977" y="7891"/>
                </a:lnTo>
                <a:lnTo>
                  <a:pt x="205866" y="0"/>
                </a:lnTo>
                <a:close/>
              </a:path>
            </a:pathLst>
          </a:custGeom>
          <a:solidFill>
            <a:srgbClr val="E6B8B8"/>
          </a:solidFill>
        </p:spPr>
        <p:txBody>
          <a:bodyPr wrap="square" lIns="0" tIns="0" rIns="0" bIns="0" rtlCol="0"/>
          <a:lstStyle/>
          <a:p>
            <a:pPr defTabSz="685800"/>
            <a:endParaRPr sz="1350">
              <a:solidFill>
                <a:prstClr val="black"/>
              </a:solidFill>
              <a:latin typeface="Calibri"/>
            </a:endParaRPr>
          </a:p>
        </p:txBody>
      </p:sp>
      <p:sp>
        <p:nvSpPr>
          <p:cNvPr id="40" name="object 40"/>
          <p:cNvSpPr txBox="1"/>
          <p:nvPr/>
        </p:nvSpPr>
        <p:spPr>
          <a:xfrm>
            <a:off x="5701968" y="2645517"/>
            <a:ext cx="150041" cy="976313"/>
          </a:xfrm>
          <a:prstGeom prst="rect">
            <a:avLst/>
          </a:prstGeom>
        </p:spPr>
        <p:txBody>
          <a:bodyPr vert="vert270" wrap="square" lIns="0" tIns="476" rIns="0" bIns="0" rtlCol="0">
            <a:spAutoFit/>
          </a:bodyPr>
          <a:lstStyle/>
          <a:p>
            <a:pPr marL="9525" defTabSz="685800">
              <a:spcBef>
                <a:spcPts val="4"/>
              </a:spcBef>
            </a:pPr>
            <a:r>
              <a:rPr sz="975" spc="-188" dirty="0">
                <a:solidFill>
                  <a:prstClr val="black"/>
                </a:solidFill>
                <a:latin typeface="Arial"/>
                <a:cs typeface="Arial"/>
              </a:rPr>
              <a:t>MaMnuafnaucftaucritnugring</a:t>
            </a:r>
            <a:endParaRPr sz="975">
              <a:solidFill>
                <a:prstClr val="black"/>
              </a:solidFill>
              <a:latin typeface="Arial"/>
              <a:cs typeface="Arial"/>
            </a:endParaRPr>
          </a:p>
        </p:txBody>
      </p:sp>
      <p:sp>
        <p:nvSpPr>
          <p:cNvPr id="41" name="object 41"/>
          <p:cNvSpPr txBox="1"/>
          <p:nvPr/>
        </p:nvSpPr>
        <p:spPr>
          <a:xfrm>
            <a:off x="49683" y="1485767"/>
            <a:ext cx="2335054" cy="924420"/>
          </a:xfrm>
          <a:prstGeom prst="rect">
            <a:avLst/>
          </a:prstGeom>
        </p:spPr>
        <p:txBody>
          <a:bodyPr vert="horz" wrap="square" lIns="0" tIns="8573" rIns="0" bIns="0" rtlCol="0">
            <a:spAutoFit/>
          </a:bodyPr>
          <a:lstStyle/>
          <a:p>
            <a:pPr marL="9525" marR="3810" indent="2381" algn="ctr" defTabSz="685800">
              <a:lnSpc>
                <a:spcPct val="100800"/>
              </a:lnSpc>
              <a:spcBef>
                <a:spcPts val="68"/>
              </a:spcBef>
            </a:pPr>
            <a:r>
              <a:rPr sz="1988" b="1" spc="4" dirty="0">
                <a:solidFill>
                  <a:srgbClr val="FFFFFF"/>
                </a:solidFill>
                <a:latin typeface="Karla"/>
                <a:cs typeface="Karla"/>
              </a:rPr>
              <a:t>Mapping the  lithium-ion</a:t>
            </a:r>
            <a:r>
              <a:rPr sz="1988" b="1" spc="-30" dirty="0">
                <a:solidFill>
                  <a:srgbClr val="FFFFFF"/>
                </a:solidFill>
                <a:latin typeface="Karla"/>
                <a:cs typeface="Karla"/>
              </a:rPr>
              <a:t> </a:t>
            </a:r>
            <a:r>
              <a:rPr sz="1988" b="1" spc="-4" dirty="0">
                <a:solidFill>
                  <a:srgbClr val="FFFFFF"/>
                </a:solidFill>
                <a:latin typeface="Karla"/>
                <a:cs typeface="Karla"/>
              </a:rPr>
              <a:t>battery  </a:t>
            </a:r>
            <a:r>
              <a:rPr sz="1988" b="1" spc="4" dirty="0">
                <a:solidFill>
                  <a:srgbClr val="FFFFFF"/>
                </a:solidFill>
                <a:latin typeface="Karla"/>
                <a:cs typeface="Karla"/>
              </a:rPr>
              <a:t>supply</a:t>
            </a:r>
            <a:r>
              <a:rPr sz="1988" b="1" spc="11" dirty="0">
                <a:solidFill>
                  <a:srgbClr val="FFFFFF"/>
                </a:solidFill>
                <a:latin typeface="Karla"/>
                <a:cs typeface="Karla"/>
              </a:rPr>
              <a:t> </a:t>
            </a:r>
            <a:r>
              <a:rPr sz="1988" b="1" spc="4" dirty="0">
                <a:solidFill>
                  <a:srgbClr val="FFFFFF"/>
                </a:solidFill>
                <a:latin typeface="Karla"/>
                <a:cs typeface="Karla"/>
              </a:rPr>
              <a:t>chain</a:t>
            </a:r>
            <a:endParaRPr sz="1988">
              <a:solidFill>
                <a:prstClr val="black"/>
              </a:solidFill>
              <a:latin typeface="Karla"/>
              <a:cs typeface="Karla"/>
            </a:endParaRPr>
          </a:p>
        </p:txBody>
      </p:sp>
      <p:sp>
        <p:nvSpPr>
          <p:cNvPr id="42" name="object 42"/>
          <p:cNvSpPr/>
          <p:nvPr/>
        </p:nvSpPr>
        <p:spPr>
          <a:xfrm>
            <a:off x="2137409" y="3983355"/>
            <a:ext cx="7006590" cy="382905"/>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3" name="object 43"/>
          <p:cNvSpPr txBox="1"/>
          <p:nvPr/>
        </p:nvSpPr>
        <p:spPr>
          <a:xfrm>
            <a:off x="4670107" y="4166768"/>
            <a:ext cx="2345531" cy="179440"/>
          </a:xfrm>
          <a:prstGeom prst="rect">
            <a:avLst/>
          </a:prstGeom>
        </p:spPr>
        <p:txBody>
          <a:bodyPr vert="horz" wrap="square" lIns="0" tIns="11906" rIns="0" bIns="0" rtlCol="0">
            <a:spAutoFit/>
          </a:bodyPr>
          <a:lstStyle/>
          <a:p>
            <a:pPr marL="9525" defTabSz="685800">
              <a:spcBef>
                <a:spcPts val="94"/>
              </a:spcBef>
            </a:pPr>
            <a:r>
              <a:rPr sz="1088" b="1" spc="8" dirty="0">
                <a:solidFill>
                  <a:prstClr val="black"/>
                </a:solidFill>
                <a:latin typeface="Arial"/>
                <a:cs typeface="Arial"/>
              </a:rPr>
              <a:t>Cross-cutting</a:t>
            </a:r>
            <a:r>
              <a:rPr sz="1088" b="1" spc="-4" dirty="0">
                <a:solidFill>
                  <a:prstClr val="black"/>
                </a:solidFill>
                <a:latin typeface="Arial"/>
                <a:cs typeface="Arial"/>
              </a:rPr>
              <a:t> </a:t>
            </a:r>
            <a:r>
              <a:rPr sz="1088" b="1" spc="8" dirty="0">
                <a:solidFill>
                  <a:prstClr val="black"/>
                </a:solidFill>
                <a:latin typeface="Arial"/>
                <a:cs typeface="Arial"/>
              </a:rPr>
              <a:t>Questions/Concerns</a:t>
            </a:r>
            <a:endParaRPr sz="1088">
              <a:solidFill>
                <a:prstClr val="black"/>
              </a:solidFill>
              <a:latin typeface="Arial"/>
              <a:cs typeface="Arial"/>
            </a:endParaRPr>
          </a:p>
        </p:txBody>
      </p:sp>
      <p:sp>
        <p:nvSpPr>
          <p:cNvPr id="44" name="object 44"/>
          <p:cNvSpPr txBox="1"/>
          <p:nvPr/>
        </p:nvSpPr>
        <p:spPr>
          <a:xfrm>
            <a:off x="4904041" y="1822036"/>
            <a:ext cx="795338" cy="305501"/>
          </a:xfrm>
          <a:prstGeom prst="rect">
            <a:avLst/>
          </a:prstGeom>
        </p:spPr>
        <p:txBody>
          <a:bodyPr vert="horz" wrap="square" lIns="0" tIns="9049" rIns="0" bIns="0" rtlCol="0">
            <a:spAutoFit/>
          </a:bodyPr>
          <a:lstStyle/>
          <a:p>
            <a:pPr marL="9525" marR="3810" indent="268605" defTabSz="685800">
              <a:lnSpc>
                <a:spcPct val="102299"/>
              </a:lnSpc>
              <a:spcBef>
                <a:spcPts val="71"/>
              </a:spcBef>
            </a:pPr>
            <a:r>
              <a:rPr sz="975" b="1" spc="15" dirty="0">
                <a:solidFill>
                  <a:srgbClr val="FFFFFF"/>
                </a:solidFill>
                <a:latin typeface="Arial"/>
                <a:cs typeface="Arial"/>
              </a:rPr>
              <a:t>Sub  Com</a:t>
            </a:r>
            <a:r>
              <a:rPr sz="975" b="1" spc="11" dirty="0">
                <a:solidFill>
                  <a:srgbClr val="FFFFFF"/>
                </a:solidFill>
                <a:latin typeface="Arial"/>
                <a:cs typeface="Arial"/>
              </a:rPr>
              <a:t>ponents</a:t>
            </a:r>
            <a:endParaRPr sz="975">
              <a:solidFill>
                <a:prstClr val="black"/>
              </a:solidFill>
              <a:latin typeface="Arial"/>
              <a:cs typeface="Arial"/>
            </a:endParaRPr>
          </a:p>
        </p:txBody>
      </p:sp>
      <p:sp>
        <p:nvSpPr>
          <p:cNvPr id="45" name="object 45"/>
          <p:cNvSpPr txBox="1"/>
          <p:nvPr/>
        </p:nvSpPr>
        <p:spPr>
          <a:xfrm>
            <a:off x="6057709" y="1974723"/>
            <a:ext cx="795338" cy="162545"/>
          </a:xfrm>
          <a:prstGeom prst="rect">
            <a:avLst/>
          </a:prstGeom>
        </p:spPr>
        <p:txBody>
          <a:bodyPr vert="horz" wrap="square" lIns="0" tIns="12383" rIns="0" bIns="0" rtlCol="0">
            <a:spAutoFit/>
          </a:bodyPr>
          <a:lstStyle/>
          <a:p>
            <a:pPr marL="9525" defTabSz="685800">
              <a:spcBef>
                <a:spcPts val="98"/>
              </a:spcBef>
            </a:pPr>
            <a:r>
              <a:rPr sz="975" b="1" spc="11" dirty="0">
                <a:solidFill>
                  <a:srgbClr val="FFFFFF"/>
                </a:solidFill>
                <a:latin typeface="Arial"/>
                <a:cs typeface="Arial"/>
              </a:rPr>
              <a:t>Components</a:t>
            </a:r>
            <a:endParaRPr sz="975">
              <a:solidFill>
                <a:prstClr val="black"/>
              </a:solidFill>
              <a:latin typeface="Arial"/>
              <a:cs typeface="Arial"/>
            </a:endParaRPr>
          </a:p>
        </p:txBody>
      </p:sp>
      <p:sp>
        <p:nvSpPr>
          <p:cNvPr id="46" name="object 46"/>
          <p:cNvSpPr txBox="1"/>
          <p:nvPr/>
        </p:nvSpPr>
        <p:spPr>
          <a:xfrm>
            <a:off x="3950779" y="1968817"/>
            <a:ext cx="499586" cy="162545"/>
          </a:xfrm>
          <a:prstGeom prst="rect">
            <a:avLst/>
          </a:prstGeom>
        </p:spPr>
        <p:txBody>
          <a:bodyPr vert="horz" wrap="square" lIns="0" tIns="12383" rIns="0" bIns="0" rtlCol="0">
            <a:spAutoFit/>
          </a:bodyPr>
          <a:lstStyle/>
          <a:p>
            <a:pPr marL="9525" defTabSz="685800">
              <a:spcBef>
                <a:spcPts val="98"/>
              </a:spcBef>
            </a:pPr>
            <a:r>
              <a:rPr sz="975" b="1" spc="23" dirty="0">
                <a:solidFill>
                  <a:srgbClr val="FFFFFF"/>
                </a:solidFill>
                <a:latin typeface="Arial"/>
                <a:cs typeface="Arial"/>
              </a:rPr>
              <a:t>M</a:t>
            </a:r>
            <a:r>
              <a:rPr sz="975" b="1" spc="8" dirty="0">
                <a:solidFill>
                  <a:srgbClr val="FFFFFF"/>
                </a:solidFill>
                <a:latin typeface="Arial"/>
                <a:cs typeface="Arial"/>
              </a:rPr>
              <a:t>at</a:t>
            </a:r>
            <a:r>
              <a:rPr sz="975" b="1" spc="15" dirty="0">
                <a:solidFill>
                  <a:srgbClr val="FFFFFF"/>
                </a:solidFill>
                <a:latin typeface="Arial"/>
                <a:cs typeface="Arial"/>
              </a:rPr>
              <a:t>e</a:t>
            </a:r>
            <a:r>
              <a:rPr sz="975" b="1" spc="8" dirty="0">
                <a:solidFill>
                  <a:srgbClr val="FFFFFF"/>
                </a:solidFill>
                <a:latin typeface="Arial"/>
                <a:cs typeface="Arial"/>
              </a:rPr>
              <a:t>rial</a:t>
            </a:r>
            <a:endParaRPr sz="975">
              <a:solidFill>
                <a:prstClr val="black"/>
              </a:solidFill>
              <a:latin typeface="Arial"/>
              <a:cs typeface="Arial"/>
            </a:endParaRPr>
          </a:p>
        </p:txBody>
      </p:sp>
      <p:sp>
        <p:nvSpPr>
          <p:cNvPr id="47" name="object 47"/>
          <p:cNvSpPr txBox="1"/>
          <p:nvPr/>
        </p:nvSpPr>
        <p:spPr>
          <a:xfrm>
            <a:off x="2732341" y="1869376"/>
            <a:ext cx="570548" cy="305501"/>
          </a:xfrm>
          <a:prstGeom prst="rect">
            <a:avLst/>
          </a:prstGeom>
        </p:spPr>
        <p:txBody>
          <a:bodyPr vert="horz" wrap="square" lIns="0" tIns="9049" rIns="0" bIns="0" rtlCol="0">
            <a:spAutoFit/>
          </a:bodyPr>
          <a:lstStyle/>
          <a:p>
            <a:pPr marL="44768" marR="3810" indent="-35719" defTabSz="685800">
              <a:lnSpc>
                <a:spcPct val="102299"/>
              </a:lnSpc>
              <a:spcBef>
                <a:spcPts val="71"/>
              </a:spcBef>
            </a:pPr>
            <a:r>
              <a:rPr sz="975" b="1" spc="8" dirty="0">
                <a:solidFill>
                  <a:srgbClr val="FFFFFF"/>
                </a:solidFill>
                <a:latin typeface="Arial"/>
                <a:cs typeface="Arial"/>
              </a:rPr>
              <a:t>Critical  </a:t>
            </a:r>
            <a:r>
              <a:rPr sz="975" b="1" spc="23" dirty="0">
                <a:solidFill>
                  <a:srgbClr val="FFFFFF"/>
                </a:solidFill>
                <a:latin typeface="Arial"/>
                <a:cs typeface="Arial"/>
              </a:rPr>
              <a:t>M</a:t>
            </a:r>
            <a:r>
              <a:rPr sz="975" b="1" spc="8" dirty="0">
                <a:solidFill>
                  <a:srgbClr val="FFFFFF"/>
                </a:solidFill>
                <a:latin typeface="Arial"/>
                <a:cs typeface="Arial"/>
              </a:rPr>
              <a:t>in</a:t>
            </a:r>
            <a:r>
              <a:rPr sz="975" b="1" spc="15" dirty="0">
                <a:solidFill>
                  <a:srgbClr val="FFFFFF"/>
                </a:solidFill>
                <a:latin typeface="Arial"/>
                <a:cs typeface="Arial"/>
              </a:rPr>
              <a:t>e</a:t>
            </a:r>
            <a:r>
              <a:rPr sz="975" b="1" spc="8" dirty="0">
                <a:solidFill>
                  <a:srgbClr val="FFFFFF"/>
                </a:solidFill>
                <a:latin typeface="Arial"/>
                <a:cs typeface="Arial"/>
              </a:rPr>
              <a:t>rals</a:t>
            </a:r>
            <a:endParaRPr sz="975">
              <a:solidFill>
                <a:prstClr val="black"/>
              </a:solidFill>
              <a:latin typeface="Arial"/>
              <a:cs typeface="Arial"/>
            </a:endParaRPr>
          </a:p>
        </p:txBody>
      </p:sp>
      <p:sp>
        <p:nvSpPr>
          <p:cNvPr id="48" name="object 48"/>
          <p:cNvSpPr txBox="1"/>
          <p:nvPr/>
        </p:nvSpPr>
        <p:spPr>
          <a:xfrm>
            <a:off x="7233475" y="1968817"/>
            <a:ext cx="497681" cy="162545"/>
          </a:xfrm>
          <a:prstGeom prst="rect">
            <a:avLst/>
          </a:prstGeom>
        </p:spPr>
        <p:txBody>
          <a:bodyPr vert="horz" wrap="square" lIns="0" tIns="12383" rIns="0" bIns="0" rtlCol="0">
            <a:spAutoFit/>
          </a:bodyPr>
          <a:lstStyle/>
          <a:p>
            <a:pPr marL="9525" defTabSz="685800">
              <a:spcBef>
                <a:spcPts val="98"/>
              </a:spcBef>
            </a:pPr>
            <a:r>
              <a:rPr sz="975" b="1" spc="8" dirty="0">
                <a:solidFill>
                  <a:srgbClr val="FFFFFF"/>
                </a:solidFill>
                <a:latin typeface="Arial"/>
                <a:cs typeface="Arial"/>
              </a:rPr>
              <a:t>Devices</a:t>
            </a:r>
            <a:endParaRPr sz="975">
              <a:solidFill>
                <a:prstClr val="black"/>
              </a:solidFill>
              <a:latin typeface="Arial"/>
              <a:cs typeface="Arial"/>
            </a:endParaRPr>
          </a:p>
        </p:txBody>
      </p:sp>
      <p:sp>
        <p:nvSpPr>
          <p:cNvPr id="49" name="object 49"/>
          <p:cNvSpPr txBox="1"/>
          <p:nvPr/>
        </p:nvSpPr>
        <p:spPr>
          <a:xfrm>
            <a:off x="8261223" y="1851470"/>
            <a:ext cx="809625" cy="312586"/>
          </a:xfrm>
          <a:prstGeom prst="rect">
            <a:avLst/>
          </a:prstGeom>
        </p:spPr>
        <p:txBody>
          <a:bodyPr vert="horz" wrap="square" lIns="0" tIns="12383" rIns="0" bIns="0" rtlCol="0">
            <a:spAutoFit/>
          </a:bodyPr>
          <a:lstStyle/>
          <a:p>
            <a:pPr marL="9525" defTabSz="685800">
              <a:spcBef>
                <a:spcPts val="98"/>
              </a:spcBef>
            </a:pPr>
            <a:r>
              <a:rPr sz="975" b="1" spc="8" dirty="0">
                <a:solidFill>
                  <a:srgbClr val="FFFFFF"/>
                </a:solidFill>
                <a:latin typeface="Arial"/>
                <a:cs typeface="Arial"/>
              </a:rPr>
              <a:t>System</a:t>
            </a:r>
            <a:r>
              <a:rPr sz="975" b="1" spc="15" dirty="0">
                <a:solidFill>
                  <a:srgbClr val="FFFFFF"/>
                </a:solidFill>
                <a:latin typeface="Arial"/>
                <a:cs typeface="Arial"/>
              </a:rPr>
              <a:t> </a:t>
            </a:r>
            <a:r>
              <a:rPr sz="975" b="1" spc="11" dirty="0">
                <a:solidFill>
                  <a:srgbClr val="FFFFFF"/>
                </a:solidFill>
                <a:latin typeface="Arial"/>
                <a:cs typeface="Arial"/>
              </a:rPr>
              <a:t>or</a:t>
            </a:r>
            <a:endParaRPr sz="975">
              <a:solidFill>
                <a:prstClr val="black"/>
              </a:solidFill>
              <a:latin typeface="Arial"/>
              <a:cs typeface="Arial"/>
            </a:endParaRPr>
          </a:p>
          <a:p>
            <a:pPr marL="40005" defTabSz="685800">
              <a:spcBef>
                <a:spcPts val="26"/>
              </a:spcBef>
            </a:pPr>
            <a:r>
              <a:rPr sz="975" b="1" spc="8" dirty="0">
                <a:solidFill>
                  <a:srgbClr val="FFFFFF"/>
                </a:solidFill>
                <a:latin typeface="Arial"/>
                <a:cs typeface="Arial"/>
              </a:rPr>
              <a:t>Applications</a:t>
            </a:r>
            <a:endParaRPr sz="975">
              <a:solidFill>
                <a:prstClr val="black"/>
              </a:solidFill>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16"/>
            <a:ext cx="5226939" cy="5132069"/>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926363" y="250660"/>
            <a:ext cx="4090035" cy="351602"/>
          </a:xfrm>
          <a:prstGeom prst="rect">
            <a:avLst/>
          </a:prstGeom>
        </p:spPr>
        <p:txBody>
          <a:bodyPr vert="horz" wrap="square" lIns="0" tIns="10953" rIns="0" bIns="0" rtlCol="0">
            <a:spAutoFit/>
          </a:bodyPr>
          <a:lstStyle/>
          <a:p>
            <a:pPr marL="9525">
              <a:spcBef>
                <a:spcPts val="86"/>
              </a:spcBef>
            </a:pPr>
            <a:r>
              <a:rPr sz="2213" spc="4" dirty="0">
                <a:solidFill>
                  <a:srgbClr val="FFFFFF"/>
                </a:solidFill>
              </a:rPr>
              <a:t>DOE’s Office of</a:t>
            </a:r>
            <a:r>
              <a:rPr sz="2213" spc="-4" dirty="0">
                <a:solidFill>
                  <a:srgbClr val="FFFFFF"/>
                </a:solidFill>
              </a:rPr>
              <a:t> </a:t>
            </a:r>
            <a:r>
              <a:rPr sz="2213" dirty="0">
                <a:solidFill>
                  <a:srgbClr val="FFFFFF"/>
                </a:solidFill>
              </a:rPr>
              <a:t>Manufacturing</a:t>
            </a:r>
            <a:endParaRPr sz="2213"/>
          </a:p>
        </p:txBody>
      </p:sp>
      <p:grpSp>
        <p:nvGrpSpPr>
          <p:cNvPr id="4" name="object 4"/>
          <p:cNvGrpSpPr/>
          <p:nvPr/>
        </p:nvGrpSpPr>
        <p:grpSpPr>
          <a:xfrm>
            <a:off x="1532000" y="882396"/>
            <a:ext cx="5777865" cy="3990499"/>
            <a:chOff x="2042667" y="1176527"/>
            <a:chExt cx="7703820" cy="5320665"/>
          </a:xfrm>
        </p:grpSpPr>
        <p:sp>
          <p:nvSpPr>
            <p:cNvPr id="5" name="object 5"/>
            <p:cNvSpPr/>
            <p:nvPr/>
          </p:nvSpPr>
          <p:spPr>
            <a:xfrm>
              <a:off x="2709671" y="1176527"/>
              <a:ext cx="6687311" cy="5320284"/>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5458205" y="1553718"/>
              <a:ext cx="1577340" cy="3347085"/>
            </a:xfrm>
            <a:custGeom>
              <a:avLst/>
              <a:gdLst/>
              <a:ahLst/>
              <a:cxnLst/>
              <a:rect l="l" t="t" r="r" b="b"/>
              <a:pathLst>
                <a:path w="1577340" h="3347085">
                  <a:moveTo>
                    <a:pt x="274320" y="320802"/>
                  </a:moveTo>
                  <a:lnTo>
                    <a:pt x="287438" y="247247"/>
                  </a:lnTo>
                  <a:lnTo>
                    <a:pt x="324807" y="179725"/>
                  </a:lnTo>
                  <a:lnTo>
                    <a:pt x="351655" y="148827"/>
                  </a:lnTo>
                  <a:lnTo>
                    <a:pt x="383448" y="120160"/>
                  </a:lnTo>
                  <a:lnTo>
                    <a:pt x="419814" y="93964"/>
                  </a:lnTo>
                  <a:lnTo>
                    <a:pt x="460381" y="70479"/>
                  </a:lnTo>
                  <a:lnTo>
                    <a:pt x="504776" y="49947"/>
                  </a:lnTo>
                  <a:lnTo>
                    <a:pt x="552627" y="32608"/>
                  </a:lnTo>
                  <a:lnTo>
                    <a:pt x="603562" y="18703"/>
                  </a:lnTo>
                  <a:lnTo>
                    <a:pt x="657208" y="8473"/>
                  </a:lnTo>
                  <a:lnTo>
                    <a:pt x="713192" y="2158"/>
                  </a:lnTo>
                  <a:lnTo>
                    <a:pt x="771144" y="0"/>
                  </a:lnTo>
                  <a:lnTo>
                    <a:pt x="829095" y="2158"/>
                  </a:lnTo>
                  <a:lnTo>
                    <a:pt x="885079" y="8473"/>
                  </a:lnTo>
                  <a:lnTo>
                    <a:pt x="938725" y="18703"/>
                  </a:lnTo>
                  <a:lnTo>
                    <a:pt x="989660" y="32608"/>
                  </a:lnTo>
                  <a:lnTo>
                    <a:pt x="1037511" y="49947"/>
                  </a:lnTo>
                  <a:lnTo>
                    <a:pt x="1081906" y="70479"/>
                  </a:lnTo>
                  <a:lnTo>
                    <a:pt x="1122473" y="93964"/>
                  </a:lnTo>
                  <a:lnTo>
                    <a:pt x="1158839" y="120160"/>
                  </a:lnTo>
                  <a:lnTo>
                    <a:pt x="1190632" y="148827"/>
                  </a:lnTo>
                  <a:lnTo>
                    <a:pt x="1217480" y="179725"/>
                  </a:lnTo>
                  <a:lnTo>
                    <a:pt x="1239010" y="212612"/>
                  </a:lnTo>
                  <a:lnTo>
                    <a:pt x="1264626" y="283391"/>
                  </a:lnTo>
                  <a:lnTo>
                    <a:pt x="1267968" y="320802"/>
                  </a:lnTo>
                  <a:lnTo>
                    <a:pt x="1264626" y="358212"/>
                  </a:lnTo>
                  <a:lnTo>
                    <a:pt x="1239010" y="428991"/>
                  </a:lnTo>
                  <a:lnTo>
                    <a:pt x="1217480" y="461878"/>
                  </a:lnTo>
                  <a:lnTo>
                    <a:pt x="1190632" y="492776"/>
                  </a:lnTo>
                  <a:lnTo>
                    <a:pt x="1158839" y="521443"/>
                  </a:lnTo>
                  <a:lnTo>
                    <a:pt x="1122473" y="547639"/>
                  </a:lnTo>
                  <a:lnTo>
                    <a:pt x="1081906" y="571124"/>
                  </a:lnTo>
                  <a:lnTo>
                    <a:pt x="1037511" y="591656"/>
                  </a:lnTo>
                  <a:lnTo>
                    <a:pt x="989660" y="608995"/>
                  </a:lnTo>
                  <a:lnTo>
                    <a:pt x="938725" y="622900"/>
                  </a:lnTo>
                  <a:lnTo>
                    <a:pt x="885079" y="633130"/>
                  </a:lnTo>
                  <a:lnTo>
                    <a:pt x="829095" y="639445"/>
                  </a:lnTo>
                  <a:lnTo>
                    <a:pt x="771144" y="641604"/>
                  </a:lnTo>
                  <a:lnTo>
                    <a:pt x="713192" y="639445"/>
                  </a:lnTo>
                  <a:lnTo>
                    <a:pt x="657208" y="633130"/>
                  </a:lnTo>
                  <a:lnTo>
                    <a:pt x="603562" y="622900"/>
                  </a:lnTo>
                  <a:lnTo>
                    <a:pt x="552627" y="608995"/>
                  </a:lnTo>
                  <a:lnTo>
                    <a:pt x="504776" y="591656"/>
                  </a:lnTo>
                  <a:lnTo>
                    <a:pt x="460381" y="571124"/>
                  </a:lnTo>
                  <a:lnTo>
                    <a:pt x="419814" y="547639"/>
                  </a:lnTo>
                  <a:lnTo>
                    <a:pt x="383448" y="521443"/>
                  </a:lnTo>
                  <a:lnTo>
                    <a:pt x="351655" y="492776"/>
                  </a:lnTo>
                  <a:lnTo>
                    <a:pt x="324807" y="461878"/>
                  </a:lnTo>
                  <a:lnTo>
                    <a:pt x="303277" y="428991"/>
                  </a:lnTo>
                  <a:lnTo>
                    <a:pt x="277661" y="358212"/>
                  </a:lnTo>
                  <a:lnTo>
                    <a:pt x="274320" y="320802"/>
                  </a:lnTo>
                  <a:close/>
                </a:path>
                <a:path w="1577340" h="3347085">
                  <a:moveTo>
                    <a:pt x="455676" y="1305306"/>
                  </a:moveTo>
                  <a:lnTo>
                    <a:pt x="457967" y="1263068"/>
                  </a:lnTo>
                  <a:lnTo>
                    <a:pt x="464711" y="1221892"/>
                  </a:lnTo>
                  <a:lnTo>
                    <a:pt x="475708" y="1181943"/>
                  </a:lnTo>
                  <a:lnTo>
                    <a:pt x="490761" y="1143383"/>
                  </a:lnTo>
                  <a:lnTo>
                    <a:pt x="509672" y="1106377"/>
                  </a:lnTo>
                  <a:lnTo>
                    <a:pt x="532242" y="1071089"/>
                  </a:lnTo>
                  <a:lnTo>
                    <a:pt x="558275" y="1037683"/>
                  </a:lnTo>
                  <a:lnTo>
                    <a:pt x="587572" y="1006321"/>
                  </a:lnTo>
                  <a:lnTo>
                    <a:pt x="619934" y="977169"/>
                  </a:lnTo>
                  <a:lnTo>
                    <a:pt x="655165" y="950390"/>
                  </a:lnTo>
                  <a:lnTo>
                    <a:pt x="693066" y="926148"/>
                  </a:lnTo>
                  <a:lnTo>
                    <a:pt x="733439" y="904606"/>
                  </a:lnTo>
                  <a:lnTo>
                    <a:pt x="776086" y="885929"/>
                  </a:lnTo>
                  <a:lnTo>
                    <a:pt x="820809" y="870281"/>
                  </a:lnTo>
                  <a:lnTo>
                    <a:pt x="867411" y="857825"/>
                  </a:lnTo>
                  <a:lnTo>
                    <a:pt x="915694" y="848724"/>
                  </a:lnTo>
                  <a:lnTo>
                    <a:pt x="965458" y="843144"/>
                  </a:lnTo>
                  <a:lnTo>
                    <a:pt x="1016508" y="841248"/>
                  </a:lnTo>
                  <a:lnTo>
                    <a:pt x="1067557" y="843144"/>
                  </a:lnTo>
                  <a:lnTo>
                    <a:pt x="1117321" y="848724"/>
                  </a:lnTo>
                  <a:lnTo>
                    <a:pt x="1165604" y="857825"/>
                  </a:lnTo>
                  <a:lnTo>
                    <a:pt x="1212206" y="870281"/>
                  </a:lnTo>
                  <a:lnTo>
                    <a:pt x="1256929" y="885929"/>
                  </a:lnTo>
                  <a:lnTo>
                    <a:pt x="1299576" y="904606"/>
                  </a:lnTo>
                  <a:lnTo>
                    <a:pt x="1339949" y="926148"/>
                  </a:lnTo>
                  <a:lnTo>
                    <a:pt x="1377850" y="950390"/>
                  </a:lnTo>
                  <a:lnTo>
                    <a:pt x="1413081" y="977169"/>
                  </a:lnTo>
                  <a:lnTo>
                    <a:pt x="1445443" y="1006321"/>
                  </a:lnTo>
                  <a:lnTo>
                    <a:pt x="1474740" y="1037683"/>
                  </a:lnTo>
                  <a:lnTo>
                    <a:pt x="1500773" y="1071089"/>
                  </a:lnTo>
                  <a:lnTo>
                    <a:pt x="1523343" y="1106377"/>
                  </a:lnTo>
                  <a:lnTo>
                    <a:pt x="1542254" y="1143383"/>
                  </a:lnTo>
                  <a:lnTo>
                    <a:pt x="1557307" y="1181943"/>
                  </a:lnTo>
                  <a:lnTo>
                    <a:pt x="1568304" y="1221892"/>
                  </a:lnTo>
                  <a:lnTo>
                    <a:pt x="1575048" y="1263068"/>
                  </a:lnTo>
                  <a:lnTo>
                    <a:pt x="1577340" y="1305306"/>
                  </a:lnTo>
                  <a:lnTo>
                    <a:pt x="1575048" y="1347543"/>
                  </a:lnTo>
                  <a:lnTo>
                    <a:pt x="1568304" y="1388719"/>
                  </a:lnTo>
                  <a:lnTo>
                    <a:pt x="1557307" y="1428668"/>
                  </a:lnTo>
                  <a:lnTo>
                    <a:pt x="1542254" y="1467228"/>
                  </a:lnTo>
                  <a:lnTo>
                    <a:pt x="1523343" y="1504234"/>
                  </a:lnTo>
                  <a:lnTo>
                    <a:pt x="1500773" y="1539522"/>
                  </a:lnTo>
                  <a:lnTo>
                    <a:pt x="1474740" y="1572928"/>
                  </a:lnTo>
                  <a:lnTo>
                    <a:pt x="1445443" y="1604290"/>
                  </a:lnTo>
                  <a:lnTo>
                    <a:pt x="1413081" y="1633442"/>
                  </a:lnTo>
                  <a:lnTo>
                    <a:pt x="1377850" y="1660221"/>
                  </a:lnTo>
                  <a:lnTo>
                    <a:pt x="1339949" y="1684463"/>
                  </a:lnTo>
                  <a:lnTo>
                    <a:pt x="1299576" y="1706005"/>
                  </a:lnTo>
                  <a:lnTo>
                    <a:pt x="1256929" y="1724682"/>
                  </a:lnTo>
                  <a:lnTo>
                    <a:pt x="1212206" y="1740330"/>
                  </a:lnTo>
                  <a:lnTo>
                    <a:pt x="1165604" y="1752786"/>
                  </a:lnTo>
                  <a:lnTo>
                    <a:pt x="1117321" y="1761887"/>
                  </a:lnTo>
                  <a:lnTo>
                    <a:pt x="1067557" y="1767467"/>
                  </a:lnTo>
                  <a:lnTo>
                    <a:pt x="1016508" y="1769364"/>
                  </a:lnTo>
                  <a:lnTo>
                    <a:pt x="965458" y="1767467"/>
                  </a:lnTo>
                  <a:lnTo>
                    <a:pt x="915694" y="1761887"/>
                  </a:lnTo>
                  <a:lnTo>
                    <a:pt x="867411" y="1752786"/>
                  </a:lnTo>
                  <a:lnTo>
                    <a:pt x="820809" y="1740330"/>
                  </a:lnTo>
                  <a:lnTo>
                    <a:pt x="776086" y="1724682"/>
                  </a:lnTo>
                  <a:lnTo>
                    <a:pt x="733439" y="1706005"/>
                  </a:lnTo>
                  <a:lnTo>
                    <a:pt x="693066" y="1684463"/>
                  </a:lnTo>
                  <a:lnTo>
                    <a:pt x="655165" y="1660221"/>
                  </a:lnTo>
                  <a:lnTo>
                    <a:pt x="619934" y="1633442"/>
                  </a:lnTo>
                  <a:lnTo>
                    <a:pt x="587572" y="1604290"/>
                  </a:lnTo>
                  <a:lnTo>
                    <a:pt x="558275" y="1572928"/>
                  </a:lnTo>
                  <a:lnTo>
                    <a:pt x="532242" y="1539522"/>
                  </a:lnTo>
                  <a:lnTo>
                    <a:pt x="509672" y="1504234"/>
                  </a:lnTo>
                  <a:lnTo>
                    <a:pt x="490761" y="1467228"/>
                  </a:lnTo>
                  <a:lnTo>
                    <a:pt x="475708" y="1428668"/>
                  </a:lnTo>
                  <a:lnTo>
                    <a:pt x="464711" y="1388719"/>
                  </a:lnTo>
                  <a:lnTo>
                    <a:pt x="457967" y="1347543"/>
                  </a:lnTo>
                  <a:lnTo>
                    <a:pt x="455676" y="1305306"/>
                  </a:lnTo>
                  <a:close/>
                </a:path>
                <a:path w="1577340" h="3347085">
                  <a:moveTo>
                    <a:pt x="0" y="3088386"/>
                  </a:moveTo>
                  <a:lnTo>
                    <a:pt x="15381" y="3019730"/>
                  </a:lnTo>
                  <a:lnTo>
                    <a:pt x="58786" y="2958027"/>
                  </a:lnTo>
                  <a:lnTo>
                    <a:pt x="89715" y="2930554"/>
                  </a:lnTo>
                  <a:lnTo>
                    <a:pt x="126111" y="2905744"/>
                  </a:lnTo>
                  <a:lnTo>
                    <a:pt x="167459" y="2883905"/>
                  </a:lnTo>
                  <a:lnTo>
                    <a:pt x="213247" y="2865345"/>
                  </a:lnTo>
                  <a:lnTo>
                    <a:pt x="262961" y="2850374"/>
                  </a:lnTo>
                  <a:lnTo>
                    <a:pt x="316088" y="2839298"/>
                  </a:lnTo>
                  <a:lnTo>
                    <a:pt x="372116" y="2832426"/>
                  </a:lnTo>
                  <a:lnTo>
                    <a:pt x="430530" y="2830068"/>
                  </a:lnTo>
                  <a:lnTo>
                    <a:pt x="488943" y="2832426"/>
                  </a:lnTo>
                  <a:lnTo>
                    <a:pt x="544971" y="2839298"/>
                  </a:lnTo>
                  <a:lnTo>
                    <a:pt x="598098" y="2850374"/>
                  </a:lnTo>
                  <a:lnTo>
                    <a:pt x="647812" y="2865345"/>
                  </a:lnTo>
                  <a:lnTo>
                    <a:pt x="693600" y="2883905"/>
                  </a:lnTo>
                  <a:lnTo>
                    <a:pt x="734949" y="2905744"/>
                  </a:lnTo>
                  <a:lnTo>
                    <a:pt x="771344" y="2930554"/>
                  </a:lnTo>
                  <a:lnTo>
                    <a:pt x="802273" y="2958027"/>
                  </a:lnTo>
                  <a:lnTo>
                    <a:pt x="827222" y="2987855"/>
                  </a:lnTo>
                  <a:lnTo>
                    <a:pt x="857129" y="3053343"/>
                  </a:lnTo>
                  <a:lnTo>
                    <a:pt x="861060" y="3088386"/>
                  </a:lnTo>
                  <a:lnTo>
                    <a:pt x="857129" y="3123428"/>
                  </a:lnTo>
                  <a:lnTo>
                    <a:pt x="827222" y="3188916"/>
                  </a:lnTo>
                  <a:lnTo>
                    <a:pt x="802273" y="3218744"/>
                  </a:lnTo>
                  <a:lnTo>
                    <a:pt x="771344" y="3246217"/>
                  </a:lnTo>
                  <a:lnTo>
                    <a:pt x="734949" y="3271027"/>
                  </a:lnTo>
                  <a:lnTo>
                    <a:pt x="693600" y="3292866"/>
                  </a:lnTo>
                  <a:lnTo>
                    <a:pt x="647812" y="3311426"/>
                  </a:lnTo>
                  <a:lnTo>
                    <a:pt x="598098" y="3326397"/>
                  </a:lnTo>
                  <a:lnTo>
                    <a:pt x="544971" y="3337473"/>
                  </a:lnTo>
                  <a:lnTo>
                    <a:pt x="488943" y="3344345"/>
                  </a:lnTo>
                  <a:lnTo>
                    <a:pt x="430530" y="3346704"/>
                  </a:lnTo>
                  <a:lnTo>
                    <a:pt x="372116" y="3344345"/>
                  </a:lnTo>
                  <a:lnTo>
                    <a:pt x="316088" y="3337473"/>
                  </a:lnTo>
                  <a:lnTo>
                    <a:pt x="262961" y="3326397"/>
                  </a:lnTo>
                  <a:lnTo>
                    <a:pt x="213247" y="3311426"/>
                  </a:lnTo>
                  <a:lnTo>
                    <a:pt x="167459" y="3292866"/>
                  </a:lnTo>
                  <a:lnTo>
                    <a:pt x="126110" y="3271027"/>
                  </a:lnTo>
                  <a:lnTo>
                    <a:pt x="89715" y="3246217"/>
                  </a:lnTo>
                  <a:lnTo>
                    <a:pt x="58786" y="3218744"/>
                  </a:lnTo>
                  <a:lnTo>
                    <a:pt x="33837" y="3188916"/>
                  </a:lnTo>
                  <a:lnTo>
                    <a:pt x="3930" y="3123428"/>
                  </a:lnTo>
                  <a:lnTo>
                    <a:pt x="0" y="3088386"/>
                  </a:lnTo>
                  <a:close/>
                </a:path>
              </a:pathLst>
            </a:custGeom>
            <a:ln w="38100">
              <a:solidFill>
                <a:srgbClr val="0070A2"/>
              </a:solidFill>
            </a:ln>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7170420" y="2706877"/>
              <a:ext cx="2576195" cy="269875"/>
            </a:xfrm>
            <a:custGeom>
              <a:avLst/>
              <a:gdLst/>
              <a:ahLst/>
              <a:cxnLst/>
              <a:rect l="l" t="t" r="r" b="b"/>
              <a:pathLst>
                <a:path w="2576195" h="269875">
                  <a:moveTo>
                    <a:pt x="172977" y="56970"/>
                  </a:moveTo>
                  <a:lnTo>
                    <a:pt x="169294" y="113993"/>
                  </a:lnTo>
                  <a:lnTo>
                    <a:pt x="2572257" y="269748"/>
                  </a:lnTo>
                  <a:lnTo>
                    <a:pt x="2575940" y="212725"/>
                  </a:lnTo>
                  <a:lnTo>
                    <a:pt x="172977" y="56970"/>
                  </a:lnTo>
                  <a:close/>
                </a:path>
                <a:path w="2576195" h="269875">
                  <a:moveTo>
                    <a:pt x="176656" y="0"/>
                  </a:moveTo>
                  <a:lnTo>
                    <a:pt x="0" y="74422"/>
                  </a:lnTo>
                  <a:lnTo>
                    <a:pt x="165607" y="171069"/>
                  </a:lnTo>
                  <a:lnTo>
                    <a:pt x="169294" y="113993"/>
                  </a:lnTo>
                  <a:lnTo>
                    <a:pt x="140715" y="112141"/>
                  </a:lnTo>
                  <a:lnTo>
                    <a:pt x="144399" y="55118"/>
                  </a:lnTo>
                  <a:lnTo>
                    <a:pt x="173097" y="55118"/>
                  </a:lnTo>
                  <a:lnTo>
                    <a:pt x="176656" y="0"/>
                  </a:lnTo>
                  <a:close/>
                </a:path>
                <a:path w="2576195" h="269875">
                  <a:moveTo>
                    <a:pt x="144399" y="55118"/>
                  </a:moveTo>
                  <a:lnTo>
                    <a:pt x="140715" y="112141"/>
                  </a:lnTo>
                  <a:lnTo>
                    <a:pt x="169294" y="113993"/>
                  </a:lnTo>
                  <a:lnTo>
                    <a:pt x="172977" y="56970"/>
                  </a:lnTo>
                  <a:lnTo>
                    <a:pt x="144399" y="55118"/>
                  </a:lnTo>
                  <a:close/>
                </a:path>
                <a:path w="2576195" h="269875">
                  <a:moveTo>
                    <a:pt x="173097" y="55118"/>
                  </a:moveTo>
                  <a:lnTo>
                    <a:pt x="144399" y="55118"/>
                  </a:lnTo>
                  <a:lnTo>
                    <a:pt x="172977" y="56970"/>
                  </a:lnTo>
                  <a:lnTo>
                    <a:pt x="173097" y="55118"/>
                  </a:lnTo>
                  <a:close/>
                </a:path>
              </a:pathLst>
            </a:custGeom>
            <a:solidFill>
              <a:srgbClr val="0070A2"/>
            </a:solidFill>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2042667" y="2701416"/>
              <a:ext cx="2630805" cy="198120"/>
            </a:xfrm>
            <a:custGeom>
              <a:avLst/>
              <a:gdLst/>
              <a:ahLst/>
              <a:cxnLst/>
              <a:rect l="l" t="t" r="r" b="b"/>
              <a:pathLst>
                <a:path w="2630804" h="198119">
                  <a:moveTo>
                    <a:pt x="2458000" y="57104"/>
                  </a:moveTo>
                  <a:lnTo>
                    <a:pt x="0" y="140716"/>
                  </a:lnTo>
                  <a:lnTo>
                    <a:pt x="2031" y="197866"/>
                  </a:lnTo>
                  <a:lnTo>
                    <a:pt x="2459948" y="114253"/>
                  </a:lnTo>
                  <a:lnTo>
                    <a:pt x="2458000" y="57104"/>
                  </a:lnTo>
                  <a:close/>
                </a:path>
                <a:path w="2630804" h="198119">
                  <a:moveTo>
                    <a:pt x="2578494" y="56134"/>
                  </a:moveTo>
                  <a:lnTo>
                    <a:pt x="2486533" y="56134"/>
                  </a:lnTo>
                  <a:lnTo>
                    <a:pt x="2488437" y="113284"/>
                  </a:lnTo>
                  <a:lnTo>
                    <a:pt x="2459948" y="114253"/>
                  </a:lnTo>
                  <a:lnTo>
                    <a:pt x="2461895" y="171323"/>
                  </a:lnTo>
                  <a:lnTo>
                    <a:pt x="2630297" y="79883"/>
                  </a:lnTo>
                  <a:lnTo>
                    <a:pt x="2578494" y="56134"/>
                  </a:lnTo>
                  <a:close/>
                </a:path>
                <a:path w="2630804" h="198119">
                  <a:moveTo>
                    <a:pt x="2486533" y="56134"/>
                  </a:moveTo>
                  <a:lnTo>
                    <a:pt x="2458000" y="57104"/>
                  </a:lnTo>
                  <a:lnTo>
                    <a:pt x="2459948" y="114253"/>
                  </a:lnTo>
                  <a:lnTo>
                    <a:pt x="2488437" y="113284"/>
                  </a:lnTo>
                  <a:lnTo>
                    <a:pt x="2486533" y="56134"/>
                  </a:lnTo>
                  <a:close/>
                </a:path>
                <a:path w="2630804" h="198119">
                  <a:moveTo>
                    <a:pt x="2456053" y="0"/>
                  </a:moveTo>
                  <a:lnTo>
                    <a:pt x="2458000" y="57104"/>
                  </a:lnTo>
                  <a:lnTo>
                    <a:pt x="2486533" y="56134"/>
                  </a:lnTo>
                  <a:lnTo>
                    <a:pt x="2578494" y="56134"/>
                  </a:lnTo>
                  <a:lnTo>
                    <a:pt x="2456053" y="0"/>
                  </a:lnTo>
                  <a:close/>
                </a:path>
              </a:pathLst>
            </a:custGeom>
            <a:solidFill>
              <a:srgbClr val="157CA7"/>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4458461" y="4001261"/>
              <a:ext cx="861060" cy="516890"/>
            </a:xfrm>
            <a:custGeom>
              <a:avLst/>
              <a:gdLst/>
              <a:ahLst/>
              <a:cxnLst/>
              <a:rect l="l" t="t" r="r" b="b"/>
              <a:pathLst>
                <a:path w="861060" h="516889">
                  <a:moveTo>
                    <a:pt x="0" y="258318"/>
                  </a:moveTo>
                  <a:lnTo>
                    <a:pt x="15381" y="189662"/>
                  </a:lnTo>
                  <a:lnTo>
                    <a:pt x="58786" y="127959"/>
                  </a:lnTo>
                  <a:lnTo>
                    <a:pt x="89715" y="100486"/>
                  </a:lnTo>
                  <a:lnTo>
                    <a:pt x="126111" y="75676"/>
                  </a:lnTo>
                  <a:lnTo>
                    <a:pt x="167459" y="53837"/>
                  </a:lnTo>
                  <a:lnTo>
                    <a:pt x="213247" y="35277"/>
                  </a:lnTo>
                  <a:lnTo>
                    <a:pt x="262961" y="20306"/>
                  </a:lnTo>
                  <a:lnTo>
                    <a:pt x="316088" y="9230"/>
                  </a:lnTo>
                  <a:lnTo>
                    <a:pt x="372116" y="2358"/>
                  </a:lnTo>
                  <a:lnTo>
                    <a:pt x="430529" y="0"/>
                  </a:lnTo>
                  <a:lnTo>
                    <a:pt x="488943" y="2358"/>
                  </a:lnTo>
                  <a:lnTo>
                    <a:pt x="544971" y="9230"/>
                  </a:lnTo>
                  <a:lnTo>
                    <a:pt x="598098" y="20306"/>
                  </a:lnTo>
                  <a:lnTo>
                    <a:pt x="647812" y="35277"/>
                  </a:lnTo>
                  <a:lnTo>
                    <a:pt x="693600" y="53837"/>
                  </a:lnTo>
                  <a:lnTo>
                    <a:pt x="734949" y="75676"/>
                  </a:lnTo>
                  <a:lnTo>
                    <a:pt x="771344" y="100486"/>
                  </a:lnTo>
                  <a:lnTo>
                    <a:pt x="802273" y="127959"/>
                  </a:lnTo>
                  <a:lnTo>
                    <a:pt x="827222" y="157787"/>
                  </a:lnTo>
                  <a:lnTo>
                    <a:pt x="857129" y="223275"/>
                  </a:lnTo>
                  <a:lnTo>
                    <a:pt x="861060" y="258318"/>
                  </a:lnTo>
                  <a:lnTo>
                    <a:pt x="857129" y="293360"/>
                  </a:lnTo>
                  <a:lnTo>
                    <a:pt x="827222" y="358848"/>
                  </a:lnTo>
                  <a:lnTo>
                    <a:pt x="802273" y="388676"/>
                  </a:lnTo>
                  <a:lnTo>
                    <a:pt x="771344" y="416149"/>
                  </a:lnTo>
                  <a:lnTo>
                    <a:pt x="734949" y="440959"/>
                  </a:lnTo>
                  <a:lnTo>
                    <a:pt x="693600" y="462798"/>
                  </a:lnTo>
                  <a:lnTo>
                    <a:pt x="647812" y="481358"/>
                  </a:lnTo>
                  <a:lnTo>
                    <a:pt x="598098" y="496329"/>
                  </a:lnTo>
                  <a:lnTo>
                    <a:pt x="544971" y="507405"/>
                  </a:lnTo>
                  <a:lnTo>
                    <a:pt x="488943" y="514277"/>
                  </a:lnTo>
                  <a:lnTo>
                    <a:pt x="430529" y="516636"/>
                  </a:lnTo>
                  <a:lnTo>
                    <a:pt x="372116" y="514277"/>
                  </a:lnTo>
                  <a:lnTo>
                    <a:pt x="316088" y="507405"/>
                  </a:lnTo>
                  <a:lnTo>
                    <a:pt x="262961" y="496329"/>
                  </a:lnTo>
                  <a:lnTo>
                    <a:pt x="213247" y="481358"/>
                  </a:lnTo>
                  <a:lnTo>
                    <a:pt x="167459" y="462798"/>
                  </a:lnTo>
                  <a:lnTo>
                    <a:pt x="126110" y="440959"/>
                  </a:lnTo>
                  <a:lnTo>
                    <a:pt x="89715" y="416149"/>
                  </a:lnTo>
                  <a:lnTo>
                    <a:pt x="58786" y="388676"/>
                  </a:lnTo>
                  <a:lnTo>
                    <a:pt x="33837" y="358848"/>
                  </a:lnTo>
                  <a:lnTo>
                    <a:pt x="3930" y="293360"/>
                  </a:lnTo>
                  <a:lnTo>
                    <a:pt x="0" y="258318"/>
                  </a:lnTo>
                  <a:close/>
                </a:path>
              </a:pathLst>
            </a:custGeom>
            <a:ln w="38100">
              <a:solidFill>
                <a:srgbClr val="157CA7"/>
              </a:solidFill>
            </a:ln>
          </p:spPr>
          <p:txBody>
            <a:bodyPr wrap="square" lIns="0" tIns="0" rIns="0" bIns="0" rtlCol="0"/>
            <a:lstStyle/>
            <a:p>
              <a:pPr defTabSz="685800"/>
              <a:endParaRPr sz="1350">
                <a:solidFill>
                  <a:prstClr val="black"/>
                </a:solidFill>
                <a:latin typeface="Calibri"/>
              </a:endParaRPr>
            </a:p>
          </p:txBody>
        </p:sp>
      </p:grpSp>
      <p:sp>
        <p:nvSpPr>
          <p:cNvPr id="10" name="object 10"/>
          <p:cNvSpPr txBox="1"/>
          <p:nvPr/>
        </p:nvSpPr>
        <p:spPr>
          <a:xfrm>
            <a:off x="7395495" y="1942300"/>
            <a:ext cx="1477328" cy="497733"/>
          </a:xfrm>
          <a:prstGeom prst="rect">
            <a:avLst/>
          </a:prstGeom>
        </p:spPr>
        <p:txBody>
          <a:bodyPr vert="horz" wrap="square" lIns="0" tIns="12859" rIns="0" bIns="0" rtlCol="0">
            <a:spAutoFit/>
          </a:bodyPr>
          <a:lstStyle/>
          <a:p>
            <a:pPr marL="9525" defTabSz="685800">
              <a:spcBef>
                <a:spcPts val="101"/>
              </a:spcBef>
            </a:pPr>
            <a:r>
              <a:rPr sz="1575" b="1" spc="19" dirty="0">
                <a:solidFill>
                  <a:srgbClr val="0070A2"/>
                </a:solidFill>
                <a:latin typeface="Karla"/>
                <a:cs typeface="Karla"/>
              </a:rPr>
              <a:t>D</a:t>
            </a:r>
            <a:r>
              <a:rPr sz="1575" b="1" spc="8" dirty="0">
                <a:solidFill>
                  <a:srgbClr val="0070A2"/>
                </a:solidFill>
                <a:latin typeface="Karla"/>
                <a:cs typeface="Karla"/>
              </a:rPr>
              <a:t>e</a:t>
            </a:r>
            <a:r>
              <a:rPr sz="1575" b="1" spc="11" dirty="0">
                <a:solidFill>
                  <a:srgbClr val="0070A2"/>
                </a:solidFill>
                <a:latin typeface="Karla"/>
                <a:cs typeface="Karla"/>
              </a:rPr>
              <a:t>monstr</a:t>
            </a:r>
            <a:r>
              <a:rPr sz="1575" b="1" spc="4" dirty="0">
                <a:solidFill>
                  <a:srgbClr val="0070A2"/>
                </a:solidFill>
                <a:latin typeface="Karla"/>
                <a:cs typeface="Karla"/>
              </a:rPr>
              <a:t>a</a:t>
            </a:r>
            <a:r>
              <a:rPr sz="1575" b="1" spc="8" dirty="0">
                <a:solidFill>
                  <a:srgbClr val="0070A2"/>
                </a:solidFill>
                <a:latin typeface="Karla"/>
                <a:cs typeface="Karla"/>
              </a:rPr>
              <a:t>t</a:t>
            </a:r>
            <a:r>
              <a:rPr sz="1575" b="1" dirty="0">
                <a:solidFill>
                  <a:srgbClr val="0070A2"/>
                </a:solidFill>
                <a:latin typeface="Karla"/>
                <a:cs typeface="Karla"/>
              </a:rPr>
              <a:t>i</a:t>
            </a:r>
            <a:r>
              <a:rPr sz="1575" b="1" spc="15" dirty="0">
                <a:solidFill>
                  <a:srgbClr val="0070A2"/>
                </a:solidFill>
                <a:latin typeface="Karla"/>
                <a:cs typeface="Karla"/>
              </a:rPr>
              <a:t>on</a:t>
            </a:r>
            <a:endParaRPr sz="1575">
              <a:solidFill>
                <a:prstClr val="black"/>
              </a:solidFill>
              <a:latin typeface="Karla"/>
              <a:cs typeface="Karla"/>
            </a:endParaRPr>
          </a:p>
          <a:p>
            <a:pPr marL="59531" defTabSz="685800">
              <a:spcBef>
                <a:spcPts val="38"/>
              </a:spcBef>
            </a:pPr>
            <a:r>
              <a:rPr sz="1575" b="1" spc="23" dirty="0">
                <a:solidFill>
                  <a:srgbClr val="0070A2"/>
                </a:solidFill>
                <a:latin typeface="Karla"/>
                <a:cs typeface="Karla"/>
              </a:rPr>
              <a:t>&amp;</a:t>
            </a:r>
            <a:r>
              <a:rPr sz="1575" b="1" spc="-68" dirty="0">
                <a:solidFill>
                  <a:srgbClr val="0070A2"/>
                </a:solidFill>
                <a:latin typeface="Karla"/>
                <a:cs typeface="Karla"/>
              </a:rPr>
              <a:t> </a:t>
            </a:r>
            <a:r>
              <a:rPr sz="1575" b="1" spc="15" dirty="0">
                <a:solidFill>
                  <a:srgbClr val="0070A2"/>
                </a:solidFill>
                <a:latin typeface="Karla"/>
                <a:cs typeface="Karla"/>
              </a:rPr>
              <a:t>Deployment</a:t>
            </a:r>
            <a:endParaRPr sz="1575">
              <a:solidFill>
                <a:prstClr val="black"/>
              </a:solidFill>
              <a:latin typeface="Karla"/>
              <a:cs typeface="Karla"/>
            </a:endParaRPr>
          </a:p>
        </p:txBody>
      </p:sp>
      <p:sp>
        <p:nvSpPr>
          <p:cNvPr id="11" name="object 11"/>
          <p:cNvSpPr txBox="1"/>
          <p:nvPr/>
        </p:nvSpPr>
        <p:spPr>
          <a:xfrm>
            <a:off x="163754" y="1884426"/>
            <a:ext cx="1289685" cy="497733"/>
          </a:xfrm>
          <a:prstGeom prst="rect">
            <a:avLst/>
          </a:prstGeom>
        </p:spPr>
        <p:txBody>
          <a:bodyPr vert="horz" wrap="square" lIns="0" tIns="12859" rIns="0" bIns="0" rtlCol="0">
            <a:spAutoFit/>
          </a:bodyPr>
          <a:lstStyle/>
          <a:p>
            <a:pPr marL="9525" defTabSz="685800">
              <a:spcBef>
                <a:spcPts val="101"/>
              </a:spcBef>
            </a:pPr>
            <a:r>
              <a:rPr sz="1575" b="1" spc="8" dirty="0">
                <a:solidFill>
                  <a:srgbClr val="157CA7"/>
                </a:solidFill>
                <a:latin typeface="Karla"/>
                <a:cs typeface="Karla"/>
              </a:rPr>
              <a:t>Research</a:t>
            </a:r>
            <a:r>
              <a:rPr sz="1575" b="1" spc="-26" dirty="0">
                <a:solidFill>
                  <a:srgbClr val="157CA7"/>
                </a:solidFill>
                <a:latin typeface="Karla"/>
                <a:cs typeface="Karla"/>
              </a:rPr>
              <a:t> </a:t>
            </a:r>
            <a:r>
              <a:rPr sz="1575" b="1" spc="23" dirty="0">
                <a:solidFill>
                  <a:srgbClr val="157CA7"/>
                </a:solidFill>
                <a:latin typeface="Karla"/>
                <a:cs typeface="Karla"/>
              </a:rPr>
              <a:t>&amp;</a:t>
            </a:r>
            <a:endParaRPr sz="1575">
              <a:solidFill>
                <a:prstClr val="black"/>
              </a:solidFill>
              <a:latin typeface="Karla"/>
              <a:cs typeface="Karla"/>
            </a:endParaRPr>
          </a:p>
          <a:p>
            <a:pPr marL="9525" defTabSz="685800">
              <a:spcBef>
                <a:spcPts val="34"/>
              </a:spcBef>
            </a:pPr>
            <a:r>
              <a:rPr sz="1575" b="1" spc="11" dirty="0">
                <a:solidFill>
                  <a:srgbClr val="157CA7"/>
                </a:solidFill>
                <a:latin typeface="Karla"/>
                <a:cs typeface="Karla"/>
              </a:rPr>
              <a:t>Development</a:t>
            </a:r>
            <a:endParaRPr sz="1575">
              <a:solidFill>
                <a:prstClr val="black"/>
              </a:solidFill>
              <a:latin typeface="Karla"/>
              <a:cs typeface="Karl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50779" y="881825"/>
            <a:ext cx="2832734" cy="2579846"/>
          </a:xfrm>
          <a:custGeom>
            <a:avLst/>
            <a:gdLst/>
            <a:ahLst/>
            <a:cxnLst/>
            <a:rect l="l" t="t" r="r" b="b"/>
            <a:pathLst>
              <a:path w="3776979" h="3439795">
                <a:moveTo>
                  <a:pt x="3776472" y="0"/>
                </a:moveTo>
                <a:lnTo>
                  <a:pt x="0" y="0"/>
                </a:lnTo>
                <a:lnTo>
                  <a:pt x="0" y="3439667"/>
                </a:lnTo>
                <a:lnTo>
                  <a:pt x="3776472" y="3439667"/>
                </a:lnTo>
                <a:lnTo>
                  <a:pt x="3776472" y="0"/>
                </a:lnTo>
                <a:close/>
              </a:path>
            </a:pathLst>
          </a:custGeom>
          <a:solidFill>
            <a:srgbClr val="0070A2"/>
          </a:solid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676275" y="251270"/>
            <a:ext cx="5175885" cy="561051"/>
          </a:xfrm>
          <a:prstGeom prst="rect">
            <a:avLst/>
          </a:prstGeom>
        </p:spPr>
        <p:txBody>
          <a:bodyPr vert="horz" wrap="square" lIns="0" tIns="9525" rIns="0" bIns="0" rtlCol="0">
            <a:spAutoFit/>
          </a:bodyPr>
          <a:lstStyle/>
          <a:p>
            <a:pPr marL="9525">
              <a:lnSpc>
                <a:spcPts val="2123"/>
              </a:lnSpc>
              <a:spcBef>
                <a:spcPts val="75"/>
              </a:spcBef>
            </a:pPr>
            <a:r>
              <a:rPr sz="1800" spc="-4" dirty="0"/>
              <a:t>Executive </a:t>
            </a:r>
            <a:r>
              <a:rPr sz="1800" spc="-19" dirty="0"/>
              <a:t>Order </a:t>
            </a:r>
            <a:r>
              <a:rPr sz="1800" spc="-4" dirty="0"/>
              <a:t>14017: </a:t>
            </a:r>
            <a:r>
              <a:rPr sz="1800" spc="-8" dirty="0"/>
              <a:t>America’s </a:t>
            </a:r>
            <a:r>
              <a:rPr sz="1800" spc="-4" dirty="0"/>
              <a:t>Supply</a:t>
            </a:r>
            <a:r>
              <a:rPr sz="1800" spc="49" dirty="0"/>
              <a:t> </a:t>
            </a:r>
            <a:r>
              <a:rPr sz="1800" dirty="0"/>
              <a:t>Chains</a:t>
            </a:r>
            <a:endParaRPr sz="1800"/>
          </a:p>
          <a:p>
            <a:pPr marL="9525">
              <a:lnSpc>
                <a:spcPts val="2213"/>
              </a:lnSpc>
            </a:pPr>
            <a:r>
              <a:rPr sz="1875" i="1" spc="41" dirty="0"/>
              <a:t>(February</a:t>
            </a:r>
            <a:r>
              <a:rPr sz="1875" i="1" spc="23" dirty="0"/>
              <a:t> </a:t>
            </a:r>
            <a:r>
              <a:rPr sz="1875" i="1" spc="56" dirty="0"/>
              <a:t>2021–2022)</a:t>
            </a:r>
            <a:endParaRPr sz="1875"/>
          </a:p>
        </p:txBody>
      </p:sp>
      <p:sp>
        <p:nvSpPr>
          <p:cNvPr id="4" name="object 4"/>
          <p:cNvSpPr txBox="1"/>
          <p:nvPr/>
        </p:nvSpPr>
        <p:spPr>
          <a:xfrm>
            <a:off x="687705" y="1111948"/>
            <a:ext cx="3029426" cy="2642486"/>
          </a:xfrm>
          <a:prstGeom prst="rect">
            <a:avLst/>
          </a:prstGeom>
        </p:spPr>
        <p:txBody>
          <a:bodyPr vert="horz" wrap="square" lIns="0" tIns="10953" rIns="0" bIns="0" rtlCol="0">
            <a:spAutoFit/>
          </a:bodyPr>
          <a:lstStyle/>
          <a:p>
            <a:pPr marL="266700" marR="149066" indent="-257651" defTabSz="685800">
              <a:lnSpc>
                <a:spcPct val="101200"/>
              </a:lnSpc>
              <a:spcBef>
                <a:spcPts val="86"/>
              </a:spcBef>
              <a:buFont typeface="Arial"/>
              <a:buChar char="•"/>
              <a:tabLst>
                <a:tab pos="266700" algn="l"/>
                <a:tab pos="267176" algn="l"/>
              </a:tabLst>
            </a:pPr>
            <a:r>
              <a:rPr sz="1088" spc="15" dirty="0">
                <a:solidFill>
                  <a:prstClr val="black"/>
                </a:solidFill>
                <a:latin typeface="Karla"/>
                <a:cs typeface="Karla"/>
              </a:rPr>
              <a:t>DOE </a:t>
            </a:r>
            <a:r>
              <a:rPr sz="1088" spc="8" dirty="0">
                <a:solidFill>
                  <a:prstClr val="black"/>
                </a:solidFill>
                <a:latin typeface="Karla"/>
                <a:cs typeface="Karla"/>
              </a:rPr>
              <a:t>released </a:t>
            </a:r>
            <a:r>
              <a:rPr sz="1088" spc="11" dirty="0">
                <a:solidFill>
                  <a:prstClr val="black"/>
                </a:solidFill>
                <a:latin typeface="Karla"/>
                <a:cs typeface="Karla"/>
              </a:rPr>
              <a:t>14 </a:t>
            </a:r>
            <a:r>
              <a:rPr sz="1088" spc="4" dirty="0">
                <a:solidFill>
                  <a:prstClr val="black"/>
                </a:solidFill>
                <a:latin typeface="Karla"/>
                <a:cs typeface="Karla"/>
              </a:rPr>
              <a:t>reports </a:t>
            </a:r>
            <a:r>
              <a:rPr sz="1088" spc="15" dirty="0">
                <a:solidFill>
                  <a:prstClr val="black"/>
                </a:solidFill>
                <a:latin typeface="Karla"/>
                <a:cs typeface="Karla"/>
              </a:rPr>
              <a:t>on </a:t>
            </a:r>
            <a:r>
              <a:rPr sz="1088" spc="11" dirty="0">
                <a:solidFill>
                  <a:prstClr val="black"/>
                </a:solidFill>
                <a:latin typeface="Karla"/>
                <a:cs typeface="Karla"/>
              </a:rPr>
              <a:t>the </a:t>
            </a:r>
            <a:r>
              <a:rPr sz="1088" spc="8" dirty="0">
                <a:solidFill>
                  <a:prstClr val="black"/>
                </a:solidFill>
                <a:latin typeface="Karla"/>
                <a:cs typeface="Karla"/>
              </a:rPr>
              <a:t>energy  sector </a:t>
            </a:r>
            <a:r>
              <a:rPr sz="1088" spc="4" dirty="0">
                <a:solidFill>
                  <a:prstClr val="black"/>
                </a:solidFill>
                <a:latin typeface="Karla"/>
                <a:cs typeface="Karla"/>
              </a:rPr>
              <a:t>supply </a:t>
            </a:r>
            <a:r>
              <a:rPr sz="1088" spc="11" dirty="0">
                <a:solidFill>
                  <a:prstClr val="black"/>
                </a:solidFill>
                <a:latin typeface="Karla"/>
                <a:cs typeface="Karla"/>
              </a:rPr>
              <a:t>chains, including 13</a:t>
            </a:r>
            <a:r>
              <a:rPr sz="1088" spc="-127" dirty="0">
                <a:solidFill>
                  <a:prstClr val="black"/>
                </a:solidFill>
                <a:latin typeface="Karla"/>
                <a:cs typeface="Karla"/>
              </a:rPr>
              <a:t> </a:t>
            </a:r>
            <a:r>
              <a:rPr sz="1088" spc="11" dirty="0">
                <a:solidFill>
                  <a:prstClr val="black"/>
                </a:solidFill>
                <a:latin typeface="Karla"/>
                <a:cs typeface="Karla"/>
              </a:rPr>
              <a:t>issue-  </a:t>
            </a:r>
            <a:r>
              <a:rPr sz="1125" spc="-8" dirty="0">
                <a:solidFill>
                  <a:prstClr val="black"/>
                </a:solidFill>
                <a:latin typeface="Karla"/>
                <a:cs typeface="Karla"/>
              </a:rPr>
              <a:t>specific </a:t>
            </a:r>
            <a:r>
              <a:rPr sz="1125" spc="-11" dirty="0">
                <a:solidFill>
                  <a:prstClr val="black"/>
                </a:solidFill>
                <a:latin typeface="Karla"/>
                <a:cs typeface="Karla"/>
              </a:rPr>
              <a:t>deep dive assessments and an  </a:t>
            </a:r>
            <a:r>
              <a:rPr sz="1088" spc="8" dirty="0">
                <a:solidFill>
                  <a:prstClr val="black"/>
                </a:solidFill>
                <a:latin typeface="Karla"/>
                <a:cs typeface="Karla"/>
              </a:rPr>
              <a:t>overarching </a:t>
            </a:r>
            <a:r>
              <a:rPr sz="1088" spc="4" dirty="0">
                <a:solidFill>
                  <a:prstClr val="black"/>
                </a:solidFill>
                <a:latin typeface="Karla"/>
                <a:cs typeface="Karla"/>
              </a:rPr>
              <a:t>strategy</a:t>
            </a:r>
            <a:r>
              <a:rPr sz="1088" spc="-41" dirty="0">
                <a:solidFill>
                  <a:prstClr val="black"/>
                </a:solidFill>
                <a:latin typeface="Karla"/>
                <a:cs typeface="Karla"/>
              </a:rPr>
              <a:t> </a:t>
            </a:r>
            <a:r>
              <a:rPr sz="1088" dirty="0">
                <a:solidFill>
                  <a:prstClr val="black"/>
                </a:solidFill>
                <a:latin typeface="Karla"/>
                <a:cs typeface="Karla"/>
              </a:rPr>
              <a:t>report</a:t>
            </a:r>
            <a:endParaRPr sz="1088">
              <a:solidFill>
                <a:prstClr val="black"/>
              </a:solidFill>
              <a:latin typeface="Karla"/>
              <a:cs typeface="Karla"/>
            </a:endParaRPr>
          </a:p>
          <a:p>
            <a:pPr marL="266700" marR="3810" indent="-257651" defTabSz="685800">
              <a:lnSpc>
                <a:spcPct val="102400"/>
              </a:lnSpc>
              <a:spcBef>
                <a:spcPts val="671"/>
              </a:spcBef>
              <a:buFont typeface="Arial"/>
              <a:buChar char="•"/>
              <a:tabLst>
                <a:tab pos="266700" algn="l"/>
                <a:tab pos="267176" algn="l"/>
              </a:tabLst>
            </a:pPr>
            <a:r>
              <a:rPr sz="1088" spc="-11" dirty="0">
                <a:solidFill>
                  <a:prstClr val="black"/>
                </a:solidFill>
                <a:latin typeface="Karla"/>
                <a:cs typeface="Karla"/>
              </a:rPr>
              <a:t>“America’s </a:t>
            </a:r>
            <a:r>
              <a:rPr sz="1088" spc="4" dirty="0">
                <a:solidFill>
                  <a:prstClr val="black"/>
                </a:solidFill>
                <a:latin typeface="Karla"/>
                <a:cs typeface="Karla"/>
              </a:rPr>
              <a:t>Strategy </a:t>
            </a:r>
            <a:r>
              <a:rPr sz="1088" spc="11" dirty="0">
                <a:solidFill>
                  <a:prstClr val="black"/>
                </a:solidFill>
                <a:latin typeface="Karla"/>
                <a:cs typeface="Karla"/>
              </a:rPr>
              <a:t>to </a:t>
            </a:r>
            <a:r>
              <a:rPr sz="1088" spc="8" dirty="0">
                <a:solidFill>
                  <a:prstClr val="black"/>
                </a:solidFill>
                <a:latin typeface="Karla"/>
                <a:cs typeface="Karla"/>
              </a:rPr>
              <a:t>Secure </a:t>
            </a:r>
            <a:r>
              <a:rPr sz="1088" spc="11" dirty="0">
                <a:solidFill>
                  <a:prstClr val="black"/>
                </a:solidFill>
                <a:latin typeface="Karla"/>
                <a:cs typeface="Karla"/>
              </a:rPr>
              <a:t>the </a:t>
            </a:r>
            <a:r>
              <a:rPr sz="1088" spc="4" dirty="0">
                <a:solidFill>
                  <a:prstClr val="black"/>
                </a:solidFill>
                <a:latin typeface="Karla"/>
                <a:cs typeface="Karla"/>
              </a:rPr>
              <a:t>Supply  </a:t>
            </a:r>
            <a:r>
              <a:rPr sz="1088" spc="11" dirty="0">
                <a:solidFill>
                  <a:prstClr val="black"/>
                </a:solidFill>
                <a:latin typeface="Karla"/>
                <a:cs typeface="Karla"/>
              </a:rPr>
              <a:t>Chain </a:t>
            </a:r>
            <a:r>
              <a:rPr sz="1088" dirty="0">
                <a:solidFill>
                  <a:prstClr val="black"/>
                </a:solidFill>
                <a:latin typeface="Karla"/>
                <a:cs typeface="Karla"/>
              </a:rPr>
              <a:t>for </a:t>
            </a:r>
            <a:r>
              <a:rPr sz="1088" spc="4" dirty="0">
                <a:solidFill>
                  <a:prstClr val="black"/>
                </a:solidFill>
                <a:latin typeface="Karla"/>
                <a:cs typeface="Karla"/>
              </a:rPr>
              <a:t>a </a:t>
            </a:r>
            <a:r>
              <a:rPr sz="1088" spc="15" dirty="0">
                <a:solidFill>
                  <a:prstClr val="black"/>
                </a:solidFill>
                <a:latin typeface="Karla"/>
                <a:cs typeface="Karla"/>
              </a:rPr>
              <a:t>Robust </a:t>
            </a:r>
            <a:r>
              <a:rPr sz="1088" spc="11" dirty="0">
                <a:solidFill>
                  <a:prstClr val="black"/>
                </a:solidFill>
                <a:latin typeface="Karla"/>
                <a:cs typeface="Karla"/>
              </a:rPr>
              <a:t>Clean </a:t>
            </a:r>
            <a:r>
              <a:rPr sz="1088" spc="4" dirty="0">
                <a:solidFill>
                  <a:prstClr val="black"/>
                </a:solidFill>
                <a:latin typeface="Karla"/>
                <a:cs typeface="Karla"/>
              </a:rPr>
              <a:t>Energy  </a:t>
            </a:r>
            <a:r>
              <a:rPr sz="1088" spc="-11" dirty="0">
                <a:solidFill>
                  <a:prstClr val="black"/>
                </a:solidFill>
                <a:latin typeface="Karla"/>
                <a:cs typeface="Karla"/>
              </a:rPr>
              <a:t>Transition” </a:t>
            </a:r>
            <a:r>
              <a:rPr sz="1088" spc="8" dirty="0">
                <a:solidFill>
                  <a:prstClr val="black"/>
                </a:solidFill>
                <a:latin typeface="Karla"/>
                <a:cs typeface="Karla"/>
              </a:rPr>
              <a:t>is </a:t>
            </a:r>
            <a:r>
              <a:rPr sz="1088" spc="11" dirty="0">
                <a:solidFill>
                  <a:prstClr val="black"/>
                </a:solidFill>
                <a:latin typeface="Karla"/>
                <a:cs typeface="Karla"/>
              </a:rPr>
              <a:t>the </a:t>
            </a:r>
            <a:r>
              <a:rPr sz="1088" spc="4" dirty="0">
                <a:solidFill>
                  <a:prstClr val="black"/>
                </a:solidFill>
                <a:latin typeface="Karla"/>
                <a:cs typeface="Karla"/>
              </a:rPr>
              <a:t>first-ever</a:t>
            </a:r>
            <a:r>
              <a:rPr sz="1088" spc="15" dirty="0">
                <a:solidFill>
                  <a:prstClr val="black"/>
                </a:solidFill>
                <a:latin typeface="Karla"/>
                <a:cs typeface="Karla"/>
              </a:rPr>
              <a:t> </a:t>
            </a:r>
            <a:r>
              <a:rPr sz="1088" spc="-30" dirty="0">
                <a:solidFill>
                  <a:prstClr val="black"/>
                </a:solidFill>
                <a:latin typeface="Karla"/>
                <a:cs typeface="Karla"/>
              </a:rPr>
              <a:t>comprehensive</a:t>
            </a:r>
            <a:endParaRPr sz="1088">
              <a:solidFill>
                <a:prstClr val="black"/>
              </a:solidFill>
              <a:latin typeface="Karla"/>
              <a:cs typeface="Karla"/>
            </a:endParaRPr>
          </a:p>
          <a:p>
            <a:pPr marL="266700" marR="277654" algn="just" defTabSz="685800">
              <a:lnSpc>
                <a:spcPts val="1335"/>
              </a:lnSpc>
              <a:spcBef>
                <a:spcPts val="45"/>
              </a:spcBef>
            </a:pPr>
            <a:r>
              <a:rPr sz="1125" spc="-8" dirty="0">
                <a:solidFill>
                  <a:prstClr val="black"/>
                </a:solidFill>
                <a:latin typeface="Karla"/>
                <a:cs typeface="Karla"/>
              </a:rPr>
              <a:t>U.S. government </a:t>
            </a:r>
            <a:r>
              <a:rPr sz="1125" spc="-11" dirty="0">
                <a:solidFill>
                  <a:prstClr val="black"/>
                </a:solidFill>
                <a:latin typeface="Karla"/>
                <a:cs typeface="Karla"/>
              </a:rPr>
              <a:t>strategy </a:t>
            </a:r>
            <a:r>
              <a:rPr sz="1125" spc="-4" dirty="0">
                <a:solidFill>
                  <a:prstClr val="black"/>
                </a:solidFill>
                <a:latin typeface="Karla"/>
                <a:cs typeface="Karla"/>
              </a:rPr>
              <a:t>to </a:t>
            </a:r>
            <a:r>
              <a:rPr sz="1125" spc="-11" dirty="0">
                <a:solidFill>
                  <a:prstClr val="black"/>
                </a:solidFill>
                <a:latin typeface="Karla"/>
                <a:cs typeface="Karla"/>
              </a:rPr>
              <a:t>secure</a:t>
            </a:r>
            <a:r>
              <a:rPr sz="1125" spc="-113" dirty="0">
                <a:solidFill>
                  <a:prstClr val="black"/>
                </a:solidFill>
                <a:latin typeface="Karla"/>
                <a:cs typeface="Karla"/>
              </a:rPr>
              <a:t> </a:t>
            </a:r>
            <a:r>
              <a:rPr sz="1125" spc="-11" dirty="0">
                <a:solidFill>
                  <a:prstClr val="black"/>
                </a:solidFill>
                <a:latin typeface="Karla"/>
                <a:cs typeface="Karla"/>
              </a:rPr>
              <a:t>our  </a:t>
            </a:r>
            <a:r>
              <a:rPr sz="1088" spc="11" dirty="0">
                <a:solidFill>
                  <a:prstClr val="black"/>
                </a:solidFill>
                <a:latin typeface="Karla"/>
                <a:cs typeface="Karla"/>
              </a:rPr>
              <a:t>domestic </a:t>
            </a:r>
            <a:r>
              <a:rPr sz="1088" spc="8" dirty="0">
                <a:solidFill>
                  <a:prstClr val="black"/>
                </a:solidFill>
                <a:latin typeface="Karla"/>
                <a:cs typeface="Karla"/>
              </a:rPr>
              <a:t>energy </a:t>
            </a:r>
            <a:r>
              <a:rPr sz="1088" spc="4" dirty="0">
                <a:solidFill>
                  <a:prstClr val="black"/>
                </a:solidFill>
                <a:latin typeface="Karla"/>
                <a:cs typeface="Karla"/>
              </a:rPr>
              <a:t>supply </a:t>
            </a:r>
            <a:r>
              <a:rPr sz="1088" spc="11" dirty="0">
                <a:solidFill>
                  <a:prstClr val="black"/>
                </a:solidFill>
                <a:latin typeface="Karla"/>
                <a:cs typeface="Karla"/>
              </a:rPr>
              <a:t>chains and</a:t>
            </a:r>
            <a:r>
              <a:rPr sz="1088" spc="-131" dirty="0">
                <a:solidFill>
                  <a:prstClr val="black"/>
                </a:solidFill>
                <a:latin typeface="Karla"/>
                <a:cs typeface="Karla"/>
              </a:rPr>
              <a:t> </a:t>
            </a:r>
            <a:r>
              <a:rPr sz="1088" spc="11" dirty="0">
                <a:solidFill>
                  <a:prstClr val="black"/>
                </a:solidFill>
                <a:latin typeface="Karla"/>
                <a:cs typeface="Karla"/>
              </a:rPr>
              <a:t>an  </a:t>
            </a:r>
            <a:r>
              <a:rPr sz="1088" spc="4" dirty="0">
                <a:solidFill>
                  <a:prstClr val="black"/>
                </a:solidFill>
                <a:latin typeface="Karla"/>
                <a:cs typeface="Karla"/>
              </a:rPr>
              <a:t>Energy </a:t>
            </a:r>
            <a:r>
              <a:rPr sz="1088" spc="8" dirty="0">
                <a:solidFill>
                  <a:prstClr val="black"/>
                </a:solidFill>
                <a:latin typeface="Karla"/>
                <a:cs typeface="Karla"/>
              </a:rPr>
              <a:t>Industrial</a:t>
            </a:r>
            <a:r>
              <a:rPr sz="1088" spc="-38" dirty="0">
                <a:solidFill>
                  <a:prstClr val="black"/>
                </a:solidFill>
                <a:latin typeface="Karla"/>
                <a:cs typeface="Karla"/>
              </a:rPr>
              <a:t> </a:t>
            </a:r>
            <a:r>
              <a:rPr sz="1088" spc="8" dirty="0">
                <a:solidFill>
                  <a:prstClr val="black"/>
                </a:solidFill>
                <a:latin typeface="Karla"/>
                <a:cs typeface="Karla"/>
              </a:rPr>
              <a:t>Base</a:t>
            </a:r>
            <a:endParaRPr sz="1088">
              <a:solidFill>
                <a:prstClr val="black"/>
              </a:solidFill>
              <a:latin typeface="Karla"/>
              <a:cs typeface="Karla"/>
            </a:endParaRPr>
          </a:p>
          <a:p>
            <a:pPr marL="266700" marR="124301" indent="-257651" defTabSz="685800">
              <a:lnSpc>
                <a:spcPct val="101000"/>
              </a:lnSpc>
              <a:spcBef>
                <a:spcPts val="638"/>
              </a:spcBef>
              <a:buFont typeface="Arial"/>
              <a:buChar char="•"/>
              <a:tabLst>
                <a:tab pos="266700" algn="l"/>
                <a:tab pos="267176" algn="l"/>
              </a:tabLst>
            </a:pPr>
            <a:r>
              <a:rPr sz="1088" spc="4" dirty="0">
                <a:solidFill>
                  <a:prstClr val="black"/>
                </a:solidFill>
                <a:latin typeface="Karla"/>
                <a:cs typeface="Karla"/>
              </a:rPr>
              <a:t>Lays </a:t>
            </a:r>
            <a:r>
              <a:rPr sz="1088" spc="11" dirty="0">
                <a:solidFill>
                  <a:prstClr val="black"/>
                </a:solidFill>
                <a:latin typeface="Karla"/>
                <a:cs typeface="Karla"/>
              </a:rPr>
              <a:t>out dozens of </a:t>
            </a:r>
            <a:r>
              <a:rPr sz="1088" spc="8" dirty="0">
                <a:solidFill>
                  <a:prstClr val="black"/>
                </a:solidFill>
                <a:latin typeface="Karla"/>
                <a:cs typeface="Karla"/>
              </a:rPr>
              <a:t>critical strategies</a:t>
            </a:r>
            <a:r>
              <a:rPr sz="1088" spc="-135" dirty="0">
                <a:solidFill>
                  <a:prstClr val="black"/>
                </a:solidFill>
                <a:latin typeface="Karla"/>
                <a:cs typeface="Karla"/>
              </a:rPr>
              <a:t> </a:t>
            </a:r>
            <a:r>
              <a:rPr sz="1088" spc="11" dirty="0">
                <a:solidFill>
                  <a:prstClr val="black"/>
                </a:solidFill>
                <a:latin typeface="Karla"/>
                <a:cs typeface="Karla"/>
              </a:rPr>
              <a:t>and  actions to build </a:t>
            </a:r>
            <a:r>
              <a:rPr sz="1088" spc="8" dirty="0">
                <a:solidFill>
                  <a:prstClr val="black"/>
                </a:solidFill>
                <a:latin typeface="Karla"/>
                <a:cs typeface="Karla"/>
              </a:rPr>
              <a:t>secure, resilient, </a:t>
            </a:r>
            <a:r>
              <a:rPr sz="1088" spc="11" dirty="0">
                <a:solidFill>
                  <a:prstClr val="black"/>
                </a:solidFill>
                <a:latin typeface="Karla"/>
                <a:cs typeface="Karla"/>
              </a:rPr>
              <a:t>and  </a:t>
            </a:r>
            <a:r>
              <a:rPr sz="1125" spc="-11" dirty="0">
                <a:solidFill>
                  <a:prstClr val="black"/>
                </a:solidFill>
                <a:latin typeface="Karla"/>
                <a:cs typeface="Karla"/>
              </a:rPr>
              <a:t>diverse </a:t>
            </a:r>
            <a:r>
              <a:rPr sz="1125" spc="-8" dirty="0">
                <a:solidFill>
                  <a:prstClr val="black"/>
                </a:solidFill>
                <a:latin typeface="Karla"/>
                <a:cs typeface="Karla"/>
              </a:rPr>
              <a:t>domestic </a:t>
            </a:r>
            <a:r>
              <a:rPr sz="1125" spc="-15" dirty="0">
                <a:solidFill>
                  <a:prstClr val="black"/>
                </a:solidFill>
                <a:latin typeface="Karla"/>
                <a:cs typeface="Karla"/>
              </a:rPr>
              <a:t>energy supply</a:t>
            </a:r>
            <a:r>
              <a:rPr sz="1125" spc="-75" dirty="0">
                <a:solidFill>
                  <a:prstClr val="black"/>
                </a:solidFill>
                <a:latin typeface="Karla"/>
                <a:cs typeface="Karla"/>
              </a:rPr>
              <a:t> </a:t>
            </a:r>
            <a:r>
              <a:rPr sz="1125" spc="-8" dirty="0">
                <a:solidFill>
                  <a:prstClr val="black"/>
                </a:solidFill>
                <a:latin typeface="Karla"/>
                <a:cs typeface="Karla"/>
              </a:rPr>
              <a:t>chains</a:t>
            </a:r>
            <a:endParaRPr sz="1125">
              <a:solidFill>
                <a:prstClr val="black"/>
              </a:solidFill>
              <a:latin typeface="Karla"/>
              <a:cs typeface="Karla"/>
            </a:endParaRPr>
          </a:p>
          <a:p>
            <a:pPr marL="266700" indent="-257651" defTabSz="685800">
              <a:spcBef>
                <a:spcPts val="694"/>
              </a:spcBef>
              <a:buFont typeface="Arial"/>
              <a:buChar char="•"/>
              <a:tabLst>
                <a:tab pos="266700" algn="l"/>
                <a:tab pos="267176" algn="l"/>
              </a:tabLst>
            </a:pPr>
            <a:r>
              <a:rPr sz="1088" spc="4" dirty="0">
                <a:solidFill>
                  <a:prstClr val="black"/>
                </a:solidFill>
                <a:latin typeface="Karla"/>
                <a:cs typeface="Karla"/>
              </a:rPr>
              <a:t>Part </a:t>
            </a:r>
            <a:r>
              <a:rPr sz="1088" spc="11" dirty="0">
                <a:solidFill>
                  <a:prstClr val="black"/>
                </a:solidFill>
                <a:latin typeface="Karla"/>
                <a:cs typeface="Karla"/>
              </a:rPr>
              <a:t>of </a:t>
            </a:r>
            <a:r>
              <a:rPr sz="1088" spc="4" dirty="0">
                <a:solidFill>
                  <a:prstClr val="black"/>
                </a:solidFill>
                <a:latin typeface="Karla"/>
                <a:cs typeface="Karla"/>
              </a:rPr>
              <a:t>a </a:t>
            </a:r>
            <a:r>
              <a:rPr sz="1088" dirty="0">
                <a:solidFill>
                  <a:prstClr val="black"/>
                </a:solidFill>
                <a:latin typeface="Karla"/>
                <a:cs typeface="Karla"/>
              </a:rPr>
              <a:t>larger</a:t>
            </a:r>
            <a:r>
              <a:rPr sz="1088" spc="-38" dirty="0">
                <a:solidFill>
                  <a:prstClr val="black"/>
                </a:solidFill>
                <a:latin typeface="Karla"/>
                <a:cs typeface="Karla"/>
              </a:rPr>
              <a:t> </a:t>
            </a:r>
            <a:r>
              <a:rPr sz="1088" spc="11" dirty="0">
                <a:solidFill>
                  <a:prstClr val="black"/>
                </a:solidFill>
                <a:latin typeface="Karla"/>
                <a:cs typeface="Karla"/>
              </a:rPr>
              <a:t>whole-of-government</a:t>
            </a:r>
            <a:endParaRPr sz="1088">
              <a:solidFill>
                <a:prstClr val="black"/>
              </a:solidFill>
              <a:latin typeface="Karla"/>
              <a:cs typeface="Karla"/>
            </a:endParaRPr>
          </a:p>
        </p:txBody>
      </p:sp>
      <p:sp>
        <p:nvSpPr>
          <p:cNvPr id="5" name="object 5"/>
          <p:cNvSpPr txBox="1"/>
          <p:nvPr/>
        </p:nvSpPr>
        <p:spPr>
          <a:xfrm>
            <a:off x="8572786" y="4969840"/>
            <a:ext cx="124301" cy="124554"/>
          </a:xfrm>
          <a:prstGeom prst="rect">
            <a:avLst/>
          </a:prstGeom>
        </p:spPr>
        <p:txBody>
          <a:bodyPr vert="horz" wrap="square" lIns="0" tIns="9049" rIns="0" bIns="0" rtlCol="0">
            <a:spAutoFit/>
          </a:bodyPr>
          <a:lstStyle/>
          <a:p>
            <a:pPr marL="9525" defTabSz="685800">
              <a:spcBef>
                <a:spcPts val="71"/>
              </a:spcBef>
            </a:pPr>
            <a:r>
              <a:rPr sz="750" spc="-8" dirty="0">
                <a:solidFill>
                  <a:srgbClr val="888888"/>
                </a:solidFill>
                <a:latin typeface="Arial"/>
                <a:cs typeface="Arial"/>
              </a:rPr>
              <a:t>25</a:t>
            </a:r>
            <a:endParaRPr sz="750">
              <a:solidFill>
                <a:prstClr val="black"/>
              </a:solidFill>
              <a:latin typeface="Arial"/>
              <a:cs typeface="Arial"/>
            </a:endParaRPr>
          </a:p>
        </p:txBody>
      </p:sp>
      <p:sp>
        <p:nvSpPr>
          <p:cNvPr id="6" name="object 6"/>
          <p:cNvSpPr txBox="1"/>
          <p:nvPr/>
        </p:nvSpPr>
        <p:spPr>
          <a:xfrm>
            <a:off x="3950779" y="881825"/>
            <a:ext cx="2832734" cy="2604591"/>
          </a:xfrm>
          <a:prstGeom prst="rect">
            <a:avLst/>
          </a:prstGeom>
          <a:ln w="28575">
            <a:solidFill>
              <a:srgbClr val="00567D"/>
            </a:solidFill>
          </a:ln>
        </p:spPr>
        <p:txBody>
          <a:bodyPr vert="horz" wrap="square" lIns="0" tIns="1429" rIns="0" bIns="0" rtlCol="0">
            <a:spAutoFit/>
          </a:bodyPr>
          <a:lstStyle/>
          <a:p>
            <a:pPr algn="ctr" defTabSz="685800">
              <a:spcBef>
                <a:spcPts val="11"/>
              </a:spcBef>
            </a:pPr>
            <a:r>
              <a:rPr sz="863" b="1" u="sng" spc="11" dirty="0">
                <a:solidFill>
                  <a:srgbClr val="FFFFFF"/>
                </a:solidFill>
                <a:uFill>
                  <a:solidFill>
                    <a:srgbClr val="FFFFFF"/>
                  </a:solidFill>
                </a:uFill>
                <a:latin typeface="Karla"/>
                <a:cs typeface="Karla"/>
              </a:rPr>
              <a:t>Deep-Dive Assessment </a:t>
            </a:r>
            <a:r>
              <a:rPr sz="863" b="1" u="sng" spc="8" dirty="0">
                <a:solidFill>
                  <a:srgbClr val="FFFFFF"/>
                </a:solidFill>
                <a:uFill>
                  <a:solidFill>
                    <a:srgbClr val="FFFFFF"/>
                  </a:solidFill>
                </a:uFill>
                <a:latin typeface="Karla"/>
                <a:cs typeface="Karla"/>
              </a:rPr>
              <a:t>Report</a:t>
            </a:r>
            <a:r>
              <a:rPr sz="863" b="1" u="sng" spc="-38" dirty="0">
                <a:solidFill>
                  <a:srgbClr val="FFFFFF"/>
                </a:solidFill>
                <a:uFill>
                  <a:solidFill>
                    <a:srgbClr val="FFFFFF"/>
                  </a:solidFill>
                </a:uFill>
                <a:latin typeface="Karla"/>
                <a:cs typeface="Karla"/>
              </a:rPr>
              <a:t> </a:t>
            </a:r>
            <a:r>
              <a:rPr sz="863" b="1" u="sng" spc="11" dirty="0">
                <a:solidFill>
                  <a:srgbClr val="FFFFFF"/>
                </a:solidFill>
                <a:uFill>
                  <a:solidFill>
                    <a:srgbClr val="FFFFFF"/>
                  </a:solidFill>
                </a:uFill>
                <a:latin typeface="Karla"/>
                <a:cs typeface="Karla"/>
              </a:rPr>
              <a:t>Topics</a:t>
            </a:r>
            <a:endParaRPr sz="863">
              <a:solidFill>
                <a:prstClr val="black"/>
              </a:solidFill>
              <a:latin typeface="Karla"/>
              <a:cs typeface="Karla"/>
            </a:endParaRPr>
          </a:p>
          <a:p>
            <a:pPr defTabSz="685800">
              <a:spcBef>
                <a:spcPts val="38"/>
              </a:spcBef>
            </a:pPr>
            <a:endParaRPr sz="1163">
              <a:solidFill>
                <a:prstClr val="black"/>
              </a:solidFill>
              <a:latin typeface="Karla"/>
              <a:cs typeface="Karla"/>
            </a:endParaRPr>
          </a:p>
          <a:p>
            <a:pPr marL="227171" indent="-159544" defTabSz="685800">
              <a:buFont typeface="Arial"/>
              <a:buChar char="•"/>
              <a:tabLst>
                <a:tab pos="227171" algn="l"/>
                <a:tab pos="227648" algn="l"/>
              </a:tabLst>
            </a:pPr>
            <a:r>
              <a:rPr sz="863" spc="11" dirty="0">
                <a:solidFill>
                  <a:srgbClr val="FFFFFF"/>
                </a:solidFill>
                <a:latin typeface="Karla"/>
                <a:cs typeface="Karla"/>
              </a:rPr>
              <a:t>Carbon </a:t>
            </a:r>
            <a:r>
              <a:rPr sz="863" spc="8" dirty="0">
                <a:solidFill>
                  <a:srgbClr val="FFFFFF"/>
                </a:solidFill>
                <a:latin typeface="Karla"/>
                <a:cs typeface="Karla"/>
              </a:rPr>
              <a:t>capture</a:t>
            </a:r>
            <a:r>
              <a:rPr sz="863" spc="-38" dirty="0">
                <a:solidFill>
                  <a:srgbClr val="FFFFFF"/>
                </a:solidFill>
                <a:latin typeface="Karla"/>
                <a:cs typeface="Karla"/>
              </a:rPr>
              <a:t> </a:t>
            </a:r>
            <a:r>
              <a:rPr sz="863" spc="11" dirty="0">
                <a:solidFill>
                  <a:srgbClr val="FFFFFF"/>
                </a:solidFill>
                <a:latin typeface="Karla"/>
                <a:cs typeface="Karla"/>
              </a:rPr>
              <a:t>materials</a:t>
            </a:r>
            <a:endParaRPr sz="863">
              <a:solidFill>
                <a:prstClr val="black"/>
              </a:solidFill>
              <a:latin typeface="Karla"/>
              <a:cs typeface="Karla"/>
            </a:endParaRPr>
          </a:p>
          <a:p>
            <a:pPr marL="227171" marR="270986" indent="-159068" defTabSz="685800">
              <a:lnSpc>
                <a:spcPct val="103499"/>
              </a:lnSpc>
              <a:spcBef>
                <a:spcPts val="143"/>
              </a:spcBef>
              <a:buFont typeface="Arial"/>
              <a:buChar char="•"/>
              <a:tabLst>
                <a:tab pos="227171" algn="l"/>
                <a:tab pos="227648" algn="l"/>
              </a:tabLst>
            </a:pPr>
            <a:r>
              <a:rPr sz="863" spc="8" dirty="0">
                <a:solidFill>
                  <a:srgbClr val="FFFFFF"/>
                </a:solidFill>
                <a:latin typeface="Karla"/>
                <a:cs typeface="Karla"/>
              </a:rPr>
              <a:t>Electric grid </a:t>
            </a:r>
            <a:r>
              <a:rPr sz="863" spc="11" dirty="0">
                <a:solidFill>
                  <a:srgbClr val="FFFFFF"/>
                </a:solidFill>
                <a:latin typeface="Karla"/>
                <a:cs typeface="Karla"/>
              </a:rPr>
              <a:t>including </a:t>
            </a:r>
            <a:r>
              <a:rPr sz="863" spc="8" dirty="0">
                <a:solidFill>
                  <a:srgbClr val="FFFFFF"/>
                </a:solidFill>
                <a:latin typeface="Karla"/>
                <a:cs typeface="Karla"/>
              </a:rPr>
              <a:t>transformers </a:t>
            </a:r>
            <a:r>
              <a:rPr sz="863" spc="11" dirty="0">
                <a:solidFill>
                  <a:srgbClr val="FFFFFF"/>
                </a:solidFill>
                <a:latin typeface="Karla"/>
                <a:cs typeface="Karla"/>
              </a:rPr>
              <a:t>and</a:t>
            </a:r>
            <a:r>
              <a:rPr sz="863" spc="-83" dirty="0">
                <a:solidFill>
                  <a:srgbClr val="FFFFFF"/>
                </a:solidFill>
                <a:latin typeface="Karla"/>
                <a:cs typeface="Karla"/>
              </a:rPr>
              <a:t> </a:t>
            </a:r>
            <a:r>
              <a:rPr sz="863" spc="15" dirty="0">
                <a:solidFill>
                  <a:srgbClr val="FFFFFF"/>
                </a:solidFill>
                <a:latin typeface="Karla"/>
                <a:cs typeface="Karla"/>
              </a:rPr>
              <a:t>high  </a:t>
            </a:r>
            <a:r>
              <a:rPr sz="863" spc="11" dirty="0">
                <a:solidFill>
                  <a:srgbClr val="FFFFFF"/>
                </a:solidFill>
                <a:latin typeface="Karla"/>
                <a:cs typeface="Karla"/>
              </a:rPr>
              <a:t>voltage </a:t>
            </a:r>
            <a:r>
              <a:rPr sz="863" spc="8" dirty="0">
                <a:solidFill>
                  <a:srgbClr val="FFFFFF"/>
                </a:solidFill>
                <a:latin typeface="Karla"/>
                <a:cs typeface="Karla"/>
              </a:rPr>
              <a:t>direct</a:t>
            </a:r>
            <a:r>
              <a:rPr sz="863" spc="-4" dirty="0">
                <a:solidFill>
                  <a:srgbClr val="FFFFFF"/>
                </a:solidFill>
                <a:latin typeface="Karla"/>
                <a:cs typeface="Karla"/>
              </a:rPr>
              <a:t> </a:t>
            </a:r>
            <a:r>
              <a:rPr sz="863" spc="8" dirty="0">
                <a:solidFill>
                  <a:srgbClr val="FFFFFF"/>
                </a:solidFill>
                <a:latin typeface="Karla"/>
                <a:cs typeface="Karla"/>
              </a:rPr>
              <a:t>current</a:t>
            </a:r>
            <a:endParaRPr sz="863">
              <a:solidFill>
                <a:prstClr val="black"/>
              </a:solidFill>
              <a:latin typeface="Karla"/>
              <a:cs typeface="Karla"/>
            </a:endParaRPr>
          </a:p>
          <a:p>
            <a:pPr marL="227171" indent="-159544" defTabSz="685800">
              <a:spcBef>
                <a:spcPts val="180"/>
              </a:spcBef>
              <a:buFont typeface="Arial"/>
              <a:buChar char="•"/>
              <a:tabLst>
                <a:tab pos="227171" algn="l"/>
                <a:tab pos="227648" algn="l"/>
              </a:tabLst>
            </a:pPr>
            <a:r>
              <a:rPr sz="863" spc="8" dirty="0">
                <a:solidFill>
                  <a:srgbClr val="FFFFFF"/>
                </a:solidFill>
                <a:latin typeface="Karla"/>
                <a:cs typeface="Karla"/>
              </a:rPr>
              <a:t>Energy</a:t>
            </a:r>
            <a:r>
              <a:rPr sz="863" spc="-11" dirty="0">
                <a:solidFill>
                  <a:srgbClr val="FFFFFF"/>
                </a:solidFill>
                <a:latin typeface="Karla"/>
                <a:cs typeface="Karla"/>
              </a:rPr>
              <a:t> </a:t>
            </a:r>
            <a:r>
              <a:rPr sz="863" spc="8" dirty="0">
                <a:solidFill>
                  <a:srgbClr val="FFFFFF"/>
                </a:solidFill>
                <a:latin typeface="Karla"/>
                <a:cs typeface="Karla"/>
              </a:rPr>
              <a:t>storage</a:t>
            </a:r>
            <a:endParaRPr sz="863">
              <a:solidFill>
                <a:prstClr val="black"/>
              </a:solidFill>
              <a:latin typeface="Karla"/>
              <a:cs typeface="Karla"/>
            </a:endParaRPr>
          </a:p>
          <a:p>
            <a:pPr marL="227171" indent="-159544" defTabSz="685800">
              <a:spcBef>
                <a:spcPts val="180"/>
              </a:spcBef>
              <a:buFont typeface="Arial"/>
              <a:buChar char="•"/>
              <a:tabLst>
                <a:tab pos="227171" algn="l"/>
                <a:tab pos="227648" algn="l"/>
              </a:tabLst>
            </a:pPr>
            <a:r>
              <a:rPr sz="863" spc="11" dirty="0">
                <a:solidFill>
                  <a:srgbClr val="FFFFFF"/>
                </a:solidFill>
                <a:latin typeface="Karla"/>
                <a:cs typeface="Karla"/>
              </a:rPr>
              <a:t>Fuel cells and</a:t>
            </a:r>
            <a:r>
              <a:rPr sz="863" dirty="0">
                <a:solidFill>
                  <a:srgbClr val="FFFFFF"/>
                </a:solidFill>
                <a:latin typeface="Karla"/>
                <a:cs typeface="Karla"/>
              </a:rPr>
              <a:t> </a:t>
            </a:r>
            <a:r>
              <a:rPr sz="863" spc="8" dirty="0">
                <a:solidFill>
                  <a:srgbClr val="FFFFFF"/>
                </a:solidFill>
                <a:latin typeface="Karla"/>
                <a:cs typeface="Karla"/>
              </a:rPr>
              <a:t>electrolyzers</a:t>
            </a:r>
            <a:endParaRPr sz="863">
              <a:solidFill>
                <a:prstClr val="black"/>
              </a:solidFill>
              <a:latin typeface="Karla"/>
              <a:cs typeface="Karla"/>
            </a:endParaRPr>
          </a:p>
          <a:p>
            <a:pPr marL="227171" indent="-159544" defTabSz="685800">
              <a:lnSpc>
                <a:spcPts val="1035"/>
              </a:lnSpc>
              <a:spcBef>
                <a:spcPts val="180"/>
              </a:spcBef>
              <a:buFont typeface="Arial"/>
              <a:buChar char="•"/>
              <a:tabLst>
                <a:tab pos="227171" algn="l"/>
                <a:tab pos="227648" algn="l"/>
              </a:tabLst>
            </a:pPr>
            <a:r>
              <a:rPr sz="863" spc="8" dirty="0">
                <a:solidFill>
                  <a:srgbClr val="FFFFFF"/>
                </a:solidFill>
                <a:latin typeface="Karla"/>
                <a:cs typeface="Karla"/>
              </a:rPr>
              <a:t>Hydropower </a:t>
            </a:r>
            <a:r>
              <a:rPr sz="863" spc="11" dirty="0">
                <a:solidFill>
                  <a:srgbClr val="FFFFFF"/>
                </a:solidFill>
                <a:latin typeface="Karla"/>
                <a:cs typeface="Karla"/>
              </a:rPr>
              <a:t>including </a:t>
            </a:r>
            <a:r>
              <a:rPr sz="863" spc="15" dirty="0">
                <a:solidFill>
                  <a:srgbClr val="FFFFFF"/>
                </a:solidFill>
                <a:latin typeface="Karla"/>
                <a:cs typeface="Karla"/>
              </a:rPr>
              <a:t>pumped</a:t>
            </a:r>
            <a:r>
              <a:rPr sz="863" spc="-68" dirty="0">
                <a:solidFill>
                  <a:srgbClr val="FFFFFF"/>
                </a:solidFill>
                <a:latin typeface="Karla"/>
                <a:cs typeface="Karla"/>
              </a:rPr>
              <a:t> </a:t>
            </a:r>
            <a:r>
              <a:rPr sz="863" spc="8" dirty="0">
                <a:solidFill>
                  <a:srgbClr val="FFFFFF"/>
                </a:solidFill>
                <a:latin typeface="Karla"/>
                <a:cs typeface="Karla"/>
              </a:rPr>
              <a:t>storage</a:t>
            </a:r>
            <a:endParaRPr sz="863">
              <a:solidFill>
                <a:prstClr val="black"/>
              </a:solidFill>
              <a:latin typeface="Karla"/>
              <a:cs typeface="Karla"/>
            </a:endParaRPr>
          </a:p>
          <a:p>
            <a:pPr marL="227171" defTabSz="685800">
              <a:lnSpc>
                <a:spcPts val="1080"/>
              </a:lnSpc>
            </a:pPr>
            <a:r>
              <a:rPr sz="900" spc="-11" dirty="0">
                <a:solidFill>
                  <a:srgbClr val="FFFFFF"/>
                </a:solidFill>
                <a:latin typeface="Karla"/>
                <a:cs typeface="Karla"/>
              </a:rPr>
              <a:t>hydropower</a:t>
            </a:r>
            <a:endParaRPr sz="900">
              <a:solidFill>
                <a:prstClr val="black"/>
              </a:solidFill>
              <a:latin typeface="Karla"/>
              <a:cs typeface="Karla"/>
            </a:endParaRPr>
          </a:p>
          <a:p>
            <a:pPr marL="227171" indent="-159544" defTabSz="685800">
              <a:spcBef>
                <a:spcPts val="176"/>
              </a:spcBef>
              <a:buFont typeface="Arial"/>
              <a:buChar char="•"/>
              <a:tabLst>
                <a:tab pos="227171" algn="l"/>
                <a:tab pos="227648" algn="l"/>
              </a:tabLst>
            </a:pPr>
            <a:r>
              <a:rPr sz="863" spc="15" dirty="0">
                <a:solidFill>
                  <a:srgbClr val="FFFFFF"/>
                </a:solidFill>
                <a:latin typeface="Karla"/>
                <a:cs typeface="Karla"/>
              </a:rPr>
              <a:t>Neodymium</a:t>
            </a:r>
            <a:r>
              <a:rPr sz="863" spc="-19" dirty="0">
                <a:solidFill>
                  <a:srgbClr val="FFFFFF"/>
                </a:solidFill>
                <a:latin typeface="Karla"/>
                <a:cs typeface="Karla"/>
              </a:rPr>
              <a:t> </a:t>
            </a:r>
            <a:r>
              <a:rPr sz="863" spc="15" dirty="0">
                <a:solidFill>
                  <a:srgbClr val="FFFFFF"/>
                </a:solidFill>
                <a:latin typeface="Karla"/>
                <a:cs typeface="Karla"/>
              </a:rPr>
              <a:t>magnets</a:t>
            </a:r>
            <a:endParaRPr sz="863">
              <a:solidFill>
                <a:prstClr val="black"/>
              </a:solidFill>
              <a:latin typeface="Karla"/>
              <a:cs typeface="Karla"/>
            </a:endParaRPr>
          </a:p>
          <a:p>
            <a:pPr marL="227171" indent="-159544" defTabSz="685800">
              <a:spcBef>
                <a:spcPts val="180"/>
              </a:spcBef>
              <a:buFont typeface="Arial"/>
              <a:buChar char="•"/>
              <a:tabLst>
                <a:tab pos="227171" algn="l"/>
                <a:tab pos="227648" algn="l"/>
              </a:tabLst>
            </a:pPr>
            <a:r>
              <a:rPr sz="863" spc="8" dirty="0">
                <a:solidFill>
                  <a:srgbClr val="FFFFFF"/>
                </a:solidFill>
                <a:latin typeface="Karla"/>
                <a:cs typeface="Karla"/>
              </a:rPr>
              <a:t>Nuclear</a:t>
            </a:r>
            <a:r>
              <a:rPr sz="863" spc="-11" dirty="0">
                <a:solidFill>
                  <a:srgbClr val="FFFFFF"/>
                </a:solidFill>
                <a:latin typeface="Karla"/>
                <a:cs typeface="Karla"/>
              </a:rPr>
              <a:t> </a:t>
            </a:r>
            <a:r>
              <a:rPr sz="863" spc="8" dirty="0">
                <a:solidFill>
                  <a:srgbClr val="FFFFFF"/>
                </a:solidFill>
                <a:latin typeface="Karla"/>
                <a:cs typeface="Karla"/>
              </a:rPr>
              <a:t>energy</a:t>
            </a:r>
            <a:endParaRPr sz="863">
              <a:solidFill>
                <a:prstClr val="black"/>
              </a:solidFill>
              <a:latin typeface="Karla"/>
              <a:cs typeface="Karla"/>
            </a:endParaRPr>
          </a:p>
          <a:p>
            <a:pPr marL="227171" indent="-159544" defTabSz="685800">
              <a:spcBef>
                <a:spcPts val="180"/>
              </a:spcBef>
              <a:buFont typeface="Arial"/>
              <a:buChar char="•"/>
              <a:tabLst>
                <a:tab pos="227171" algn="l"/>
                <a:tab pos="227648" algn="l"/>
              </a:tabLst>
            </a:pPr>
            <a:r>
              <a:rPr sz="863" spc="11" dirty="0">
                <a:solidFill>
                  <a:srgbClr val="FFFFFF"/>
                </a:solidFill>
                <a:latin typeface="Karla"/>
                <a:cs typeface="Karla"/>
              </a:rPr>
              <a:t>Platinum </a:t>
            </a:r>
            <a:r>
              <a:rPr sz="863" spc="8" dirty="0">
                <a:solidFill>
                  <a:srgbClr val="FFFFFF"/>
                </a:solidFill>
                <a:latin typeface="Karla"/>
                <a:cs typeface="Karla"/>
              </a:rPr>
              <a:t>group </a:t>
            </a:r>
            <a:r>
              <a:rPr sz="863" spc="11" dirty="0">
                <a:solidFill>
                  <a:srgbClr val="FFFFFF"/>
                </a:solidFill>
                <a:latin typeface="Karla"/>
                <a:cs typeface="Karla"/>
              </a:rPr>
              <a:t>metals and </a:t>
            </a:r>
            <a:r>
              <a:rPr sz="863" spc="8" dirty="0">
                <a:solidFill>
                  <a:srgbClr val="FFFFFF"/>
                </a:solidFill>
                <a:latin typeface="Karla"/>
                <a:cs typeface="Karla"/>
              </a:rPr>
              <a:t>other</a:t>
            </a:r>
            <a:r>
              <a:rPr sz="863" spc="-56" dirty="0">
                <a:solidFill>
                  <a:srgbClr val="FFFFFF"/>
                </a:solidFill>
                <a:latin typeface="Karla"/>
                <a:cs typeface="Karla"/>
              </a:rPr>
              <a:t> </a:t>
            </a:r>
            <a:r>
              <a:rPr sz="863" spc="8" dirty="0">
                <a:solidFill>
                  <a:srgbClr val="FFFFFF"/>
                </a:solidFill>
                <a:latin typeface="Karla"/>
                <a:cs typeface="Karla"/>
              </a:rPr>
              <a:t>catalyst</a:t>
            </a:r>
            <a:endParaRPr sz="863">
              <a:solidFill>
                <a:prstClr val="black"/>
              </a:solidFill>
              <a:latin typeface="Karla"/>
              <a:cs typeface="Karla"/>
            </a:endParaRPr>
          </a:p>
          <a:p>
            <a:pPr marL="227171" indent="-159544" defTabSz="685800">
              <a:spcBef>
                <a:spcPts val="188"/>
              </a:spcBef>
              <a:buFont typeface="Arial"/>
              <a:buChar char="•"/>
              <a:tabLst>
                <a:tab pos="227171" algn="l"/>
                <a:tab pos="227648" algn="l"/>
              </a:tabLst>
            </a:pPr>
            <a:r>
              <a:rPr sz="863" spc="11" dirty="0">
                <a:solidFill>
                  <a:srgbClr val="FFFFFF"/>
                </a:solidFill>
                <a:latin typeface="Karla"/>
                <a:cs typeface="Karla"/>
              </a:rPr>
              <a:t>Semiconductors</a:t>
            </a:r>
            <a:endParaRPr sz="863">
              <a:solidFill>
                <a:prstClr val="black"/>
              </a:solidFill>
              <a:latin typeface="Karla"/>
              <a:cs typeface="Karla"/>
            </a:endParaRPr>
          </a:p>
          <a:p>
            <a:pPr marL="227171" indent="-159544" defTabSz="685800">
              <a:spcBef>
                <a:spcPts val="180"/>
              </a:spcBef>
              <a:buFont typeface="Arial"/>
              <a:buChar char="•"/>
              <a:tabLst>
                <a:tab pos="227171" algn="l"/>
                <a:tab pos="227648" algn="l"/>
              </a:tabLst>
            </a:pPr>
            <a:r>
              <a:rPr sz="863" spc="8" dirty="0">
                <a:solidFill>
                  <a:srgbClr val="FFFFFF"/>
                </a:solidFill>
                <a:latin typeface="Karla"/>
                <a:cs typeface="Karla"/>
              </a:rPr>
              <a:t>Solar</a:t>
            </a:r>
            <a:r>
              <a:rPr sz="863" spc="-11" dirty="0">
                <a:solidFill>
                  <a:srgbClr val="FFFFFF"/>
                </a:solidFill>
                <a:latin typeface="Karla"/>
                <a:cs typeface="Karla"/>
              </a:rPr>
              <a:t> </a:t>
            </a:r>
            <a:r>
              <a:rPr sz="863" spc="11" dirty="0">
                <a:solidFill>
                  <a:srgbClr val="FFFFFF"/>
                </a:solidFill>
                <a:latin typeface="Karla"/>
                <a:cs typeface="Karla"/>
              </a:rPr>
              <a:t>photovoltaics</a:t>
            </a:r>
            <a:endParaRPr sz="863">
              <a:solidFill>
                <a:prstClr val="black"/>
              </a:solidFill>
              <a:latin typeface="Karla"/>
              <a:cs typeface="Karla"/>
            </a:endParaRPr>
          </a:p>
          <a:p>
            <a:pPr marL="227171" indent="-159544" defTabSz="685800">
              <a:spcBef>
                <a:spcPts val="143"/>
              </a:spcBef>
              <a:buFont typeface="Arial"/>
              <a:buChar char="•"/>
              <a:tabLst>
                <a:tab pos="227171" algn="l"/>
                <a:tab pos="227648" algn="l"/>
              </a:tabLst>
            </a:pPr>
            <a:r>
              <a:rPr sz="900" spc="-8" dirty="0">
                <a:solidFill>
                  <a:srgbClr val="FFFFFF"/>
                </a:solidFill>
                <a:latin typeface="Karla"/>
                <a:cs typeface="Karla"/>
              </a:rPr>
              <a:t>Wind</a:t>
            </a:r>
            <a:endParaRPr sz="900">
              <a:solidFill>
                <a:prstClr val="black"/>
              </a:solidFill>
              <a:latin typeface="Karla"/>
              <a:cs typeface="Karla"/>
            </a:endParaRPr>
          </a:p>
          <a:p>
            <a:pPr marL="227171" indent="-159544" defTabSz="685800">
              <a:spcBef>
                <a:spcPts val="172"/>
              </a:spcBef>
              <a:buFont typeface="Arial"/>
              <a:buChar char="•"/>
              <a:tabLst>
                <a:tab pos="227171" algn="l"/>
                <a:tab pos="227648" algn="l"/>
              </a:tabLst>
            </a:pPr>
            <a:r>
              <a:rPr sz="863" spc="11" dirty="0">
                <a:solidFill>
                  <a:srgbClr val="FFFFFF"/>
                </a:solidFill>
                <a:latin typeface="Karla"/>
                <a:cs typeface="Karla"/>
              </a:rPr>
              <a:t>Commercialization and</a:t>
            </a:r>
            <a:r>
              <a:rPr sz="863" spc="-41" dirty="0">
                <a:solidFill>
                  <a:srgbClr val="FFFFFF"/>
                </a:solidFill>
                <a:latin typeface="Karla"/>
                <a:cs typeface="Karla"/>
              </a:rPr>
              <a:t> </a:t>
            </a:r>
            <a:r>
              <a:rPr sz="863" spc="11" dirty="0">
                <a:solidFill>
                  <a:srgbClr val="FFFFFF"/>
                </a:solidFill>
                <a:latin typeface="Karla"/>
                <a:cs typeface="Karla"/>
              </a:rPr>
              <a:t>competitiveness</a:t>
            </a:r>
            <a:endParaRPr sz="863">
              <a:solidFill>
                <a:prstClr val="black"/>
              </a:solidFill>
              <a:latin typeface="Karla"/>
              <a:cs typeface="Karla"/>
            </a:endParaRPr>
          </a:p>
          <a:p>
            <a:pPr marL="227171" indent="-159544" defTabSz="685800">
              <a:spcBef>
                <a:spcPts val="180"/>
              </a:spcBef>
              <a:buFont typeface="Arial"/>
              <a:buChar char="•"/>
              <a:tabLst>
                <a:tab pos="227171" algn="l"/>
                <a:tab pos="227648" algn="l"/>
              </a:tabLst>
            </a:pPr>
            <a:r>
              <a:rPr sz="863" spc="8" dirty="0">
                <a:solidFill>
                  <a:srgbClr val="FFFFFF"/>
                </a:solidFill>
                <a:latin typeface="Karla"/>
                <a:cs typeface="Karla"/>
              </a:rPr>
              <a:t>Cybersecurity </a:t>
            </a:r>
            <a:r>
              <a:rPr sz="863" spc="11" dirty="0">
                <a:solidFill>
                  <a:srgbClr val="FFFFFF"/>
                </a:solidFill>
                <a:latin typeface="Karla"/>
                <a:cs typeface="Karla"/>
              </a:rPr>
              <a:t>and digital</a:t>
            </a:r>
            <a:r>
              <a:rPr sz="863" spc="-60" dirty="0">
                <a:solidFill>
                  <a:srgbClr val="FFFFFF"/>
                </a:solidFill>
                <a:latin typeface="Karla"/>
                <a:cs typeface="Karla"/>
              </a:rPr>
              <a:t> </a:t>
            </a:r>
            <a:r>
              <a:rPr sz="863" spc="15" dirty="0">
                <a:solidFill>
                  <a:srgbClr val="FFFFFF"/>
                </a:solidFill>
                <a:latin typeface="Karla"/>
                <a:cs typeface="Karla"/>
              </a:rPr>
              <a:t>components</a:t>
            </a:r>
            <a:endParaRPr sz="863">
              <a:solidFill>
                <a:prstClr val="black"/>
              </a:solidFill>
              <a:latin typeface="Karla"/>
              <a:cs typeface="Karla"/>
            </a:endParaRPr>
          </a:p>
        </p:txBody>
      </p:sp>
      <p:grpSp>
        <p:nvGrpSpPr>
          <p:cNvPr id="7" name="object 7"/>
          <p:cNvGrpSpPr/>
          <p:nvPr/>
        </p:nvGrpSpPr>
        <p:grpSpPr>
          <a:xfrm>
            <a:off x="2491644" y="2170557"/>
            <a:ext cx="6124575" cy="2605088"/>
            <a:chOff x="3322192" y="2894076"/>
            <a:chExt cx="8166100" cy="3473450"/>
          </a:xfrm>
        </p:grpSpPr>
        <p:sp>
          <p:nvSpPr>
            <p:cNvPr id="8" name="object 8"/>
            <p:cNvSpPr/>
            <p:nvPr/>
          </p:nvSpPr>
          <p:spPr>
            <a:xfrm>
              <a:off x="8799576" y="2894076"/>
              <a:ext cx="2688335" cy="3473196"/>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3322192" y="5279898"/>
              <a:ext cx="3220720" cy="6350"/>
            </a:xfrm>
            <a:custGeom>
              <a:avLst/>
              <a:gdLst/>
              <a:ahLst/>
              <a:cxnLst/>
              <a:rect l="l" t="t" r="r" b="b"/>
              <a:pathLst>
                <a:path w="3220720" h="6350">
                  <a:moveTo>
                    <a:pt x="3220212" y="0"/>
                  </a:moveTo>
                  <a:lnTo>
                    <a:pt x="0" y="0"/>
                  </a:lnTo>
                  <a:lnTo>
                    <a:pt x="0" y="6095"/>
                  </a:lnTo>
                  <a:lnTo>
                    <a:pt x="3220212" y="6095"/>
                  </a:lnTo>
                  <a:lnTo>
                    <a:pt x="3220212" y="0"/>
                  </a:lnTo>
                  <a:close/>
                </a:path>
              </a:pathLst>
            </a:custGeom>
            <a:solidFill>
              <a:srgbClr val="0000FF"/>
            </a:solidFill>
          </p:spPr>
          <p:txBody>
            <a:bodyPr wrap="square" lIns="0" tIns="0" rIns="0" bIns="0" rtlCol="0"/>
            <a:lstStyle/>
            <a:p>
              <a:pPr defTabSz="685800"/>
              <a:endParaRPr sz="1350">
                <a:solidFill>
                  <a:prstClr val="black"/>
                </a:solidFill>
                <a:latin typeface="Calibri"/>
              </a:endParaRPr>
            </a:p>
          </p:txBody>
        </p:sp>
      </p:grpSp>
      <p:sp>
        <p:nvSpPr>
          <p:cNvPr id="10" name="object 10"/>
          <p:cNvSpPr txBox="1"/>
          <p:nvPr/>
        </p:nvSpPr>
        <p:spPr>
          <a:xfrm>
            <a:off x="916495" y="3774282"/>
            <a:ext cx="4584383" cy="412870"/>
          </a:xfrm>
          <a:prstGeom prst="rect">
            <a:avLst/>
          </a:prstGeom>
        </p:spPr>
        <p:txBody>
          <a:bodyPr vert="horz" wrap="square" lIns="0" tIns="8573" rIns="0" bIns="0" rtlCol="0">
            <a:spAutoFit/>
          </a:bodyPr>
          <a:lstStyle/>
          <a:p>
            <a:pPr marL="1001078" marR="13335" indent="-963454" defTabSz="685800">
              <a:lnSpc>
                <a:spcPct val="101699"/>
              </a:lnSpc>
              <a:spcBef>
                <a:spcPts val="68"/>
              </a:spcBef>
            </a:pPr>
            <a:r>
              <a:rPr sz="1631" spc="5" baseline="24904" dirty="0">
                <a:solidFill>
                  <a:prstClr val="black"/>
                </a:solidFill>
                <a:latin typeface="Karla"/>
                <a:cs typeface="Karla"/>
              </a:rPr>
              <a:t>approach </a:t>
            </a:r>
            <a:r>
              <a:rPr sz="1631" spc="23" baseline="24904" dirty="0">
                <a:solidFill>
                  <a:prstClr val="black"/>
                </a:solidFill>
                <a:latin typeface="Karla"/>
                <a:cs typeface="Karla"/>
              </a:rPr>
              <a:t>on </a:t>
            </a:r>
            <a:r>
              <a:rPr sz="1631" spc="5" baseline="24904" dirty="0">
                <a:solidFill>
                  <a:prstClr val="black"/>
                </a:solidFill>
                <a:latin typeface="Karla"/>
                <a:cs typeface="Karla"/>
              </a:rPr>
              <a:t>supply </a:t>
            </a:r>
            <a:r>
              <a:rPr sz="1631" spc="-62" baseline="24904" dirty="0">
                <a:solidFill>
                  <a:prstClr val="black"/>
                </a:solidFill>
                <a:latin typeface="Karla"/>
                <a:cs typeface="Karla"/>
              </a:rPr>
              <a:t>chai</a:t>
            </a:r>
            <a:r>
              <a:rPr sz="1313" spc="-41" dirty="0">
                <a:solidFill>
                  <a:srgbClr val="0000FF"/>
                </a:solidFill>
                <a:latin typeface="Karla"/>
                <a:cs typeface="Karla"/>
                <a:hlinkClick r:id="rId3"/>
              </a:rPr>
              <a:t>h</a:t>
            </a:r>
            <a:r>
              <a:rPr sz="1631" spc="-62" baseline="24904" dirty="0">
                <a:solidFill>
                  <a:prstClr val="black"/>
                </a:solidFill>
                <a:latin typeface="Karla"/>
                <a:cs typeface="Karla"/>
              </a:rPr>
              <a:t>n</a:t>
            </a:r>
            <a:r>
              <a:rPr sz="1313" spc="-41" dirty="0">
                <a:solidFill>
                  <a:srgbClr val="0000FF"/>
                </a:solidFill>
                <a:latin typeface="Karla"/>
                <a:cs typeface="Karla"/>
                <a:hlinkClick r:id="rId3"/>
              </a:rPr>
              <a:t>t</a:t>
            </a:r>
            <a:r>
              <a:rPr sz="1631" spc="-62" baseline="24904" dirty="0">
                <a:solidFill>
                  <a:prstClr val="black"/>
                </a:solidFill>
                <a:latin typeface="Karla"/>
                <a:cs typeface="Karla"/>
              </a:rPr>
              <a:t>s</a:t>
            </a:r>
            <a:r>
              <a:rPr sz="1313" spc="-41" dirty="0">
                <a:solidFill>
                  <a:srgbClr val="0000FF"/>
                </a:solidFill>
                <a:latin typeface="Karla"/>
                <a:cs typeface="Karla"/>
                <a:hlinkClick r:id="rId3"/>
              </a:rPr>
              <a:t>tps://www.energy.gov/policy/  </a:t>
            </a:r>
            <a:r>
              <a:rPr sz="1313" u="sng" dirty="0">
                <a:solidFill>
                  <a:srgbClr val="0000FF"/>
                </a:solidFill>
                <a:uFill>
                  <a:solidFill>
                    <a:srgbClr val="0000FF"/>
                  </a:solidFill>
                </a:uFill>
                <a:latin typeface="Karla"/>
                <a:cs typeface="Karla"/>
                <a:hlinkClick r:id="rId3"/>
              </a:rPr>
              <a:t>securing-americas-clean-energy-supply-chain</a:t>
            </a:r>
            <a:endParaRPr sz="1313">
              <a:solidFill>
                <a:prstClr val="black"/>
              </a:solidFill>
              <a:latin typeface="Karla"/>
              <a:cs typeface="Karl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6275" y="457543"/>
            <a:ext cx="6895624" cy="351602"/>
          </a:xfrm>
          <a:prstGeom prst="rect">
            <a:avLst/>
          </a:prstGeom>
        </p:spPr>
        <p:txBody>
          <a:bodyPr vert="horz" wrap="square" lIns="0" tIns="10953" rIns="0" bIns="0" rtlCol="0">
            <a:spAutoFit/>
          </a:bodyPr>
          <a:lstStyle/>
          <a:p>
            <a:pPr marL="9525">
              <a:spcBef>
                <a:spcPts val="86"/>
              </a:spcBef>
            </a:pPr>
            <a:r>
              <a:rPr sz="2213" dirty="0"/>
              <a:t>Manufacturing </a:t>
            </a:r>
            <a:r>
              <a:rPr sz="2213" spc="11" dirty="0"/>
              <a:t>&amp; </a:t>
            </a:r>
            <a:r>
              <a:rPr sz="2213" spc="-4" dirty="0"/>
              <a:t>Energy </a:t>
            </a:r>
            <a:r>
              <a:rPr sz="2213" spc="4" dirty="0"/>
              <a:t>Supply Chain BIL</a:t>
            </a:r>
            <a:r>
              <a:rPr sz="2213" spc="19" dirty="0"/>
              <a:t> </a:t>
            </a:r>
            <a:r>
              <a:rPr sz="2213" spc="4" dirty="0"/>
              <a:t>Funding</a:t>
            </a:r>
            <a:endParaRPr sz="2213"/>
          </a:p>
        </p:txBody>
      </p:sp>
      <p:sp>
        <p:nvSpPr>
          <p:cNvPr id="3" name="object 3"/>
          <p:cNvSpPr txBox="1"/>
          <p:nvPr/>
        </p:nvSpPr>
        <p:spPr>
          <a:xfrm>
            <a:off x="417271" y="798576"/>
            <a:ext cx="8119110" cy="3720634"/>
          </a:xfrm>
          <a:prstGeom prst="rect">
            <a:avLst/>
          </a:prstGeom>
        </p:spPr>
        <p:txBody>
          <a:bodyPr vert="horz" wrap="square" lIns="0" tIns="9525" rIns="0" bIns="0" rtlCol="0">
            <a:spAutoFit/>
          </a:bodyPr>
          <a:lstStyle/>
          <a:p>
            <a:pPr marL="266700" marR="593408" indent="-257175" defTabSz="685800">
              <a:lnSpc>
                <a:spcPct val="101000"/>
              </a:lnSpc>
              <a:spcBef>
                <a:spcPts val="75"/>
              </a:spcBef>
              <a:buFont typeface="Arial"/>
              <a:buChar char="•"/>
              <a:tabLst>
                <a:tab pos="266224" algn="l"/>
                <a:tab pos="266700" algn="l"/>
              </a:tabLst>
            </a:pPr>
            <a:r>
              <a:rPr sz="1538" b="1" u="sng" spc="8" dirty="0">
                <a:solidFill>
                  <a:prstClr val="black"/>
                </a:solidFill>
                <a:uFill>
                  <a:solidFill>
                    <a:srgbClr val="000000"/>
                  </a:solidFill>
                </a:uFill>
                <a:latin typeface="Karla"/>
                <a:cs typeface="Karla"/>
              </a:rPr>
              <a:t>Facility </a:t>
            </a:r>
            <a:r>
              <a:rPr sz="1538" b="1" u="sng" spc="11" dirty="0">
                <a:solidFill>
                  <a:prstClr val="black"/>
                </a:solidFill>
                <a:uFill>
                  <a:solidFill>
                    <a:srgbClr val="000000"/>
                  </a:solidFill>
                </a:uFill>
                <a:latin typeface="Karla"/>
                <a:cs typeface="Karla"/>
              </a:rPr>
              <a:t>and </a:t>
            </a:r>
            <a:r>
              <a:rPr sz="1538" b="1" u="sng" dirty="0">
                <a:solidFill>
                  <a:prstClr val="black"/>
                </a:solidFill>
                <a:uFill>
                  <a:solidFill>
                    <a:srgbClr val="000000"/>
                  </a:solidFill>
                </a:uFill>
                <a:latin typeface="Karla"/>
                <a:cs typeface="Karla"/>
              </a:rPr>
              <a:t>Workforce </a:t>
            </a:r>
            <a:r>
              <a:rPr sz="1538" b="1" u="sng" spc="8" dirty="0">
                <a:solidFill>
                  <a:prstClr val="black"/>
                </a:solidFill>
                <a:uFill>
                  <a:solidFill>
                    <a:srgbClr val="000000"/>
                  </a:solidFill>
                </a:uFill>
                <a:latin typeface="Karla"/>
                <a:cs typeface="Karla"/>
              </a:rPr>
              <a:t>Assistance</a:t>
            </a:r>
            <a:r>
              <a:rPr sz="1538" b="1" spc="8" dirty="0">
                <a:solidFill>
                  <a:prstClr val="black"/>
                </a:solidFill>
                <a:latin typeface="Karla"/>
                <a:cs typeface="Karla"/>
              </a:rPr>
              <a:t>: </a:t>
            </a:r>
            <a:r>
              <a:rPr sz="1538" spc="4" dirty="0">
                <a:solidFill>
                  <a:prstClr val="black"/>
                </a:solidFill>
                <a:latin typeface="Karla"/>
                <a:cs typeface="Karla"/>
              </a:rPr>
              <a:t>Address </a:t>
            </a:r>
            <a:r>
              <a:rPr sz="1538" dirty="0">
                <a:solidFill>
                  <a:prstClr val="black"/>
                </a:solidFill>
                <a:latin typeface="Karla"/>
                <a:cs typeface="Karla"/>
              </a:rPr>
              <a:t>regional </a:t>
            </a:r>
            <a:r>
              <a:rPr sz="1538" spc="4" dirty="0">
                <a:solidFill>
                  <a:prstClr val="black"/>
                </a:solidFill>
                <a:latin typeface="Karla"/>
                <a:cs typeface="Karla"/>
              </a:rPr>
              <a:t>manufacturing </a:t>
            </a:r>
            <a:r>
              <a:rPr sz="1538" dirty="0">
                <a:solidFill>
                  <a:prstClr val="black"/>
                </a:solidFill>
                <a:latin typeface="Karla"/>
                <a:cs typeface="Karla"/>
              </a:rPr>
              <a:t>and</a:t>
            </a:r>
            <a:r>
              <a:rPr sz="1538" spc="-116" dirty="0">
                <a:solidFill>
                  <a:prstClr val="black"/>
                </a:solidFill>
                <a:latin typeface="Karla"/>
                <a:cs typeface="Karla"/>
              </a:rPr>
              <a:t> </a:t>
            </a:r>
            <a:r>
              <a:rPr sz="1538" spc="-4" dirty="0">
                <a:solidFill>
                  <a:prstClr val="black"/>
                </a:solidFill>
                <a:latin typeface="Karla"/>
                <a:cs typeface="Karla"/>
              </a:rPr>
              <a:t>supply  </a:t>
            </a:r>
            <a:r>
              <a:rPr sz="1538" spc="4" dirty="0">
                <a:solidFill>
                  <a:prstClr val="black"/>
                </a:solidFill>
                <a:latin typeface="Karla"/>
                <a:cs typeface="Karla"/>
              </a:rPr>
              <a:t>chain challenges </a:t>
            </a:r>
            <a:r>
              <a:rPr sz="1538" dirty="0">
                <a:solidFill>
                  <a:prstClr val="black"/>
                </a:solidFill>
                <a:latin typeface="Karla"/>
                <a:cs typeface="Karla"/>
              </a:rPr>
              <a:t>and </a:t>
            </a:r>
            <a:r>
              <a:rPr sz="1538" spc="-4" dirty="0">
                <a:solidFill>
                  <a:prstClr val="black"/>
                </a:solidFill>
                <a:latin typeface="Karla"/>
                <a:cs typeface="Karla"/>
              </a:rPr>
              <a:t>train </a:t>
            </a:r>
            <a:r>
              <a:rPr sz="1538" spc="4" dirty="0">
                <a:solidFill>
                  <a:prstClr val="black"/>
                </a:solidFill>
                <a:latin typeface="Karla"/>
                <a:cs typeface="Karla"/>
              </a:rPr>
              <a:t>the next generation </a:t>
            </a:r>
            <a:r>
              <a:rPr sz="1538" spc="8" dirty="0">
                <a:solidFill>
                  <a:prstClr val="black"/>
                </a:solidFill>
                <a:latin typeface="Karla"/>
                <a:cs typeface="Karla"/>
              </a:rPr>
              <a:t>of </a:t>
            </a:r>
            <a:r>
              <a:rPr sz="1538" spc="-4" dirty="0">
                <a:solidFill>
                  <a:prstClr val="black"/>
                </a:solidFill>
                <a:latin typeface="Karla"/>
                <a:cs typeface="Karla"/>
              </a:rPr>
              <a:t>energy</a:t>
            </a:r>
            <a:r>
              <a:rPr sz="1538" spc="-98" dirty="0">
                <a:solidFill>
                  <a:prstClr val="black"/>
                </a:solidFill>
                <a:latin typeface="Karla"/>
                <a:cs typeface="Karla"/>
              </a:rPr>
              <a:t> </a:t>
            </a:r>
            <a:r>
              <a:rPr sz="1538" spc="4" dirty="0">
                <a:solidFill>
                  <a:prstClr val="black"/>
                </a:solidFill>
                <a:latin typeface="Karla"/>
                <a:cs typeface="Karla"/>
              </a:rPr>
              <a:t>engineers</a:t>
            </a:r>
            <a:endParaRPr sz="1538">
              <a:solidFill>
                <a:prstClr val="black"/>
              </a:solidFill>
              <a:latin typeface="Karla"/>
              <a:cs typeface="Karla"/>
            </a:endParaRPr>
          </a:p>
          <a:p>
            <a:pPr marL="569595" lvl="1" indent="-257651" defTabSz="685800">
              <a:spcBef>
                <a:spcPts val="690"/>
              </a:spcBef>
              <a:buFont typeface="Arial"/>
              <a:buChar char="•"/>
              <a:tabLst>
                <a:tab pos="569595" algn="l"/>
                <a:tab pos="570071" algn="l"/>
              </a:tabLst>
            </a:pPr>
            <a:r>
              <a:rPr sz="1425" spc="-4" dirty="0">
                <a:solidFill>
                  <a:prstClr val="black"/>
                </a:solidFill>
                <a:latin typeface="Karla"/>
                <a:cs typeface="Karla"/>
              </a:rPr>
              <a:t>Industrial </a:t>
            </a:r>
            <a:r>
              <a:rPr sz="1425" dirty="0">
                <a:solidFill>
                  <a:prstClr val="black"/>
                </a:solidFill>
                <a:latin typeface="Karla"/>
                <a:cs typeface="Karla"/>
              </a:rPr>
              <a:t>Assessment </a:t>
            </a:r>
            <a:r>
              <a:rPr sz="1425" spc="-4" dirty="0">
                <a:solidFill>
                  <a:prstClr val="black"/>
                </a:solidFill>
                <a:latin typeface="Karla"/>
                <a:cs typeface="Karla"/>
              </a:rPr>
              <a:t>Centers, Expansion, and </a:t>
            </a:r>
            <a:r>
              <a:rPr sz="1425" dirty="0">
                <a:solidFill>
                  <a:prstClr val="black"/>
                </a:solidFill>
                <a:latin typeface="Karla"/>
                <a:cs typeface="Karla"/>
              </a:rPr>
              <a:t>Implementation</a:t>
            </a:r>
            <a:r>
              <a:rPr sz="1425" spc="-120" dirty="0">
                <a:solidFill>
                  <a:prstClr val="black"/>
                </a:solidFill>
                <a:latin typeface="Karla"/>
                <a:cs typeface="Karla"/>
              </a:rPr>
              <a:t> </a:t>
            </a:r>
            <a:r>
              <a:rPr sz="1425" dirty="0">
                <a:solidFill>
                  <a:prstClr val="black"/>
                </a:solidFill>
                <a:latin typeface="Karla"/>
                <a:cs typeface="Karla"/>
              </a:rPr>
              <a:t>($550M)</a:t>
            </a:r>
            <a:endParaRPr sz="1425">
              <a:solidFill>
                <a:prstClr val="black"/>
              </a:solidFill>
              <a:latin typeface="Karla"/>
              <a:cs typeface="Karla"/>
            </a:endParaRPr>
          </a:p>
          <a:p>
            <a:pPr marL="569595" lvl="1" indent="-257651" defTabSz="685800">
              <a:spcBef>
                <a:spcPts val="683"/>
              </a:spcBef>
              <a:buFont typeface="Arial"/>
              <a:buChar char="•"/>
              <a:tabLst>
                <a:tab pos="569595" algn="l"/>
                <a:tab pos="570071" algn="l"/>
              </a:tabLst>
            </a:pPr>
            <a:r>
              <a:rPr sz="1425" spc="-8" dirty="0">
                <a:solidFill>
                  <a:prstClr val="black"/>
                </a:solidFill>
                <a:latin typeface="Karla"/>
                <a:cs typeface="Karla"/>
              </a:rPr>
              <a:t>Manufacturer/Industrial/ </a:t>
            </a:r>
            <a:r>
              <a:rPr sz="1425" spc="-4" dirty="0">
                <a:solidFill>
                  <a:prstClr val="black"/>
                </a:solidFill>
                <a:latin typeface="Karla"/>
                <a:cs typeface="Karla"/>
              </a:rPr>
              <a:t>Recycling </a:t>
            </a:r>
            <a:r>
              <a:rPr sz="1425" spc="-8" dirty="0">
                <a:solidFill>
                  <a:prstClr val="black"/>
                </a:solidFill>
                <a:latin typeface="Karla"/>
                <a:cs typeface="Karla"/>
              </a:rPr>
              <a:t>Grants </a:t>
            </a:r>
            <a:r>
              <a:rPr sz="1425" dirty="0">
                <a:solidFill>
                  <a:prstClr val="black"/>
                </a:solidFill>
                <a:latin typeface="Karla"/>
                <a:cs typeface="Karla"/>
              </a:rPr>
              <a:t>in </a:t>
            </a:r>
            <a:r>
              <a:rPr sz="1425" spc="-4" dirty="0">
                <a:solidFill>
                  <a:prstClr val="black"/>
                </a:solidFill>
                <a:latin typeface="Karla"/>
                <a:cs typeface="Karla"/>
              </a:rPr>
              <a:t>Distressed </a:t>
            </a:r>
            <a:r>
              <a:rPr sz="1425" dirty="0">
                <a:solidFill>
                  <a:prstClr val="black"/>
                </a:solidFill>
                <a:latin typeface="Karla"/>
                <a:cs typeface="Karla"/>
              </a:rPr>
              <a:t>Communities</a:t>
            </a:r>
            <a:r>
              <a:rPr sz="1425" spc="-86" dirty="0">
                <a:solidFill>
                  <a:prstClr val="black"/>
                </a:solidFill>
                <a:latin typeface="Karla"/>
                <a:cs typeface="Karla"/>
              </a:rPr>
              <a:t> </a:t>
            </a:r>
            <a:r>
              <a:rPr sz="1425" dirty="0">
                <a:solidFill>
                  <a:prstClr val="black"/>
                </a:solidFill>
                <a:latin typeface="Karla"/>
                <a:cs typeface="Karla"/>
              </a:rPr>
              <a:t>($750M)</a:t>
            </a:r>
            <a:endParaRPr sz="1425">
              <a:solidFill>
                <a:prstClr val="black"/>
              </a:solidFill>
              <a:latin typeface="Karla"/>
              <a:cs typeface="Karla"/>
            </a:endParaRPr>
          </a:p>
          <a:p>
            <a:pPr marL="569595" lvl="1" indent="-257651" defTabSz="685800">
              <a:spcBef>
                <a:spcPts val="686"/>
              </a:spcBef>
              <a:buFont typeface="Arial"/>
              <a:buChar char="•"/>
              <a:tabLst>
                <a:tab pos="569595" algn="l"/>
                <a:tab pos="570071" algn="l"/>
              </a:tabLst>
            </a:pPr>
            <a:r>
              <a:rPr sz="1425" dirty="0">
                <a:solidFill>
                  <a:prstClr val="black"/>
                </a:solidFill>
                <a:latin typeface="Karla"/>
                <a:cs typeface="Karla"/>
              </a:rPr>
              <a:t>State </a:t>
            </a:r>
            <a:r>
              <a:rPr sz="1425" spc="-4" dirty="0">
                <a:solidFill>
                  <a:prstClr val="black"/>
                </a:solidFill>
                <a:latin typeface="Karla"/>
                <a:cs typeface="Karla"/>
              </a:rPr>
              <a:t>Manufacturing Leadership </a:t>
            </a:r>
            <a:r>
              <a:rPr sz="1425" dirty="0">
                <a:solidFill>
                  <a:prstClr val="black"/>
                </a:solidFill>
                <a:latin typeface="Karla"/>
                <a:cs typeface="Karla"/>
              </a:rPr>
              <a:t>($50M</a:t>
            </a:r>
            <a:r>
              <a:rPr sz="1425" spc="-98" dirty="0">
                <a:solidFill>
                  <a:prstClr val="black"/>
                </a:solidFill>
                <a:latin typeface="Karla"/>
                <a:cs typeface="Karla"/>
              </a:rPr>
              <a:t> </a:t>
            </a:r>
            <a:r>
              <a:rPr sz="1425" dirty="0">
                <a:solidFill>
                  <a:prstClr val="black"/>
                </a:solidFill>
                <a:latin typeface="Karla"/>
                <a:cs typeface="Karla"/>
              </a:rPr>
              <a:t>BIL)</a:t>
            </a:r>
            <a:endParaRPr sz="1425">
              <a:solidFill>
                <a:prstClr val="black"/>
              </a:solidFill>
              <a:latin typeface="Karla"/>
              <a:cs typeface="Karla"/>
            </a:endParaRPr>
          </a:p>
          <a:p>
            <a:pPr marL="342900" lvl="1" defTabSz="685800">
              <a:spcBef>
                <a:spcPts val="38"/>
              </a:spcBef>
              <a:buFont typeface="Arial"/>
              <a:buChar char="•"/>
            </a:pPr>
            <a:endParaRPr sz="1388">
              <a:solidFill>
                <a:prstClr val="black"/>
              </a:solidFill>
              <a:latin typeface="Karla"/>
              <a:cs typeface="Karla"/>
            </a:endParaRPr>
          </a:p>
          <a:p>
            <a:pPr marL="266700" indent="-257175" defTabSz="685800">
              <a:buFont typeface="Arial"/>
              <a:buChar char="•"/>
              <a:tabLst>
                <a:tab pos="266224" algn="l"/>
                <a:tab pos="266700" algn="l"/>
              </a:tabLst>
            </a:pPr>
            <a:r>
              <a:rPr sz="1538" b="1" u="sng" dirty="0">
                <a:solidFill>
                  <a:prstClr val="black"/>
                </a:solidFill>
                <a:uFill>
                  <a:solidFill>
                    <a:srgbClr val="000000"/>
                  </a:solidFill>
                </a:uFill>
                <a:latin typeface="Karla"/>
                <a:cs typeface="Karla"/>
              </a:rPr>
              <a:t>Battery </a:t>
            </a:r>
            <a:r>
              <a:rPr sz="1538" b="1" u="sng" spc="11" dirty="0">
                <a:solidFill>
                  <a:prstClr val="black"/>
                </a:solidFill>
                <a:uFill>
                  <a:solidFill>
                    <a:srgbClr val="000000"/>
                  </a:solidFill>
                </a:uFill>
                <a:latin typeface="Karla"/>
                <a:cs typeface="Karla"/>
              </a:rPr>
              <a:t>and </a:t>
            </a:r>
            <a:r>
              <a:rPr sz="1538" b="1" u="sng" spc="4" dirty="0">
                <a:solidFill>
                  <a:prstClr val="black"/>
                </a:solidFill>
                <a:uFill>
                  <a:solidFill>
                    <a:srgbClr val="000000"/>
                  </a:solidFill>
                </a:uFill>
                <a:latin typeface="Karla"/>
                <a:cs typeface="Karla"/>
              </a:rPr>
              <a:t>Critical Materials</a:t>
            </a:r>
            <a:r>
              <a:rPr sz="1538" b="1" spc="4" dirty="0">
                <a:solidFill>
                  <a:prstClr val="black"/>
                </a:solidFill>
                <a:latin typeface="Karla"/>
                <a:cs typeface="Karla"/>
              </a:rPr>
              <a:t>: </a:t>
            </a:r>
            <a:r>
              <a:rPr sz="1538" dirty="0">
                <a:solidFill>
                  <a:prstClr val="black"/>
                </a:solidFill>
                <a:latin typeface="Karla"/>
                <a:cs typeface="Karla"/>
              </a:rPr>
              <a:t>Support Scale-Up and </a:t>
            </a:r>
            <a:r>
              <a:rPr sz="1538" spc="4" dirty="0">
                <a:solidFill>
                  <a:prstClr val="black"/>
                </a:solidFill>
                <a:latin typeface="Karla"/>
                <a:cs typeface="Karla"/>
              </a:rPr>
              <a:t>Deployment </a:t>
            </a:r>
            <a:r>
              <a:rPr sz="1538" spc="8" dirty="0">
                <a:solidFill>
                  <a:prstClr val="black"/>
                </a:solidFill>
                <a:latin typeface="Karla"/>
                <a:cs typeface="Karla"/>
              </a:rPr>
              <a:t>of</a:t>
            </a:r>
            <a:r>
              <a:rPr sz="1538" spc="-101" dirty="0">
                <a:solidFill>
                  <a:prstClr val="black"/>
                </a:solidFill>
                <a:latin typeface="Karla"/>
                <a:cs typeface="Karla"/>
              </a:rPr>
              <a:t> </a:t>
            </a:r>
            <a:r>
              <a:rPr sz="1538" spc="4" dirty="0">
                <a:solidFill>
                  <a:prstClr val="black"/>
                </a:solidFill>
                <a:latin typeface="Karla"/>
                <a:cs typeface="Karla"/>
              </a:rPr>
              <a:t>manufacturing</a:t>
            </a:r>
            <a:endParaRPr sz="1538">
              <a:solidFill>
                <a:prstClr val="black"/>
              </a:solidFill>
              <a:latin typeface="Karla"/>
              <a:cs typeface="Karla"/>
            </a:endParaRPr>
          </a:p>
          <a:p>
            <a:pPr marL="266700" defTabSz="685800">
              <a:spcBef>
                <a:spcPts val="19"/>
              </a:spcBef>
            </a:pPr>
            <a:r>
              <a:rPr sz="1538" dirty="0">
                <a:solidFill>
                  <a:prstClr val="black"/>
                </a:solidFill>
                <a:latin typeface="Karla"/>
                <a:cs typeface="Karla"/>
              </a:rPr>
              <a:t>infrastructure critical </a:t>
            </a:r>
            <a:r>
              <a:rPr sz="1538" spc="8" dirty="0">
                <a:solidFill>
                  <a:prstClr val="black"/>
                </a:solidFill>
                <a:latin typeface="Karla"/>
                <a:cs typeface="Karla"/>
              </a:rPr>
              <a:t>to </a:t>
            </a:r>
            <a:r>
              <a:rPr sz="1538" spc="4" dirty="0">
                <a:solidFill>
                  <a:prstClr val="black"/>
                </a:solidFill>
                <a:latin typeface="Karla"/>
                <a:cs typeface="Karla"/>
              </a:rPr>
              <a:t>the Nation’s </a:t>
            </a:r>
            <a:r>
              <a:rPr sz="1538" spc="-4" dirty="0">
                <a:solidFill>
                  <a:prstClr val="black"/>
                </a:solidFill>
                <a:latin typeface="Karla"/>
                <a:cs typeface="Karla"/>
              </a:rPr>
              <a:t>energy supply</a:t>
            </a:r>
            <a:r>
              <a:rPr sz="1538" spc="-135" dirty="0">
                <a:solidFill>
                  <a:prstClr val="black"/>
                </a:solidFill>
                <a:latin typeface="Karla"/>
                <a:cs typeface="Karla"/>
              </a:rPr>
              <a:t> </a:t>
            </a:r>
            <a:r>
              <a:rPr sz="1538" spc="4" dirty="0">
                <a:solidFill>
                  <a:prstClr val="black"/>
                </a:solidFill>
                <a:latin typeface="Karla"/>
                <a:cs typeface="Karla"/>
              </a:rPr>
              <a:t>chain</a:t>
            </a:r>
            <a:endParaRPr sz="1538">
              <a:solidFill>
                <a:prstClr val="black"/>
              </a:solidFill>
              <a:latin typeface="Karla"/>
              <a:cs typeface="Karla"/>
            </a:endParaRPr>
          </a:p>
          <a:p>
            <a:pPr marL="569595" lvl="1" indent="-257651" defTabSz="685800">
              <a:spcBef>
                <a:spcPts val="698"/>
              </a:spcBef>
              <a:buFont typeface="Arial"/>
              <a:buChar char="•"/>
              <a:tabLst>
                <a:tab pos="569595" algn="l"/>
                <a:tab pos="570071" algn="l"/>
              </a:tabLst>
            </a:pPr>
            <a:r>
              <a:rPr sz="1425" spc="-11" dirty="0">
                <a:solidFill>
                  <a:prstClr val="black"/>
                </a:solidFill>
                <a:latin typeface="Karla"/>
                <a:cs typeface="Karla"/>
              </a:rPr>
              <a:t>Battery </a:t>
            </a:r>
            <a:r>
              <a:rPr sz="1425" spc="-4" dirty="0">
                <a:solidFill>
                  <a:prstClr val="black"/>
                </a:solidFill>
                <a:latin typeface="Karla"/>
                <a:cs typeface="Karla"/>
              </a:rPr>
              <a:t>Manufacturing, </a:t>
            </a:r>
            <a:r>
              <a:rPr sz="1425" spc="-8" dirty="0">
                <a:solidFill>
                  <a:prstClr val="black"/>
                </a:solidFill>
                <a:latin typeface="Karla"/>
                <a:cs typeface="Karla"/>
              </a:rPr>
              <a:t>Material </a:t>
            </a:r>
            <a:r>
              <a:rPr sz="1425" spc="-4" dirty="0">
                <a:solidFill>
                  <a:prstClr val="black"/>
                </a:solidFill>
                <a:latin typeface="Karla"/>
                <a:cs typeface="Karla"/>
              </a:rPr>
              <a:t>Processing, and Recycling</a:t>
            </a:r>
            <a:r>
              <a:rPr sz="1425" spc="-101" dirty="0">
                <a:solidFill>
                  <a:prstClr val="black"/>
                </a:solidFill>
                <a:latin typeface="Karla"/>
                <a:cs typeface="Karla"/>
              </a:rPr>
              <a:t> </a:t>
            </a:r>
            <a:r>
              <a:rPr sz="1425" dirty="0">
                <a:solidFill>
                  <a:prstClr val="black"/>
                </a:solidFill>
                <a:latin typeface="Karla"/>
                <a:cs typeface="Karla"/>
              </a:rPr>
              <a:t>(&gt;$6B)</a:t>
            </a:r>
            <a:endParaRPr sz="1425">
              <a:solidFill>
                <a:prstClr val="black"/>
              </a:solidFill>
              <a:latin typeface="Karla"/>
              <a:cs typeface="Karla"/>
            </a:endParaRPr>
          </a:p>
          <a:p>
            <a:pPr marL="569595" lvl="1" indent="-257651" defTabSz="685800">
              <a:spcBef>
                <a:spcPts val="675"/>
              </a:spcBef>
              <a:buFont typeface="Arial"/>
              <a:buChar char="•"/>
              <a:tabLst>
                <a:tab pos="569595" algn="l"/>
                <a:tab pos="570071" algn="l"/>
              </a:tabLst>
            </a:pPr>
            <a:r>
              <a:rPr sz="1425" spc="-11" dirty="0">
                <a:solidFill>
                  <a:prstClr val="black"/>
                </a:solidFill>
                <a:latin typeface="Karla"/>
                <a:cs typeface="Karla"/>
              </a:rPr>
              <a:t>Rare </a:t>
            </a:r>
            <a:r>
              <a:rPr sz="1425" spc="-8" dirty="0">
                <a:solidFill>
                  <a:prstClr val="black"/>
                </a:solidFill>
                <a:latin typeface="Karla"/>
                <a:cs typeface="Karla"/>
              </a:rPr>
              <a:t>Earth </a:t>
            </a:r>
            <a:r>
              <a:rPr sz="1425" dirty="0">
                <a:solidFill>
                  <a:prstClr val="black"/>
                </a:solidFill>
                <a:latin typeface="Karla"/>
                <a:cs typeface="Karla"/>
              </a:rPr>
              <a:t>Element Demo </a:t>
            </a:r>
            <a:r>
              <a:rPr sz="1425" spc="-4" dirty="0">
                <a:solidFill>
                  <a:prstClr val="black"/>
                </a:solidFill>
                <a:latin typeface="Karla"/>
                <a:cs typeface="Karla"/>
              </a:rPr>
              <a:t>Facility</a:t>
            </a:r>
            <a:r>
              <a:rPr sz="1425" spc="-41" dirty="0">
                <a:solidFill>
                  <a:prstClr val="black"/>
                </a:solidFill>
                <a:latin typeface="Karla"/>
                <a:cs typeface="Karla"/>
              </a:rPr>
              <a:t> </a:t>
            </a:r>
            <a:r>
              <a:rPr sz="1425" dirty="0">
                <a:solidFill>
                  <a:prstClr val="black"/>
                </a:solidFill>
                <a:latin typeface="Karla"/>
                <a:cs typeface="Karla"/>
              </a:rPr>
              <a:t>($140M)</a:t>
            </a:r>
            <a:endParaRPr sz="1425">
              <a:solidFill>
                <a:prstClr val="black"/>
              </a:solidFill>
              <a:latin typeface="Karla"/>
              <a:cs typeface="Karla"/>
            </a:endParaRPr>
          </a:p>
          <a:p>
            <a:pPr marL="342900" lvl="1" defTabSz="685800">
              <a:spcBef>
                <a:spcPts val="30"/>
              </a:spcBef>
              <a:buFont typeface="Arial"/>
              <a:buChar char="•"/>
            </a:pPr>
            <a:endParaRPr sz="1388">
              <a:solidFill>
                <a:prstClr val="black"/>
              </a:solidFill>
              <a:latin typeface="Karla"/>
              <a:cs typeface="Karla"/>
            </a:endParaRPr>
          </a:p>
          <a:p>
            <a:pPr marL="266700" marR="3810" indent="-257175" defTabSz="685800">
              <a:lnSpc>
                <a:spcPct val="101000"/>
              </a:lnSpc>
              <a:spcBef>
                <a:spcPts val="4"/>
              </a:spcBef>
              <a:buFont typeface="Arial"/>
              <a:buChar char="•"/>
              <a:tabLst>
                <a:tab pos="266224" algn="l"/>
                <a:tab pos="266700" algn="l"/>
              </a:tabLst>
            </a:pPr>
            <a:r>
              <a:rPr sz="1538" b="1" u="sng" dirty="0">
                <a:solidFill>
                  <a:prstClr val="black"/>
                </a:solidFill>
                <a:uFill>
                  <a:solidFill>
                    <a:srgbClr val="000000"/>
                  </a:solidFill>
                </a:uFill>
                <a:latin typeface="Karla"/>
                <a:cs typeface="Karla"/>
              </a:rPr>
              <a:t>Energy Sector </a:t>
            </a:r>
            <a:r>
              <a:rPr sz="1538" b="1" u="sng" spc="4" dirty="0">
                <a:solidFill>
                  <a:prstClr val="black"/>
                </a:solidFill>
                <a:uFill>
                  <a:solidFill>
                    <a:srgbClr val="000000"/>
                  </a:solidFill>
                </a:uFill>
                <a:latin typeface="Karla"/>
                <a:cs typeface="Karla"/>
              </a:rPr>
              <a:t>Industrial Base</a:t>
            </a:r>
            <a:r>
              <a:rPr sz="1538" b="1" spc="4" dirty="0">
                <a:solidFill>
                  <a:prstClr val="black"/>
                </a:solidFill>
                <a:latin typeface="Karla"/>
                <a:cs typeface="Karla"/>
              </a:rPr>
              <a:t>: </a:t>
            </a:r>
            <a:r>
              <a:rPr sz="1538" spc="8" dirty="0">
                <a:solidFill>
                  <a:prstClr val="black"/>
                </a:solidFill>
                <a:latin typeface="Karla"/>
                <a:cs typeface="Karla"/>
              </a:rPr>
              <a:t>Assess </a:t>
            </a:r>
            <a:r>
              <a:rPr sz="1538" dirty="0">
                <a:solidFill>
                  <a:prstClr val="black"/>
                </a:solidFill>
                <a:latin typeface="Karla"/>
                <a:cs typeface="Karla"/>
              </a:rPr>
              <a:t>and identify </a:t>
            </a:r>
            <a:r>
              <a:rPr sz="1538" spc="4" dirty="0">
                <a:solidFill>
                  <a:prstClr val="black"/>
                </a:solidFill>
                <a:latin typeface="Karla"/>
                <a:cs typeface="Karla"/>
              </a:rPr>
              <a:t>national </a:t>
            </a:r>
            <a:r>
              <a:rPr sz="1538" dirty="0">
                <a:solidFill>
                  <a:prstClr val="black"/>
                </a:solidFill>
                <a:latin typeface="Karla"/>
                <a:cs typeface="Karla"/>
              </a:rPr>
              <a:t>and regional </a:t>
            </a:r>
            <a:r>
              <a:rPr sz="1538" spc="-4" dirty="0">
                <a:solidFill>
                  <a:prstClr val="black"/>
                </a:solidFill>
                <a:latin typeface="Karla"/>
                <a:cs typeface="Karla"/>
              </a:rPr>
              <a:t>energy </a:t>
            </a:r>
            <a:r>
              <a:rPr sz="1538" spc="4" dirty="0">
                <a:solidFill>
                  <a:prstClr val="black"/>
                </a:solidFill>
                <a:latin typeface="Karla"/>
                <a:cs typeface="Karla"/>
              </a:rPr>
              <a:t>sector  </a:t>
            </a:r>
            <a:r>
              <a:rPr sz="1538" spc="-4" dirty="0">
                <a:solidFill>
                  <a:prstClr val="black"/>
                </a:solidFill>
                <a:latin typeface="Karla"/>
                <a:cs typeface="Karla"/>
              </a:rPr>
              <a:t>supply </a:t>
            </a:r>
            <a:r>
              <a:rPr sz="1538" spc="4" dirty="0">
                <a:solidFill>
                  <a:prstClr val="black"/>
                </a:solidFill>
                <a:latin typeface="Karla"/>
                <a:cs typeface="Karla"/>
              </a:rPr>
              <a:t>chain </a:t>
            </a:r>
            <a:r>
              <a:rPr sz="1538" dirty="0">
                <a:solidFill>
                  <a:prstClr val="black"/>
                </a:solidFill>
                <a:latin typeface="Karla"/>
                <a:cs typeface="Karla"/>
              </a:rPr>
              <a:t>gaps and </a:t>
            </a:r>
            <a:r>
              <a:rPr sz="1538" spc="4" dirty="0">
                <a:solidFill>
                  <a:prstClr val="black"/>
                </a:solidFill>
                <a:latin typeface="Karla"/>
                <a:cs typeface="Karla"/>
              </a:rPr>
              <a:t>challenges, </a:t>
            </a:r>
            <a:r>
              <a:rPr sz="1538" dirty="0">
                <a:solidFill>
                  <a:prstClr val="black"/>
                </a:solidFill>
                <a:latin typeface="Karla"/>
                <a:cs typeface="Karla"/>
              </a:rPr>
              <a:t>and strategies </a:t>
            </a:r>
            <a:r>
              <a:rPr sz="1538" spc="8" dirty="0">
                <a:solidFill>
                  <a:prstClr val="black"/>
                </a:solidFill>
                <a:latin typeface="Karla"/>
                <a:cs typeface="Karla"/>
              </a:rPr>
              <a:t>to </a:t>
            </a:r>
            <a:r>
              <a:rPr sz="1538" dirty="0">
                <a:solidFill>
                  <a:prstClr val="black"/>
                </a:solidFill>
                <a:latin typeface="Karla"/>
                <a:cs typeface="Karla"/>
              </a:rPr>
              <a:t>address </a:t>
            </a:r>
            <a:r>
              <a:rPr sz="1538" spc="8" dirty="0">
                <a:solidFill>
                  <a:prstClr val="black"/>
                </a:solidFill>
                <a:latin typeface="Karla"/>
                <a:cs typeface="Karla"/>
              </a:rPr>
              <a:t>those</a:t>
            </a:r>
            <a:r>
              <a:rPr sz="1538" spc="-109" dirty="0">
                <a:solidFill>
                  <a:prstClr val="black"/>
                </a:solidFill>
                <a:latin typeface="Karla"/>
                <a:cs typeface="Karla"/>
              </a:rPr>
              <a:t> </a:t>
            </a:r>
            <a:r>
              <a:rPr sz="1538" spc="8" dirty="0">
                <a:solidFill>
                  <a:prstClr val="black"/>
                </a:solidFill>
                <a:latin typeface="Karla"/>
                <a:cs typeface="Karla"/>
              </a:rPr>
              <a:t>issues</a:t>
            </a:r>
            <a:endParaRPr sz="1538">
              <a:solidFill>
                <a:prstClr val="black"/>
              </a:solidFill>
              <a:latin typeface="Karla"/>
              <a:cs typeface="Karla"/>
            </a:endParaRPr>
          </a:p>
          <a:p>
            <a:pPr marL="569595" lvl="1" indent="-257651" defTabSz="685800">
              <a:spcBef>
                <a:spcPts val="686"/>
              </a:spcBef>
              <a:buFont typeface="Arial"/>
              <a:buChar char="•"/>
              <a:tabLst>
                <a:tab pos="569595" algn="l"/>
                <a:tab pos="570071" algn="l"/>
              </a:tabLst>
            </a:pPr>
            <a:r>
              <a:rPr sz="1425" spc="-8" dirty="0">
                <a:solidFill>
                  <a:prstClr val="black"/>
                </a:solidFill>
                <a:latin typeface="Karla"/>
                <a:cs typeface="Karla"/>
              </a:rPr>
              <a:t>Transformer </a:t>
            </a:r>
            <a:r>
              <a:rPr sz="1425" spc="-4" dirty="0">
                <a:solidFill>
                  <a:prstClr val="black"/>
                </a:solidFill>
                <a:latin typeface="Karla"/>
                <a:cs typeface="Karla"/>
              </a:rPr>
              <a:t>and </a:t>
            </a:r>
            <a:r>
              <a:rPr sz="1425" dirty="0">
                <a:solidFill>
                  <a:prstClr val="black"/>
                </a:solidFill>
                <a:latin typeface="Karla"/>
                <a:cs typeface="Karla"/>
              </a:rPr>
              <a:t>EPS Rebates</a:t>
            </a:r>
            <a:r>
              <a:rPr sz="1425" spc="-71" dirty="0">
                <a:solidFill>
                  <a:prstClr val="black"/>
                </a:solidFill>
                <a:latin typeface="Karla"/>
                <a:cs typeface="Karla"/>
              </a:rPr>
              <a:t> </a:t>
            </a:r>
            <a:r>
              <a:rPr sz="1425" dirty="0">
                <a:solidFill>
                  <a:prstClr val="black"/>
                </a:solidFill>
                <a:latin typeface="Karla"/>
                <a:cs typeface="Karla"/>
              </a:rPr>
              <a:t>($20M)</a:t>
            </a:r>
            <a:endParaRPr sz="1425">
              <a:solidFill>
                <a:prstClr val="black"/>
              </a:solidFill>
              <a:latin typeface="Karla"/>
              <a:cs typeface="Karla"/>
            </a:endParaRPr>
          </a:p>
        </p:txBody>
      </p:sp>
      <p:sp>
        <p:nvSpPr>
          <p:cNvPr id="4" name="object 4"/>
          <p:cNvSpPr/>
          <p:nvPr/>
        </p:nvSpPr>
        <p:spPr>
          <a:xfrm>
            <a:off x="218980" y="2731274"/>
            <a:ext cx="461010" cy="335280"/>
          </a:xfrm>
          <a:custGeom>
            <a:avLst/>
            <a:gdLst/>
            <a:ahLst/>
            <a:cxnLst/>
            <a:rect l="l" t="t" r="r" b="b"/>
            <a:pathLst>
              <a:path w="614680" h="447039">
                <a:moveTo>
                  <a:pt x="258394" y="342163"/>
                </a:moveTo>
                <a:lnTo>
                  <a:pt x="41897" y="342163"/>
                </a:lnTo>
                <a:lnTo>
                  <a:pt x="41897" y="90779"/>
                </a:lnTo>
                <a:lnTo>
                  <a:pt x="233121" y="90779"/>
                </a:lnTo>
                <a:lnTo>
                  <a:pt x="250164" y="48882"/>
                </a:lnTo>
                <a:lnTo>
                  <a:pt x="27927" y="48882"/>
                </a:lnTo>
                <a:lnTo>
                  <a:pt x="17056" y="51079"/>
                </a:lnTo>
                <a:lnTo>
                  <a:pt x="8178" y="57061"/>
                </a:lnTo>
                <a:lnTo>
                  <a:pt x="2197" y="65938"/>
                </a:lnTo>
                <a:lnTo>
                  <a:pt x="0" y="76809"/>
                </a:lnTo>
                <a:lnTo>
                  <a:pt x="0" y="356133"/>
                </a:lnTo>
                <a:lnTo>
                  <a:pt x="2197" y="367004"/>
                </a:lnTo>
                <a:lnTo>
                  <a:pt x="8178" y="375881"/>
                </a:lnTo>
                <a:lnTo>
                  <a:pt x="17056" y="381876"/>
                </a:lnTo>
                <a:lnTo>
                  <a:pt x="27927" y="384060"/>
                </a:lnTo>
                <a:lnTo>
                  <a:pt x="258394" y="384060"/>
                </a:lnTo>
                <a:lnTo>
                  <a:pt x="258394" y="342163"/>
                </a:lnTo>
                <a:close/>
              </a:path>
              <a:path w="614680" h="447039">
                <a:moveTo>
                  <a:pt x="391096" y="209486"/>
                </a:moveTo>
                <a:lnTo>
                  <a:pt x="300304" y="209486"/>
                </a:lnTo>
                <a:lnTo>
                  <a:pt x="300304" y="0"/>
                </a:lnTo>
                <a:lnTo>
                  <a:pt x="186397" y="279107"/>
                </a:lnTo>
                <a:lnTo>
                  <a:pt x="286334" y="279323"/>
                </a:lnTo>
                <a:lnTo>
                  <a:pt x="286334" y="446913"/>
                </a:lnTo>
                <a:lnTo>
                  <a:pt x="391096" y="209486"/>
                </a:lnTo>
                <a:close/>
              </a:path>
              <a:path w="614680" h="447039">
                <a:moveTo>
                  <a:pt x="614565" y="181546"/>
                </a:moveTo>
                <a:lnTo>
                  <a:pt x="612368" y="170688"/>
                </a:lnTo>
                <a:lnTo>
                  <a:pt x="606386" y="161810"/>
                </a:lnTo>
                <a:lnTo>
                  <a:pt x="597509" y="155816"/>
                </a:lnTo>
                <a:lnTo>
                  <a:pt x="586638" y="153631"/>
                </a:lnTo>
                <a:lnTo>
                  <a:pt x="558698" y="153631"/>
                </a:lnTo>
                <a:lnTo>
                  <a:pt x="558698" y="76809"/>
                </a:lnTo>
                <a:lnTo>
                  <a:pt x="556501" y="65938"/>
                </a:lnTo>
                <a:lnTo>
                  <a:pt x="550519" y="57061"/>
                </a:lnTo>
                <a:lnTo>
                  <a:pt x="541642" y="51079"/>
                </a:lnTo>
                <a:lnTo>
                  <a:pt x="530771" y="48882"/>
                </a:lnTo>
                <a:lnTo>
                  <a:pt x="328244" y="48882"/>
                </a:lnTo>
                <a:lnTo>
                  <a:pt x="328244" y="90779"/>
                </a:lnTo>
                <a:lnTo>
                  <a:pt x="516801" y="90779"/>
                </a:lnTo>
                <a:lnTo>
                  <a:pt x="516801" y="342163"/>
                </a:lnTo>
                <a:lnTo>
                  <a:pt x="363156" y="342163"/>
                </a:lnTo>
                <a:lnTo>
                  <a:pt x="344652" y="384060"/>
                </a:lnTo>
                <a:lnTo>
                  <a:pt x="530771" y="384060"/>
                </a:lnTo>
                <a:lnTo>
                  <a:pt x="541642" y="381876"/>
                </a:lnTo>
                <a:lnTo>
                  <a:pt x="550519" y="375881"/>
                </a:lnTo>
                <a:lnTo>
                  <a:pt x="556501" y="367004"/>
                </a:lnTo>
                <a:lnTo>
                  <a:pt x="558698" y="356133"/>
                </a:lnTo>
                <a:lnTo>
                  <a:pt x="558698" y="279323"/>
                </a:lnTo>
                <a:lnTo>
                  <a:pt x="586638" y="279323"/>
                </a:lnTo>
                <a:lnTo>
                  <a:pt x="597509" y="277126"/>
                </a:lnTo>
                <a:lnTo>
                  <a:pt x="606386" y="271132"/>
                </a:lnTo>
                <a:lnTo>
                  <a:pt x="612368" y="262255"/>
                </a:lnTo>
                <a:lnTo>
                  <a:pt x="614565" y="251383"/>
                </a:lnTo>
                <a:lnTo>
                  <a:pt x="614565" y="181546"/>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271358" y="3673240"/>
            <a:ext cx="356235" cy="355759"/>
          </a:xfrm>
          <a:custGeom>
            <a:avLst/>
            <a:gdLst/>
            <a:ahLst/>
            <a:cxnLst/>
            <a:rect l="l" t="t" r="r" b="b"/>
            <a:pathLst>
              <a:path w="474980" h="474345">
                <a:moveTo>
                  <a:pt x="97777" y="376224"/>
                </a:moveTo>
                <a:lnTo>
                  <a:pt x="0" y="376224"/>
                </a:lnTo>
                <a:lnTo>
                  <a:pt x="0" y="473773"/>
                </a:lnTo>
                <a:lnTo>
                  <a:pt x="97777" y="473773"/>
                </a:lnTo>
                <a:lnTo>
                  <a:pt x="97777" y="376224"/>
                </a:lnTo>
                <a:close/>
              </a:path>
              <a:path w="474980" h="474345">
                <a:moveTo>
                  <a:pt x="97777" y="188112"/>
                </a:moveTo>
                <a:lnTo>
                  <a:pt x="0" y="188112"/>
                </a:lnTo>
                <a:lnTo>
                  <a:pt x="0" y="285648"/>
                </a:lnTo>
                <a:lnTo>
                  <a:pt x="97777" y="285648"/>
                </a:lnTo>
                <a:lnTo>
                  <a:pt x="97777" y="188112"/>
                </a:lnTo>
                <a:close/>
              </a:path>
              <a:path w="474980" h="474345">
                <a:moveTo>
                  <a:pt x="97777" y="0"/>
                </a:moveTo>
                <a:lnTo>
                  <a:pt x="0" y="0"/>
                </a:lnTo>
                <a:lnTo>
                  <a:pt x="0" y="97536"/>
                </a:lnTo>
                <a:lnTo>
                  <a:pt x="97777" y="97536"/>
                </a:lnTo>
                <a:lnTo>
                  <a:pt x="97777" y="0"/>
                </a:lnTo>
                <a:close/>
              </a:path>
              <a:path w="474980" h="474345">
                <a:moveTo>
                  <a:pt x="349199" y="222948"/>
                </a:moveTo>
                <a:lnTo>
                  <a:pt x="251421" y="222948"/>
                </a:lnTo>
                <a:lnTo>
                  <a:pt x="251421" y="34836"/>
                </a:lnTo>
                <a:lnTo>
                  <a:pt x="125704" y="34836"/>
                </a:lnTo>
                <a:lnTo>
                  <a:pt x="125704" y="62699"/>
                </a:lnTo>
                <a:lnTo>
                  <a:pt x="223481" y="62699"/>
                </a:lnTo>
                <a:lnTo>
                  <a:pt x="223481" y="222948"/>
                </a:lnTo>
                <a:lnTo>
                  <a:pt x="125704" y="222948"/>
                </a:lnTo>
                <a:lnTo>
                  <a:pt x="125704" y="250825"/>
                </a:lnTo>
                <a:lnTo>
                  <a:pt x="223481" y="250825"/>
                </a:lnTo>
                <a:lnTo>
                  <a:pt x="223481" y="411060"/>
                </a:lnTo>
                <a:lnTo>
                  <a:pt x="125704" y="411060"/>
                </a:lnTo>
                <a:lnTo>
                  <a:pt x="125704" y="438924"/>
                </a:lnTo>
                <a:lnTo>
                  <a:pt x="251421" y="438924"/>
                </a:lnTo>
                <a:lnTo>
                  <a:pt x="251421" y="250825"/>
                </a:lnTo>
                <a:lnTo>
                  <a:pt x="349199" y="250825"/>
                </a:lnTo>
                <a:lnTo>
                  <a:pt x="349199" y="222948"/>
                </a:lnTo>
                <a:close/>
              </a:path>
              <a:path w="474980" h="474345">
                <a:moveTo>
                  <a:pt x="474903" y="188112"/>
                </a:moveTo>
                <a:lnTo>
                  <a:pt x="377126" y="188112"/>
                </a:lnTo>
                <a:lnTo>
                  <a:pt x="377126" y="285648"/>
                </a:lnTo>
                <a:lnTo>
                  <a:pt x="474903" y="285648"/>
                </a:lnTo>
                <a:lnTo>
                  <a:pt x="474903" y="188112"/>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289391" y="1564954"/>
            <a:ext cx="324803" cy="435293"/>
          </a:xfrm>
          <a:custGeom>
            <a:avLst/>
            <a:gdLst/>
            <a:ahLst/>
            <a:cxnLst/>
            <a:rect l="l" t="t" r="r" b="b"/>
            <a:pathLst>
              <a:path w="433069" h="580389">
                <a:moveTo>
                  <a:pt x="230415" y="523721"/>
                </a:moveTo>
                <a:lnTo>
                  <a:pt x="202480" y="523721"/>
                </a:lnTo>
                <a:lnTo>
                  <a:pt x="202480" y="579847"/>
                </a:lnTo>
                <a:lnTo>
                  <a:pt x="213130" y="579975"/>
                </a:lnTo>
                <a:lnTo>
                  <a:pt x="222454" y="579975"/>
                </a:lnTo>
                <a:lnTo>
                  <a:pt x="230415" y="579876"/>
                </a:lnTo>
                <a:lnTo>
                  <a:pt x="230415" y="523721"/>
                </a:lnTo>
                <a:close/>
              </a:path>
              <a:path w="433069" h="580389">
                <a:moveTo>
                  <a:pt x="432951" y="523721"/>
                </a:moveTo>
                <a:lnTo>
                  <a:pt x="363110" y="523721"/>
                </a:lnTo>
                <a:lnTo>
                  <a:pt x="363110" y="568098"/>
                </a:lnTo>
                <a:lnTo>
                  <a:pt x="401183" y="558223"/>
                </a:lnTo>
                <a:lnTo>
                  <a:pt x="432951" y="523721"/>
                </a:lnTo>
                <a:close/>
              </a:path>
              <a:path w="433069" h="580389">
                <a:moveTo>
                  <a:pt x="231958" y="146637"/>
                </a:moveTo>
                <a:lnTo>
                  <a:pt x="104757" y="146637"/>
                </a:lnTo>
                <a:lnTo>
                  <a:pt x="104757" y="151293"/>
                </a:lnTo>
                <a:lnTo>
                  <a:pt x="88193" y="198096"/>
                </a:lnTo>
                <a:lnTo>
                  <a:pt x="90481" y="246172"/>
                </a:lnTo>
                <a:lnTo>
                  <a:pt x="102684" y="288447"/>
                </a:lnTo>
                <a:lnTo>
                  <a:pt x="115861" y="317849"/>
                </a:lnTo>
                <a:lnTo>
                  <a:pt x="98844" y="324832"/>
                </a:lnTo>
                <a:lnTo>
                  <a:pt x="52811" y="347325"/>
                </a:lnTo>
                <a:lnTo>
                  <a:pt x="15277" y="377254"/>
                </a:lnTo>
                <a:lnTo>
                  <a:pt x="0" y="418678"/>
                </a:lnTo>
                <a:lnTo>
                  <a:pt x="16" y="541661"/>
                </a:lnTo>
                <a:lnTo>
                  <a:pt x="50156" y="563134"/>
                </a:lnTo>
                <a:lnTo>
                  <a:pt x="69785" y="567557"/>
                </a:lnTo>
                <a:lnTo>
                  <a:pt x="69785" y="523721"/>
                </a:lnTo>
                <a:lnTo>
                  <a:pt x="432951" y="523721"/>
                </a:lnTo>
                <a:lnTo>
                  <a:pt x="432954" y="495783"/>
                </a:lnTo>
                <a:lnTo>
                  <a:pt x="72020" y="495783"/>
                </a:lnTo>
                <a:lnTo>
                  <a:pt x="93757" y="357076"/>
                </a:lnTo>
                <a:lnTo>
                  <a:pt x="153377" y="332665"/>
                </a:lnTo>
                <a:lnTo>
                  <a:pt x="153848" y="332362"/>
                </a:lnTo>
                <a:lnTo>
                  <a:pt x="154360" y="332124"/>
                </a:lnTo>
                <a:lnTo>
                  <a:pt x="181881" y="332124"/>
                </a:lnTo>
                <a:lnTo>
                  <a:pt x="175266" y="330941"/>
                </a:lnTo>
                <a:lnTo>
                  <a:pt x="161862" y="327498"/>
                </a:lnTo>
                <a:lnTo>
                  <a:pt x="167231" y="321963"/>
                </a:lnTo>
                <a:lnTo>
                  <a:pt x="171209" y="315464"/>
                </a:lnTo>
                <a:lnTo>
                  <a:pt x="173677" y="308255"/>
                </a:lnTo>
                <a:lnTo>
                  <a:pt x="174515" y="300590"/>
                </a:lnTo>
                <a:lnTo>
                  <a:pt x="174515" y="299013"/>
                </a:lnTo>
                <a:lnTo>
                  <a:pt x="325598" y="299013"/>
                </a:lnTo>
                <a:lnTo>
                  <a:pt x="330372" y="288349"/>
                </a:lnTo>
                <a:lnTo>
                  <a:pt x="333445" y="277685"/>
                </a:lnTo>
                <a:lnTo>
                  <a:pt x="213829" y="277685"/>
                </a:lnTo>
                <a:lnTo>
                  <a:pt x="182437" y="270534"/>
                </a:lnTo>
                <a:lnTo>
                  <a:pt x="156824" y="252815"/>
                </a:lnTo>
                <a:lnTo>
                  <a:pt x="139419" y="226988"/>
                </a:lnTo>
                <a:lnTo>
                  <a:pt x="132652" y="195513"/>
                </a:lnTo>
                <a:lnTo>
                  <a:pt x="132652" y="194599"/>
                </a:lnTo>
                <a:lnTo>
                  <a:pt x="154522" y="190805"/>
                </a:lnTo>
                <a:lnTo>
                  <a:pt x="183010" y="182581"/>
                </a:lnTo>
                <a:lnTo>
                  <a:pt x="211145" y="168375"/>
                </a:lnTo>
                <a:lnTo>
                  <a:pt x="231958" y="146637"/>
                </a:lnTo>
                <a:close/>
              </a:path>
              <a:path w="433069" h="580389">
                <a:moveTo>
                  <a:pt x="181881" y="332124"/>
                </a:moveTo>
                <a:lnTo>
                  <a:pt x="154360" y="332124"/>
                </a:lnTo>
                <a:lnTo>
                  <a:pt x="202526" y="446901"/>
                </a:lnTo>
                <a:lnTo>
                  <a:pt x="202491" y="495783"/>
                </a:lnTo>
                <a:lnTo>
                  <a:pt x="230462" y="495783"/>
                </a:lnTo>
                <a:lnTo>
                  <a:pt x="230462" y="446901"/>
                </a:lnTo>
                <a:lnTo>
                  <a:pt x="277356" y="335179"/>
                </a:lnTo>
                <a:lnTo>
                  <a:pt x="216459" y="335179"/>
                </a:lnTo>
                <a:lnTo>
                  <a:pt x="202623" y="334790"/>
                </a:lnTo>
                <a:lnTo>
                  <a:pt x="188873" y="333374"/>
                </a:lnTo>
                <a:lnTo>
                  <a:pt x="181881" y="332124"/>
                </a:lnTo>
                <a:close/>
              </a:path>
              <a:path w="433069" h="580389">
                <a:moveTo>
                  <a:pt x="351545" y="332176"/>
                </a:moveTo>
                <a:lnTo>
                  <a:pt x="278616" y="332176"/>
                </a:lnTo>
                <a:lnTo>
                  <a:pt x="279088" y="332391"/>
                </a:lnTo>
                <a:lnTo>
                  <a:pt x="279507" y="332665"/>
                </a:lnTo>
                <a:lnTo>
                  <a:pt x="339801" y="357693"/>
                </a:lnTo>
                <a:lnTo>
                  <a:pt x="361026" y="495783"/>
                </a:lnTo>
                <a:lnTo>
                  <a:pt x="432954" y="495783"/>
                </a:lnTo>
                <a:lnTo>
                  <a:pt x="432961" y="418678"/>
                </a:lnTo>
                <a:lnTo>
                  <a:pt x="417638" y="377188"/>
                </a:lnTo>
                <a:lnTo>
                  <a:pt x="381747" y="348260"/>
                </a:lnTo>
                <a:lnTo>
                  <a:pt x="354133" y="333374"/>
                </a:lnTo>
                <a:lnTo>
                  <a:pt x="351545" y="332176"/>
                </a:lnTo>
                <a:close/>
              </a:path>
              <a:path w="433069" h="580389">
                <a:moveTo>
                  <a:pt x="325598" y="299013"/>
                </a:moveTo>
                <a:lnTo>
                  <a:pt x="258357" y="299013"/>
                </a:lnTo>
                <a:lnTo>
                  <a:pt x="258360" y="300590"/>
                </a:lnTo>
                <a:lnTo>
                  <a:pt x="259199" y="308255"/>
                </a:lnTo>
                <a:lnTo>
                  <a:pt x="261680" y="315486"/>
                </a:lnTo>
                <a:lnTo>
                  <a:pt x="265680" y="322001"/>
                </a:lnTo>
                <a:lnTo>
                  <a:pt x="271079" y="327544"/>
                </a:lnTo>
                <a:lnTo>
                  <a:pt x="257665" y="330968"/>
                </a:lnTo>
                <a:lnTo>
                  <a:pt x="244053" y="333387"/>
                </a:lnTo>
                <a:lnTo>
                  <a:pt x="230299" y="334793"/>
                </a:lnTo>
                <a:lnTo>
                  <a:pt x="216459" y="335179"/>
                </a:lnTo>
                <a:lnTo>
                  <a:pt x="277356" y="335179"/>
                </a:lnTo>
                <a:lnTo>
                  <a:pt x="278616" y="332176"/>
                </a:lnTo>
                <a:lnTo>
                  <a:pt x="351545" y="332176"/>
                </a:lnTo>
                <a:lnTo>
                  <a:pt x="345725" y="329482"/>
                </a:lnTo>
                <a:lnTo>
                  <a:pt x="336674" y="325550"/>
                </a:lnTo>
                <a:lnTo>
                  <a:pt x="327163" y="321652"/>
                </a:lnTo>
                <a:lnTo>
                  <a:pt x="317197" y="317780"/>
                </a:lnTo>
                <a:lnTo>
                  <a:pt x="325598" y="299013"/>
                </a:lnTo>
                <a:close/>
              </a:path>
              <a:path w="433069" h="580389">
                <a:moveTo>
                  <a:pt x="258357" y="299013"/>
                </a:moveTo>
                <a:lnTo>
                  <a:pt x="174515" y="299013"/>
                </a:lnTo>
                <a:lnTo>
                  <a:pt x="195173" y="305186"/>
                </a:lnTo>
                <a:lnTo>
                  <a:pt x="216436" y="307244"/>
                </a:lnTo>
                <a:lnTo>
                  <a:pt x="237699" y="305186"/>
                </a:lnTo>
                <a:lnTo>
                  <a:pt x="258357" y="299013"/>
                </a:lnTo>
                <a:close/>
              </a:path>
              <a:path w="433069" h="580389">
                <a:moveTo>
                  <a:pt x="328254" y="146637"/>
                </a:moveTo>
                <a:lnTo>
                  <a:pt x="236538" y="146637"/>
                </a:lnTo>
                <a:lnTo>
                  <a:pt x="253929" y="157153"/>
                </a:lnTo>
                <a:lnTo>
                  <a:pt x="270390" y="169017"/>
                </a:lnTo>
                <a:lnTo>
                  <a:pt x="285844" y="182168"/>
                </a:lnTo>
                <a:lnTo>
                  <a:pt x="300214" y="196543"/>
                </a:lnTo>
                <a:lnTo>
                  <a:pt x="292611" y="228939"/>
                </a:lnTo>
                <a:lnTo>
                  <a:pt x="273826" y="255001"/>
                </a:lnTo>
                <a:lnTo>
                  <a:pt x="246640" y="272120"/>
                </a:lnTo>
                <a:lnTo>
                  <a:pt x="213829" y="277685"/>
                </a:lnTo>
                <a:lnTo>
                  <a:pt x="333445" y="277685"/>
                </a:lnTo>
                <a:lnTo>
                  <a:pt x="342551" y="246085"/>
                </a:lnTo>
                <a:lnTo>
                  <a:pt x="344817" y="198043"/>
                </a:lnTo>
                <a:lnTo>
                  <a:pt x="328259" y="151293"/>
                </a:lnTo>
                <a:lnTo>
                  <a:pt x="328254" y="146637"/>
                </a:lnTo>
                <a:close/>
              </a:path>
              <a:path w="433069" h="580389">
                <a:moveTo>
                  <a:pt x="342950" y="118705"/>
                </a:moveTo>
                <a:lnTo>
                  <a:pt x="90062" y="118705"/>
                </a:lnTo>
                <a:lnTo>
                  <a:pt x="83805" y="124955"/>
                </a:lnTo>
                <a:lnTo>
                  <a:pt x="83805" y="140382"/>
                </a:lnTo>
                <a:lnTo>
                  <a:pt x="90062" y="146637"/>
                </a:lnTo>
                <a:lnTo>
                  <a:pt x="342950" y="146637"/>
                </a:lnTo>
                <a:lnTo>
                  <a:pt x="349206" y="140382"/>
                </a:lnTo>
                <a:lnTo>
                  <a:pt x="349206" y="124955"/>
                </a:lnTo>
                <a:lnTo>
                  <a:pt x="342950" y="118705"/>
                </a:lnTo>
                <a:close/>
              </a:path>
              <a:path w="433069" h="580389">
                <a:moveTo>
                  <a:pt x="163771" y="27291"/>
                </a:moveTo>
                <a:lnTo>
                  <a:pt x="140583" y="43860"/>
                </a:lnTo>
                <a:lnTo>
                  <a:pt x="122584" y="65389"/>
                </a:lnTo>
                <a:lnTo>
                  <a:pt x="110511" y="90722"/>
                </a:lnTo>
                <a:lnTo>
                  <a:pt x="105106" y="118705"/>
                </a:lnTo>
                <a:lnTo>
                  <a:pt x="328254" y="118705"/>
                </a:lnTo>
                <a:lnTo>
                  <a:pt x="322849" y="90722"/>
                </a:lnTo>
                <a:lnTo>
                  <a:pt x="316263" y="76900"/>
                </a:lnTo>
                <a:lnTo>
                  <a:pt x="178298" y="76900"/>
                </a:lnTo>
                <a:lnTo>
                  <a:pt x="175388" y="74689"/>
                </a:lnTo>
                <a:lnTo>
                  <a:pt x="163771" y="27291"/>
                </a:lnTo>
                <a:close/>
              </a:path>
              <a:path w="433069" h="580389">
                <a:moveTo>
                  <a:pt x="251431" y="76807"/>
                </a:moveTo>
                <a:lnTo>
                  <a:pt x="181580" y="76807"/>
                </a:lnTo>
                <a:lnTo>
                  <a:pt x="178298" y="76900"/>
                </a:lnTo>
                <a:lnTo>
                  <a:pt x="254714" y="76900"/>
                </a:lnTo>
                <a:lnTo>
                  <a:pt x="251431" y="76807"/>
                </a:lnTo>
                <a:close/>
              </a:path>
              <a:path w="433069" h="580389">
                <a:moveTo>
                  <a:pt x="269589" y="27291"/>
                </a:moveTo>
                <a:lnTo>
                  <a:pt x="257624" y="74689"/>
                </a:lnTo>
                <a:lnTo>
                  <a:pt x="254714" y="76900"/>
                </a:lnTo>
                <a:lnTo>
                  <a:pt x="316263" y="76900"/>
                </a:lnTo>
                <a:lnTo>
                  <a:pt x="310777" y="65389"/>
                </a:lnTo>
                <a:lnTo>
                  <a:pt x="292777" y="43860"/>
                </a:lnTo>
                <a:lnTo>
                  <a:pt x="269589" y="27291"/>
                </a:lnTo>
                <a:close/>
              </a:path>
              <a:path w="433069" h="580389">
                <a:moveTo>
                  <a:pt x="237452" y="0"/>
                </a:moveTo>
                <a:lnTo>
                  <a:pt x="195548" y="0"/>
                </a:lnTo>
                <a:lnTo>
                  <a:pt x="188670" y="1172"/>
                </a:lnTo>
                <a:lnTo>
                  <a:pt x="182704" y="4444"/>
                </a:lnTo>
                <a:lnTo>
                  <a:pt x="178097" y="9451"/>
                </a:lnTo>
                <a:lnTo>
                  <a:pt x="175295" y="15828"/>
                </a:lnTo>
                <a:lnTo>
                  <a:pt x="188671" y="68538"/>
                </a:lnTo>
                <a:lnTo>
                  <a:pt x="189577" y="71861"/>
                </a:lnTo>
                <a:lnTo>
                  <a:pt x="187389" y="75695"/>
                </a:lnTo>
                <a:lnTo>
                  <a:pt x="183675" y="76714"/>
                </a:lnTo>
                <a:lnTo>
                  <a:pt x="183256" y="76807"/>
                </a:lnTo>
                <a:lnTo>
                  <a:pt x="249755" y="76807"/>
                </a:lnTo>
                <a:lnTo>
                  <a:pt x="245978" y="76016"/>
                </a:lnTo>
                <a:lnTo>
                  <a:pt x="243557" y="72315"/>
                </a:lnTo>
                <a:lnTo>
                  <a:pt x="244348" y="68538"/>
                </a:lnTo>
                <a:lnTo>
                  <a:pt x="257717" y="15828"/>
                </a:lnTo>
                <a:lnTo>
                  <a:pt x="254914" y="9451"/>
                </a:lnTo>
                <a:lnTo>
                  <a:pt x="250304" y="4444"/>
                </a:lnTo>
                <a:lnTo>
                  <a:pt x="244334" y="1172"/>
                </a:lnTo>
                <a:lnTo>
                  <a:pt x="237452"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1641" y="236063"/>
            <a:ext cx="3875723" cy="351602"/>
          </a:xfrm>
          <a:prstGeom prst="rect">
            <a:avLst/>
          </a:prstGeom>
        </p:spPr>
        <p:txBody>
          <a:bodyPr vert="horz" wrap="square" lIns="0" tIns="10953" rIns="0" bIns="0" rtlCol="0">
            <a:spAutoFit/>
          </a:bodyPr>
          <a:lstStyle/>
          <a:p>
            <a:pPr marL="9525">
              <a:spcBef>
                <a:spcPts val="86"/>
              </a:spcBef>
            </a:pPr>
            <a:r>
              <a:rPr sz="2213" spc="4" dirty="0"/>
              <a:t>Inflation Reduction Act</a:t>
            </a:r>
            <a:r>
              <a:rPr sz="2213" spc="-19" dirty="0"/>
              <a:t> </a:t>
            </a:r>
            <a:r>
              <a:rPr sz="2213" spc="4" dirty="0"/>
              <a:t>(IRA)</a:t>
            </a:r>
            <a:endParaRPr sz="2213" dirty="0"/>
          </a:p>
        </p:txBody>
      </p:sp>
      <p:sp>
        <p:nvSpPr>
          <p:cNvPr id="3" name="object 3"/>
          <p:cNvSpPr txBox="1">
            <a:spLocks noGrp="1"/>
          </p:cNvSpPr>
          <p:nvPr>
            <p:ph type="body" idx="1"/>
          </p:nvPr>
        </p:nvSpPr>
        <p:spPr>
          <a:xfrm>
            <a:off x="312954" y="599788"/>
            <a:ext cx="6141482" cy="4585935"/>
          </a:xfrm>
          <a:prstGeom prst="rect">
            <a:avLst/>
          </a:prstGeom>
        </p:spPr>
        <p:txBody>
          <a:bodyPr vert="horz" wrap="square" lIns="0" tIns="9525" rIns="0" bIns="0" rtlCol="0">
            <a:spAutoFit/>
          </a:bodyPr>
          <a:lstStyle/>
          <a:p>
            <a:pPr marL="266700" marR="3810" indent="-257175">
              <a:spcBef>
                <a:spcPts val="75"/>
              </a:spcBef>
              <a:buFont typeface="Arial"/>
              <a:buChar char="•"/>
              <a:tabLst>
                <a:tab pos="266224" algn="l"/>
                <a:tab pos="266700" algn="l"/>
              </a:tabLst>
            </a:pPr>
            <a:r>
              <a:rPr spc="-8" dirty="0"/>
              <a:t>Various provisions </a:t>
            </a:r>
            <a:r>
              <a:rPr dirty="0"/>
              <a:t>to </a:t>
            </a:r>
            <a:r>
              <a:rPr spc="-8" dirty="0"/>
              <a:t>support </a:t>
            </a:r>
            <a:r>
              <a:rPr b="1" spc="-4" dirty="0"/>
              <a:t>domestic materials </a:t>
            </a:r>
            <a:r>
              <a:rPr b="1" spc="-8" dirty="0"/>
              <a:t>sourcing </a:t>
            </a:r>
            <a:r>
              <a:rPr b="1" dirty="0">
                <a:latin typeface="Karla"/>
                <a:cs typeface="Karla"/>
              </a:rPr>
              <a:t>and </a:t>
            </a:r>
            <a:r>
              <a:rPr b="1" spc="-8" dirty="0"/>
              <a:t>battery </a:t>
            </a:r>
            <a:r>
              <a:rPr b="1" spc="-4" dirty="0"/>
              <a:t>production</a:t>
            </a:r>
            <a:r>
              <a:rPr spc="-4" dirty="0"/>
              <a:t>, </a:t>
            </a:r>
            <a:r>
              <a:rPr dirty="0"/>
              <a:t>including  </a:t>
            </a:r>
            <a:r>
              <a:rPr spc="-8" dirty="0"/>
              <a:t>credits </a:t>
            </a:r>
            <a:r>
              <a:rPr spc="-11" dirty="0"/>
              <a:t>for </a:t>
            </a:r>
            <a:r>
              <a:rPr spc="-8" dirty="0"/>
              <a:t>clean </a:t>
            </a:r>
            <a:r>
              <a:rPr spc="-4" dirty="0"/>
              <a:t>vehicles </a:t>
            </a:r>
            <a:r>
              <a:rPr dirty="0"/>
              <a:t>with </a:t>
            </a:r>
            <a:r>
              <a:rPr spc="-4" dirty="0"/>
              <a:t>domestic content, and </a:t>
            </a:r>
            <a:r>
              <a:rPr spc="-8" dirty="0"/>
              <a:t>other provisions </a:t>
            </a:r>
            <a:r>
              <a:rPr spc="-4" dirty="0"/>
              <a:t>that can </a:t>
            </a:r>
            <a:r>
              <a:rPr spc="-8" dirty="0"/>
              <a:t>help increase </a:t>
            </a:r>
            <a:r>
              <a:rPr spc="-4" dirty="0"/>
              <a:t>the  number </a:t>
            </a:r>
            <a:r>
              <a:rPr dirty="0"/>
              <a:t>of </a:t>
            </a:r>
            <a:r>
              <a:rPr spc="-4" dirty="0"/>
              <a:t>vehicles that </a:t>
            </a:r>
            <a:r>
              <a:rPr spc="-8" dirty="0"/>
              <a:t>qualify </a:t>
            </a:r>
            <a:r>
              <a:rPr spc="-4" dirty="0"/>
              <a:t>and </a:t>
            </a:r>
            <a:r>
              <a:rPr spc="-15" dirty="0"/>
              <a:t>are </a:t>
            </a:r>
            <a:r>
              <a:rPr spc="-4" dirty="0"/>
              <a:t>designed </a:t>
            </a:r>
            <a:r>
              <a:rPr dirty="0"/>
              <a:t>to </a:t>
            </a:r>
            <a:r>
              <a:rPr spc="-8" dirty="0"/>
              <a:t>support </a:t>
            </a:r>
            <a:r>
              <a:rPr spc="-4" dirty="0"/>
              <a:t>domestic </a:t>
            </a:r>
            <a:r>
              <a:rPr spc="-8" dirty="0"/>
              <a:t>materials sourcing </a:t>
            </a:r>
            <a:r>
              <a:rPr spc="-4" dirty="0"/>
              <a:t>and </a:t>
            </a:r>
            <a:r>
              <a:rPr spc="-11" dirty="0"/>
              <a:t>battery  </a:t>
            </a:r>
            <a:r>
              <a:rPr spc="-8" dirty="0"/>
              <a:t>production </a:t>
            </a:r>
            <a:r>
              <a:rPr spc="-4" dirty="0"/>
              <a:t>themselves.</a:t>
            </a:r>
          </a:p>
          <a:p>
            <a:pPr>
              <a:spcBef>
                <a:spcPts val="41"/>
              </a:spcBef>
              <a:buFont typeface="Arial"/>
              <a:buChar char="•"/>
            </a:pPr>
            <a:endParaRPr spc="-4" dirty="0"/>
          </a:p>
          <a:p>
            <a:pPr marL="266700" indent="-257175">
              <a:buFont typeface="Arial"/>
              <a:buChar char="•"/>
              <a:tabLst>
                <a:tab pos="266224" algn="l"/>
                <a:tab pos="266700" algn="l"/>
              </a:tabLst>
            </a:pPr>
            <a:r>
              <a:rPr b="1" u="sng" spc="-8" dirty="0">
                <a:uFill>
                  <a:solidFill>
                    <a:srgbClr val="000000"/>
                  </a:solidFill>
                </a:uFill>
              </a:rPr>
              <a:t>Grants</a:t>
            </a:r>
            <a:r>
              <a:rPr b="1" spc="-8" dirty="0"/>
              <a:t>:</a:t>
            </a:r>
          </a:p>
          <a:p>
            <a:pPr marL="569595" marR="43339" lvl="1" indent="-257651">
              <a:buFont typeface="Arial"/>
              <a:buChar char="•"/>
              <a:tabLst>
                <a:tab pos="569595" algn="l"/>
                <a:tab pos="570071" algn="l"/>
              </a:tabLst>
            </a:pPr>
            <a:r>
              <a:rPr sz="1350" b="1" dirty="0">
                <a:latin typeface="Karla"/>
                <a:cs typeface="Karla"/>
              </a:rPr>
              <a:t>$2 billion </a:t>
            </a:r>
            <a:r>
              <a:rPr sz="1350" b="1" spc="-4" dirty="0">
                <a:latin typeface="Karla"/>
                <a:cs typeface="Karla"/>
              </a:rPr>
              <a:t>in </a:t>
            </a:r>
            <a:r>
              <a:rPr sz="1350" b="1" dirty="0">
                <a:latin typeface="Karla"/>
                <a:cs typeface="Karla"/>
              </a:rPr>
              <a:t>Domestic </a:t>
            </a:r>
            <a:r>
              <a:rPr sz="1350" b="1" spc="-8" dirty="0">
                <a:latin typeface="Karla"/>
                <a:cs typeface="Karla"/>
              </a:rPr>
              <a:t>Manufacturing </a:t>
            </a:r>
            <a:r>
              <a:rPr sz="1350" b="1" spc="-4" dirty="0">
                <a:latin typeface="Karla"/>
                <a:cs typeface="Karla"/>
              </a:rPr>
              <a:t>Conversion </a:t>
            </a:r>
            <a:r>
              <a:rPr sz="1350" b="1" spc="-8" dirty="0">
                <a:latin typeface="Karla"/>
                <a:cs typeface="Karla"/>
              </a:rPr>
              <a:t>Grants </a:t>
            </a:r>
            <a:r>
              <a:rPr sz="1350" dirty="0">
                <a:latin typeface="Karla"/>
                <a:cs typeface="Karla"/>
              </a:rPr>
              <a:t>to </a:t>
            </a:r>
            <a:r>
              <a:rPr sz="1350" spc="-8" dirty="0">
                <a:latin typeface="Karla"/>
                <a:cs typeface="Karla"/>
              </a:rPr>
              <a:t>support </a:t>
            </a:r>
            <a:r>
              <a:rPr sz="1350" spc="-4" dirty="0">
                <a:latin typeface="Karla"/>
                <a:cs typeface="Karla"/>
              </a:rPr>
              <a:t>the </a:t>
            </a:r>
            <a:r>
              <a:rPr sz="1350" spc="-8" dirty="0">
                <a:latin typeface="Karla"/>
                <a:cs typeface="Karla"/>
              </a:rPr>
              <a:t>transition </a:t>
            </a:r>
            <a:r>
              <a:rPr sz="1350" dirty="0">
                <a:latin typeface="Karla"/>
                <a:cs typeface="Karla"/>
              </a:rPr>
              <a:t>of </a:t>
            </a:r>
            <a:r>
              <a:rPr sz="1350" spc="-4" dirty="0">
                <a:latin typeface="Karla"/>
                <a:cs typeface="Karla"/>
              </a:rPr>
              <a:t>domestic  </a:t>
            </a:r>
            <a:r>
              <a:rPr sz="1350" spc="-8" dirty="0">
                <a:latin typeface="Karla"/>
                <a:cs typeface="Karla"/>
              </a:rPr>
              <a:t>manufacturing </a:t>
            </a:r>
            <a:r>
              <a:rPr sz="1350" spc="-4" dirty="0">
                <a:latin typeface="Karla"/>
                <a:cs typeface="Karla"/>
              </a:rPr>
              <a:t>facilities </a:t>
            </a:r>
            <a:r>
              <a:rPr sz="1350" dirty="0">
                <a:latin typeface="Karla"/>
                <a:cs typeface="Karla"/>
              </a:rPr>
              <a:t>to </a:t>
            </a:r>
            <a:r>
              <a:rPr sz="1350" spc="-8" dirty="0">
                <a:latin typeface="Karla"/>
                <a:cs typeface="Karla"/>
              </a:rPr>
              <a:t>manufacture </a:t>
            </a:r>
            <a:r>
              <a:rPr sz="1350" spc="-4" dirty="0">
                <a:latin typeface="Karla"/>
                <a:cs typeface="Karla"/>
              </a:rPr>
              <a:t>EVs, </a:t>
            </a:r>
            <a:r>
              <a:rPr sz="1350" spc="-8" dirty="0">
                <a:latin typeface="Karla"/>
                <a:cs typeface="Karla"/>
              </a:rPr>
              <a:t>hybrids, </a:t>
            </a:r>
            <a:r>
              <a:rPr sz="1350" spc="-4" dirty="0">
                <a:latin typeface="Karla"/>
                <a:cs typeface="Karla"/>
              </a:rPr>
              <a:t>and </a:t>
            </a:r>
            <a:r>
              <a:rPr sz="1350" spc="-8" dirty="0">
                <a:latin typeface="Karla"/>
                <a:cs typeface="Karla"/>
              </a:rPr>
              <a:t>hydrogen </a:t>
            </a:r>
            <a:r>
              <a:rPr sz="1350" spc="-4" dirty="0">
                <a:latin typeface="Karla"/>
                <a:cs typeface="Karla"/>
              </a:rPr>
              <a:t>fuel cell</a:t>
            </a:r>
            <a:r>
              <a:rPr sz="1350" spc="-53" dirty="0">
                <a:latin typeface="Karla"/>
                <a:cs typeface="Karla"/>
              </a:rPr>
              <a:t> </a:t>
            </a:r>
            <a:r>
              <a:rPr sz="1350" spc="-4" dirty="0">
                <a:latin typeface="Karla"/>
                <a:cs typeface="Karla"/>
              </a:rPr>
              <a:t>vehicles</a:t>
            </a:r>
            <a:endParaRPr sz="1350">
              <a:latin typeface="Karla"/>
              <a:cs typeface="Karla"/>
            </a:endParaRPr>
          </a:p>
          <a:p>
            <a:pPr marL="569595" marR="78104" lvl="1" indent="-257651">
              <a:buFont typeface="Arial"/>
              <a:buChar char="•"/>
              <a:tabLst>
                <a:tab pos="569595" algn="l"/>
                <a:tab pos="570071" algn="l"/>
              </a:tabLst>
            </a:pPr>
            <a:r>
              <a:rPr sz="1350" b="1" dirty="0">
                <a:latin typeface="Karla"/>
                <a:cs typeface="Karla"/>
              </a:rPr>
              <a:t>$6 billion </a:t>
            </a:r>
            <a:r>
              <a:rPr sz="1350" b="1" spc="-8" dirty="0">
                <a:latin typeface="Karla"/>
                <a:cs typeface="Karla"/>
              </a:rPr>
              <a:t>to reduce </a:t>
            </a:r>
            <a:r>
              <a:rPr sz="1350" b="1" spc="-4" dirty="0">
                <a:latin typeface="Karla"/>
                <a:cs typeface="Karla"/>
              </a:rPr>
              <a:t>emissions </a:t>
            </a:r>
            <a:r>
              <a:rPr sz="1350" b="1" spc="-8" dirty="0">
                <a:latin typeface="Karla"/>
                <a:cs typeface="Karla"/>
              </a:rPr>
              <a:t>from energy </a:t>
            </a:r>
            <a:r>
              <a:rPr sz="1350" b="1" spc="-4" dirty="0">
                <a:latin typeface="Karla"/>
                <a:cs typeface="Karla"/>
              </a:rPr>
              <a:t>intensive </a:t>
            </a:r>
            <a:r>
              <a:rPr sz="1350" b="1" spc="-8" dirty="0">
                <a:latin typeface="Karla"/>
                <a:cs typeface="Karla"/>
              </a:rPr>
              <a:t>industries </a:t>
            </a:r>
            <a:r>
              <a:rPr sz="1350" spc="-4" dirty="0">
                <a:latin typeface="Karla"/>
                <a:cs typeface="Karla"/>
              </a:rPr>
              <a:t>and </a:t>
            </a:r>
            <a:r>
              <a:rPr sz="1350" spc="-8" dirty="0">
                <a:latin typeface="Karla"/>
                <a:cs typeface="Karla"/>
              </a:rPr>
              <a:t>support </a:t>
            </a:r>
            <a:r>
              <a:rPr sz="1350" spc="-4" dirty="0">
                <a:latin typeface="Karla"/>
                <a:cs typeface="Karla"/>
              </a:rPr>
              <a:t>the </a:t>
            </a:r>
            <a:r>
              <a:rPr sz="1350" spc="-8" dirty="0">
                <a:latin typeface="Karla"/>
                <a:cs typeface="Karla"/>
              </a:rPr>
              <a:t>greatest </a:t>
            </a:r>
            <a:r>
              <a:rPr sz="1350" spc="-4" dirty="0">
                <a:latin typeface="Karla"/>
                <a:cs typeface="Karla"/>
              </a:rPr>
              <a:t>GHG  </a:t>
            </a:r>
            <a:r>
              <a:rPr sz="1350" spc="-8" dirty="0">
                <a:latin typeface="Karla"/>
                <a:cs typeface="Karla"/>
              </a:rPr>
              <a:t>reduction </a:t>
            </a:r>
            <a:r>
              <a:rPr sz="1350" dirty="0">
                <a:latin typeface="Karla"/>
                <a:cs typeface="Karla"/>
              </a:rPr>
              <a:t>benefit </a:t>
            </a:r>
            <a:r>
              <a:rPr sz="1350" spc="-4" dirty="0">
                <a:latin typeface="Karla"/>
                <a:cs typeface="Karla"/>
              </a:rPr>
              <a:t>&amp; </a:t>
            </a:r>
            <a:r>
              <a:rPr sz="1350" spc="-8" dirty="0">
                <a:latin typeface="Karla"/>
                <a:cs typeface="Karla"/>
              </a:rPr>
              <a:t>greatest </a:t>
            </a:r>
            <a:r>
              <a:rPr sz="1350" dirty="0">
                <a:latin typeface="Karla"/>
                <a:cs typeface="Karla"/>
              </a:rPr>
              <a:t>benefit to </a:t>
            </a:r>
            <a:r>
              <a:rPr sz="1350" spc="-8" dirty="0">
                <a:latin typeface="Karla"/>
                <a:cs typeface="Karla"/>
              </a:rPr>
              <a:t>largest </a:t>
            </a:r>
            <a:r>
              <a:rPr sz="1350" spc="-4" dirty="0">
                <a:latin typeface="Karla"/>
                <a:cs typeface="Karla"/>
              </a:rPr>
              <a:t>number </a:t>
            </a:r>
            <a:r>
              <a:rPr sz="1350" dirty="0">
                <a:latin typeface="Karla"/>
                <a:cs typeface="Karla"/>
              </a:rPr>
              <a:t>of</a:t>
            </a:r>
            <a:r>
              <a:rPr sz="1350" spc="-49" dirty="0">
                <a:latin typeface="Karla"/>
                <a:cs typeface="Karla"/>
              </a:rPr>
              <a:t> </a:t>
            </a:r>
            <a:r>
              <a:rPr sz="1350" spc="-8" dirty="0">
                <a:latin typeface="Karla"/>
                <a:cs typeface="Karla"/>
              </a:rPr>
              <a:t>people</a:t>
            </a:r>
            <a:endParaRPr sz="1350">
              <a:latin typeface="Karla"/>
              <a:cs typeface="Karla"/>
            </a:endParaRPr>
          </a:p>
          <a:p>
            <a:pPr lvl="1">
              <a:lnSpc>
                <a:spcPct val="100000"/>
              </a:lnSpc>
              <a:buFont typeface="Arial"/>
              <a:buChar char="•"/>
            </a:pPr>
            <a:endParaRPr sz="1388"/>
          </a:p>
          <a:p>
            <a:pPr marL="266700" indent="-257175">
              <a:buFont typeface="Arial"/>
              <a:buChar char="•"/>
              <a:tabLst>
                <a:tab pos="266224" algn="l"/>
                <a:tab pos="266700" algn="l"/>
              </a:tabLst>
            </a:pPr>
            <a:r>
              <a:rPr b="1" u="sng" spc="-8" dirty="0">
                <a:uFill>
                  <a:solidFill>
                    <a:srgbClr val="000000"/>
                  </a:solidFill>
                </a:uFill>
              </a:rPr>
              <a:t>Credits</a:t>
            </a:r>
            <a:r>
              <a:rPr spc="-8" dirty="0"/>
              <a:t>:</a:t>
            </a:r>
          </a:p>
          <a:p>
            <a:pPr marL="569595" lvl="1" indent="-257651">
              <a:buFont typeface="Arial"/>
              <a:buChar char="•"/>
              <a:tabLst>
                <a:tab pos="569595" algn="l"/>
                <a:tab pos="570071" algn="l"/>
              </a:tabLst>
            </a:pPr>
            <a:r>
              <a:rPr sz="1350" spc="-4" dirty="0">
                <a:latin typeface="Karla"/>
                <a:cs typeface="Karla"/>
              </a:rPr>
              <a:t>A new </a:t>
            </a:r>
            <a:r>
              <a:rPr sz="1350" b="1" spc="-4" dirty="0">
                <a:latin typeface="Karla"/>
                <a:cs typeface="Karla"/>
              </a:rPr>
              <a:t>Advanced </a:t>
            </a:r>
            <a:r>
              <a:rPr sz="1350" b="1" spc="-8" dirty="0">
                <a:latin typeface="Karla"/>
                <a:cs typeface="Karla"/>
              </a:rPr>
              <a:t>Manufacturing production </a:t>
            </a:r>
            <a:r>
              <a:rPr sz="1350" b="1" dirty="0">
                <a:latin typeface="Karla"/>
                <a:cs typeface="Karla"/>
              </a:rPr>
              <a:t>tax </a:t>
            </a:r>
            <a:r>
              <a:rPr sz="1350" b="1" spc="-8" dirty="0">
                <a:latin typeface="Karla"/>
                <a:cs typeface="Karla"/>
              </a:rPr>
              <a:t>credit </a:t>
            </a:r>
            <a:r>
              <a:rPr sz="1350" spc="-4" dirty="0">
                <a:latin typeface="Karla"/>
                <a:cs typeface="Karla"/>
              </a:rPr>
              <a:t>is </a:t>
            </a:r>
            <a:r>
              <a:rPr sz="1350" spc="-11" dirty="0">
                <a:latin typeface="Karla"/>
                <a:cs typeface="Karla"/>
              </a:rPr>
              <a:t>created for battery </a:t>
            </a:r>
            <a:r>
              <a:rPr sz="1350" spc="-4" dirty="0">
                <a:latin typeface="Karla"/>
                <a:cs typeface="Karla"/>
              </a:rPr>
              <a:t>components</a:t>
            </a:r>
            <a:r>
              <a:rPr sz="1350" spc="98" dirty="0">
                <a:latin typeface="Karla"/>
                <a:cs typeface="Karla"/>
              </a:rPr>
              <a:t> </a:t>
            </a:r>
            <a:r>
              <a:rPr sz="1350" spc="-4" dirty="0">
                <a:latin typeface="Karla"/>
                <a:cs typeface="Karla"/>
              </a:rPr>
              <a:t>and</a:t>
            </a:r>
            <a:endParaRPr sz="1350">
              <a:latin typeface="Karla"/>
              <a:cs typeface="Karla"/>
            </a:endParaRPr>
          </a:p>
          <a:p>
            <a:pPr marL="569595"/>
            <a:r>
              <a:rPr spc="-8" dirty="0"/>
              <a:t>critical minerals, </a:t>
            </a:r>
            <a:r>
              <a:rPr spc="-4" dirty="0"/>
              <a:t>along </a:t>
            </a:r>
            <a:r>
              <a:rPr dirty="0"/>
              <a:t>with </a:t>
            </a:r>
            <a:r>
              <a:rPr spc="-8" dirty="0"/>
              <a:t>other critical </a:t>
            </a:r>
            <a:r>
              <a:rPr spc="-4" dirty="0"/>
              <a:t>technology component</a:t>
            </a:r>
            <a:r>
              <a:rPr spc="-38" dirty="0"/>
              <a:t> </a:t>
            </a:r>
            <a:r>
              <a:rPr spc="-8" dirty="0"/>
              <a:t>categories</a:t>
            </a:r>
          </a:p>
          <a:p>
            <a:pPr marL="569595" marR="114776" lvl="1" indent="-257651">
              <a:spcBef>
                <a:spcPts val="4"/>
              </a:spcBef>
              <a:buFont typeface="Arial"/>
              <a:buChar char="•"/>
              <a:tabLst>
                <a:tab pos="569595" algn="l"/>
                <a:tab pos="570071" algn="l"/>
              </a:tabLst>
            </a:pPr>
            <a:r>
              <a:rPr sz="1350" spc="-4" dirty="0">
                <a:latin typeface="Karla"/>
                <a:cs typeface="Karla"/>
              </a:rPr>
              <a:t>The new and expanded </a:t>
            </a:r>
            <a:r>
              <a:rPr sz="1350" b="1" spc="-4" dirty="0">
                <a:latin typeface="Karla"/>
                <a:cs typeface="Karla"/>
              </a:rPr>
              <a:t>Advanced </a:t>
            </a:r>
            <a:r>
              <a:rPr sz="1350" b="1" spc="-8" dirty="0">
                <a:latin typeface="Karla"/>
                <a:cs typeface="Karla"/>
              </a:rPr>
              <a:t>Energy Project Credit </a:t>
            </a:r>
            <a:r>
              <a:rPr sz="1350" spc="-8" dirty="0">
                <a:latin typeface="Karla"/>
                <a:cs typeface="Karla"/>
              </a:rPr>
              <a:t>credits up </a:t>
            </a:r>
            <a:r>
              <a:rPr sz="1350" dirty="0">
                <a:latin typeface="Karla"/>
                <a:cs typeface="Karla"/>
              </a:rPr>
              <a:t>to </a:t>
            </a:r>
            <a:r>
              <a:rPr sz="1350" spc="-4" dirty="0">
                <a:latin typeface="Karla"/>
                <a:cs typeface="Karla"/>
              </a:rPr>
              <a:t>30 </a:t>
            </a:r>
            <a:r>
              <a:rPr sz="1350" spc="-8" dirty="0">
                <a:latin typeface="Karla"/>
                <a:cs typeface="Karla"/>
              </a:rPr>
              <a:t>percent </a:t>
            </a:r>
            <a:r>
              <a:rPr sz="1350" dirty="0">
                <a:latin typeface="Karla"/>
                <a:cs typeface="Karla"/>
              </a:rPr>
              <a:t>of </a:t>
            </a:r>
            <a:r>
              <a:rPr sz="1350" spc="-4" dirty="0">
                <a:latin typeface="Karla"/>
                <a:cs typeface="Karla"/>
              </a:rPr>
              <a:t>the qualified  investment in </a:t>
            </a:r>
            <a:r>
              <a:rPr sz="1350" spc="-15" dirty="0">
                <a:latin typeface="Karla"/>
                <a:cs typeface="Karla"/>
              </a:rPr>
              <a:t>property </a:t>
            </a:r>
            <a:r>
              <a:rPr sz="1350" spc="-4" dirty="0">
                <a:latin typeface="Karla"/>
                <a:cs typeface="Karla"/>
              </a:rPr>
              <a:t>used in </a:t>
            </a:r>
            <a:r>
              <a:rPr sz="1350" spc="-15" dirty="0">
                <a:latin typeface="Karla"/>
                <a:cs typeface="Karla"/>
              </a:rPr>
              <a:t>a </a:t>
            </a:r>
            <a:r>
              <a:rPr sz="1350" spc="-4" dirty="0">
                <a:latin typeface="Karla"/>
                <a:cs typeface="Karla"/>
              </a:rPr>
              <a:t>qualifying </a:t>
            </a:r>
            <a:r>
              <a:rPr sz="1350" spc="-8" dirty="0">
                <a:latin typeface="Karla"/>
                <a:cs typeface="Karla"/>
              </a:rPr>
              <a:t>advanced </a:t>
            </a:r>
            <a:r>
              <a:rPr sz="1350" spc="-11" dirty="0">
                <a:latin typeface="Karla"/>
                <a:cs typeface="Karla"/>
              </a:rPr>
              <a:t>energy</a:t>
            </a:r>
            <a:r>
              <a:rPr sz="1350" spc="-34" dirty="0">
                <a:latin typeface="Karla"/>
                <a:cs typeface="Karla"/>
              </a:rPr>
              <a:t> </a:t>
            </a:r>
            <a:r>
              <a:rPr sz="1350" spc="-8" dirty="0">
                <a:latin typeface="Karla"/>
                <a:cs typeface="Karla"/>
              </a:rPr>
              <a:t>project.</a:t>
            </a:r>
            <a:endParaRPr sz="1350">
              <a:latin typeface="Karla"/>
              <a:cs typeface="Karl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7491" y="834390"/>
            <a:ext cx="8126730" cy="1671161"/>
            <a:chOff x="676655" y="1112519"/>
            <a:chExt cx="10835640" cy="2228215"/>
          </a:xfrm>
        </p:grpSpPr>
        <p:sp>
          <p:nvSpPr>
            <p:cNvPr id="3" name="object 3"/>
            <p:cNvSpPr/>
            <p:nvPr/>
          </p:nvSpPr>
          <p:spPr>
            <a:xfrm>
              <a:off x="676655" y="1112519"/>
              <a:ext cx="10835189" cy="2228088"/>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1603247" y="1650491"/>
              <a:ext cx="1531619" cy="1530096"/>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9046463" y="1559051"/>
              <a:ext cx="1655064" cy="1655064"/>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5268467" y="1575815"/>
              <a:ext cx="1655064" cy="1655064"/>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7" name="object 7"/>
          <p:cNvSpPr txBox="1"/>
          <p:nvPr/>
        </p:nvSpPr>
        <p:spPr>
          <a:xfrm>
            <a:off x="6437471" y="2805208"/>
            <a:ext cx="1937861" cy="983571"/>
          </a:xfrm>
          <a:prstGeom prst="rect">
            <a:avLst/>
          </a:prstGeom>
        </p:spPr>
        <p:txBody>
          <a:bodyPr vert="horz" wrap="square" lIns="0" tIns="12859" rIns="0" bIns="0" rtlCol="0">
            <a:spAutoFit/>
          </a:bodyPr>
          <a:lstStyle/>
          <a:p>
            <a:pPr algn="ctr" defTabSz="685800">
              <a:spcBef>
                <a:spcPts val="101"/>
              </a:spcBef>
            </a:pPr>
            <a:r>
              <a:rPr sz="1575" spc="-23" dirty="0">
                <a:solidFill>
                  <a:srgbClr val="006892"/>
                </a:solidFill>
                <a:latin typeface="Trebuchet MS"/>
                <a:cs typeface="Trebuchet MS"/>
              </a:rPr>
              <a:t>Environmental</a:t>
            </a:r>
            <a:r>
              <a:rPr sz="1575" spc="-139" dirty="0">
                <a:solidFill>
                  <a:srgbClr val="006892"/>
                </a:solidFill>
                <a:latin typeface="Trebuchet MS"/>
                <a:cs typeface="Trebuchet MS"/>
              </a:rPr>
              <a:t> </a:t>
            </a:r>
            <a:r>
              <a:rPr sz="1575" spc="-41" dirty="0">
                <a:solidFill>
                  <a:srgbClr val="006892"/>
                </a:solidFill>
                <a:latin typeface="Trebuchet MS"/>
                <a:cs typeface="Trebuchet MS"/>
              </a:rPr>
              <a:t>Quality</a:t>
            </a:r>
            <a:endParaRPr sz="1575">
              <a:solidFill>
                <a:prstClr val="black"/>
              </a:solidFill>
              <a:latin typeface="Trebuchet MS"/>
              <a:cs typeface="Trebuchet MS"/>
            </a:endParaRPr>
          </a:p>
          <a:p>
            <a:pPr marL="214313" marR="210026" indent="-1905" algn="ctr" defTabSz="685800">
              <a:lnSpc>
                <a:spcPct val="101400"/>
              </a:lnSpc>
              <a:spcBef>
                <a:spcPts val="990"/>
              </a:spcBef>
            </a:pPr>
            <a:r>
              <a:rPr sz="1313" spc="-15" dirty="0">
                <a:solidFill>
                  <a:prstClr val="black"/>
                </a:solidFill>
                <a:latin typeface="Trebuchet MS"/>
                <a:cs typeface="Trebuchet MS"/>
              </a:rPr>
              <a:t>High </a:t>
            </a:r>
            <a:r>
              <a:rPr sz="1313" spc="-53" dirty="0">
                <a:solidFill>
                  <a:prstClr val="black"/>
                </a:solidFill>
                <a:latin typeface="Trebuchet MS"/>
                <a:cs typeface="Trebuchet MS"/>
              </a:rPr>
              <a:t>quality </a:t>
            </a:r>
            <a:r>
              <a:rPr sz="1313" spc="-34" dirty="0">
                <a:solidFill>
                  <a:prstClr val="black"/>
                </a:solidFill>
                <a:latin typeface="Trebuchet MS"/>
                <a:cs typeface="Trebuchet MS"/>
              </a:rPr>
              <a:t>local </a:t>
            </a:r>
            <a:r>
              <a:rPr sz="1313" spc="-41" dirty="0">
                <a:solidFill>
                  <a:prstClr val="black"/>
                </a:solidFill>
                <a:latin typeface="Trebuchet MS"/>
                <a:cs typeface="Trebuchet MS"/>
              </a:rPr>
              <a:t>air  </a:t>
            </a:r>
            <a:r>
              <a:rPr sz="1313" spc="4" dirty="0">
                <a:solidFill>
                  <a:prstClr val="black"/>
                </a:solidFill>
                <a:latin typeface="Trebuchet MS"/>
                <a:cs typeface="Trebuchet MS"/>
              </a:rPr>
              <a:t>and </a:t>
            </a:r>
            <a:r>
              <a:rPr sz="1313" spc="-64" dirty="0">
                <a:solidFill>
                  <a:prstClr val="black"/>
                </a:solidFill>
                <a:latin typeface="Trebuchet MS"/>
                <a:cs typeface="Trebuchet MS"/>
              </a:rPr>
              <a:t>water </a:t>
            </a:r>
            <a:r>
              <a:rPr sz="1313" spc="-34" dirty="0">
                <a:solidFill>
                  <a:prstClr val="black"/>
                </a:solidFill>
                <a:latin typeface="Trebuchet MS"/>
                <a:cs typeface="Trebuchet MS"/>
              </a:rPr>
              <a:t>in</a:t>
            </a:r>
            <a:r>
              <a:rPr sz="1313" spc="-176" dirty="0">
                <a:solidFill>
                  <a:prstClr val="black"/>
                </a:solidFill>
                <a:latin typeface="Trebuchet MS"/>
                <a:cs typeface="Trebuchet MS"/>
              </a:rPr>
              <a:t> </a:t>
            </a:r>
            <a:r>
              <a:rPr sz="1313" spc="-38" dirty="0">
                <a:solidFill>
                  <a:prstClr val="black"/>
                </a:solidFill>
                <a:latin typeface="Trebuchet MS"/>
                <a:cs typeface="Trebuchet MS"/>
              </a:rPr>
              <a:t>addition  </a:t>
            </a:r>
            <a:r>
              <a:rPr sz="1313" spc="-71" dirty="0">
                <a:solidFill>
                  <a:prstClr val="black"/>
                </a:solidFill>
                <a:latin typeface="Trebuchet MS"/>
                <a:cs typeface="Trebuchet MS"/>
              </a:rPr>
              <a:t>to </a:t>
            </a:r>
            <a:r>
              <a:rPr sz="1313" spc="-19" dirty="0">
                <a:solidFill>
                  <a:prstClr val="black"/>
                </a:solidFill>
                <a:latin typeface="Trebuchet MS"/>
                <a:cs typeface="Trebuchet MS"/>
              </a:rPr>
              <a:t>GHG</a:t>
            </a:r>
            <a:r>
              <a:rPr sz="1313" spc="-83" dirty="0">
                <a:solidFill>
                  <a:prstClr val="black"/>
                </a:solidFill>
                <a:latin typeface="Trebuchet MS"/>
                <a:cs typeface="Trebuchet MS"/>
              </a:rPr>
              <a:t> </a:t>
            </a:r>
            <a:r>
              <a:rPr sz="1313" spc="8" dirty="0">
                <a:solidFill>
                  <a:prstClr val="black"/>
                </a:solidFill>
                <a:latin typeface="Trebuchet MS"/>
                <a:cs typeface="Trebuchet MS"/>
              </a:rPr>
              <a:t>emissions</a:t>
            </a:r>
            <a:endParaRPr sz="1313">
              <a:solidFill>
                <a:prstClr val="black"/>
              </a:solidFill>
              <a:latin typeface="Trebuchet MS"/>
              <a:cs typeface="Trebuchet MS"/>
            </a:endParaRPr>
          </a:p>
        </p:txBody>
      </p:sp>
      <p:sp>
        <p:nvSpPr>
          <p:cNvPr id="8" name="object 8"/>
          <p:cNvSpPr txBox="1"/>
          <p:nvPr/>
        </p:nvSpPr>
        <p:spPr>
          <a:xfrm>
            <a:off x="664159" y="2805208"/>
            <a:ext cx="2225516" cy="1187665"/>
          </a:xfrm>
          <a:prstGeom prst="rect">
            <a:avLst/>
          </a:prstGeom>
        </p:spPr>
        <p:txBody>
          <a:bodyPr vert="horz" wrap="square" lIns="0" tIns="12859" rIns="0" bIns="0" rtlCol="0">
            <a:spAutoFit/>
          </a:bodyPr>
          <a:lstStyle/>
          <a:p>
            <a:pPr algn="ctr" defTabSz="685800">
              <a:spcBef>
                <a:spcPts val="101"/>
              </a:spcBef>
            </a:pPr>
            <a:r>
              <a:rPr sz="1575" spc="8" dirty="0">
                <a:solidFill>
                  <a:srgbClr val="006892"/>
                </a:solidFill>
                <a:latin typeface="Trebuchet MS"/>
                <a:cs typeface="Trebuchet MS"/>
              </a:rPr>
              <a:t>Meet </a:t>
            </a:r>
            <a:r>
              <a:rPr sz="1575" spc="-34" dirty="0">
                <a:solidFill>
                  <a:srgbClr val="006892"/>
                </a:solidFill>
                <a:latin typeface="Trebuchet MS"/>
                <a:cs typeface="Trebuchet MS"/>
              </a:rPr>
              <a:t>Everyone’s</a:t>
            </a:r>
            <a:r>
              <a:rPr sz="1575" spc="-236" dirty="0">
                <a:solidFill>
                  <a:srgbClr val="006892"/>
                </a:solidFill>
                <a:latin typeface="Trebuchet MS"/>
                <a:cs typeface="Trebuchet MS"/>
              </a:rPr>
              <a:t> </a:t>
            </a:r>
            <a:r>
              <a:rPr sz="1575" spc="19" dirty="0">
                <a:solidFill>
                  <a:srgbClr val="006892"/>
                </a:solidFill>
                <a:latin typeface="Trebuchet MS"/>
                <a:cs typeface="Trebuchet MS"/>
              </a:rPr>
              <a:t>Needs</a:t>
            </a:r>
            <a:endParaRPr sz="1575">
              <a:solidFill>
                <a:prstClr val="black"/>
              </a:solidFill>
              <a:latin typeface="Trebuchet MS"/>
              <a:cs typeface="Trebuchet MS"/>
            </a:endParaRPr>
          </a:p>
          <a:p>
            <a:pPr marL="9525" marR="3810" indent="953" algn="ctr" defTabSz="685800">
              <a:lnSpc>
                <a:spcPct val="101499"/>
              </a:lnSpc>
              <a:spcBef>
                <a:spcPts val="990"/>
              </a:spcBef>
            </a:pPr>
            <a:r>
              <a:rPr sz="1313" spc="-30" dirty="0">
                <a:solidFill>
                  <a:prstClr val="black"/>
                </a:solidFill>
                <a:latin typeface="Trebuchet MS"/>
                <a:cs typeface="Trebuchet MS"/>
              </a:rPr>
              <a:t>Reliable </a:t>
            </a:r>
            <a:r>
              <a:rPr sz="1313" spc="-34" dirty="0">
                <a:solidFill>
                  <a:prstClr val="black"/>
                </a:solidFill>
                <a:latin typeface="Trebuchet MS"/>
                <a:cs typeface="Trebuchet MS"/>
              </a:rPr>
              <a:t>energy </a:t>
            </a:r>
            <a:r>
              <a:rPr sz="1313" spc="-11" dirty="0">
                <a:solidFill>
                  <a:prstClr val="black"/>
                </a:solidFill>
                <a:latin typeface="Trebuchet MS"/>
                <a:cs typeface="Trebuchet MS"/>
              </a:rPr>
              <a:t>solutions </a:t>
            </a:r>
            <a:r>
              <a:rPr sz="1313" spc="-71" dirty="0">
                <a:solidFill>
                  <a:prstClr val="black"/>
                </a:solidFill>
                <a:latin typeface="Trebuchet MS"/>
                <a:cs typeface="Trebuchet MS"/>
              </a:rPr>
              <a:t>for  </a:t>
            </a:r>
            <a:r>
              <a:rPr sz="1313" spc="-34" dirty="0">
                <a:solidFill>
                  <a:prstClr val="black"/>
                </a:solidFill>
                <a:latin typeface="Trebuchet MS"/>
                <a:cs typeface="Trebuchet MS"/>
              </a:rPr>
              <a:t>people </a:t>
            </a:r>
            <a:r>
              <a:rPr sz="1313" dirty="0">
                <a:solidFill>
                  <a:prstClr val="black"/>
                </a:solidFill>
                <a:latin typeface="Trebuchet MS"/>
                <a:cs typeface="Trebuchet MS"/>
              </a:rPr>
              <a:t>and </a:t>
            </a:r>
            <a:r>
              <a:rPr sz="1313" spc="4" dirty="0">
                <a:solidFill>
                  <a:prstClr val="black"/>
                </a:solidFill>
                <a:latin typeface="Trebuchet MS"/>
                <a:cs typeface="Trebuchet MS"/>
              </a:rPr>
              <a:t>goods </a:t>
            </a:r>
            <a:r>
              <a:rPr sz="1313" spc="-34" dirty="0">
                <a:solidFill>
                  <a:prstClr val="black"/>
                </a:solidFill>
                <a:latin typeface="Trebuchet MS"/>
                <a:cs typeface="Trebuchet MS"/>
              </a:rPr>
              <a:t>recognizing  </a:t>
            </a:r>
            <a:r>
              <a:rPr sz="1313" spc="-26" dirty="0">
                <a:solidFill>
                  <a:prstClr val="black"/>
                </a:solidFill>
                <a:latin typeface="Trebuchet MS"/>
                <a:cs typeface="Trebuchet MS"/>
              </a:rPr>
              <a:t>diverse </a:t>
            </a:r>
            <a:r>
              <a:rPr sz="1313" spc="4" dirty="0">
                <a:solidFill>
                  <a:prstClr val="black"/>
                </a:solidFill>
                <a:latin typeface="Trebuchet MS"/>
                <a:cs typeface="Trebuchet MS"/>
              </a:rPr>
              <a:t>needs </a:t>
            </a:r>
            <a:r>
              <a:rPr sz="1313" spc="-53" dirty="0">
                <a:solidFill>
                  <a:prstClr val="black"/>
                </a:solidFill>
                <a:latin typeface="Trebuchet MS"/>
                <a:cs typeface="Trebuchet MS"/>
              </a:rPr>
              <a:t>of </a:t>
            </a:r>
            <a:r>
              <a:rPr sz="1313" spc="-56" dirty="0">
                <a:solidFill>
                  <a:prstClr val="black"/>
                </a:solidFill>
                <a:latin typeface="Trebuchet MS"/>
                <a:cs typeface="Trebuchet MS"/>
              </a:rPr>
              <a:t>different  </a:t>
            </a:r>
            <a:r>
              <a:rPr sz="1313" spc="-23" dirty="0">
                <a:solidFill>
                  <a:prstClr val="black"/>
                </a:solidFill>
                <a:latin typeface="Trebuchet MS"/>
                <a:cs typeface="Trebuchet MS"/>
              </a:rPr>
              <a:t>communities </a:t>
            </a:r>
            <a:r>
              <a:rPr sz="1313" dirty="0">
                <a:solidFill>
                  <a:prstClr val="black"/>
                </a:solidFill>
                <a:latin typeface="Trebuchet MS"/>
                <a:cs typeface="Trebuchet MS"/>
              </a:rPr>
              <a:t>and</a:t>
            </a:r>
            <a:r>
              <a:rPr sz="1313" spc="-109" dirty="0">
                <a:solidFill>
                  <a:prstClr val="black"/>
                </a:solidFill>
                <a:latin typeface="Trebuchet MS"/>
                <a:cs typeface="Trebuchet MS"/>
              </a:rPr>
              <a:t> </a:t>
            </a:r>
            <a:r>
              <a:rPr sz="1313" spc="-15" dirty="0">
                <a:solidFill>
                  <a:prstClr val="black"/>
                </a:solidFill>
                <a:latin typeface="Trebuchet MS"/>
                <a:cs typeface="Trebuchet MS"/>
              </a:rPr>
              <a:t>stakeholders</a:t>
            </a:r>
            <a:endParaRPr sz="1313">
              <a:solidFill>
                <a:prstClr val="black"/>
              </a:solidFill>
              <a:latin typeface="Trebuchet MS"/>
              <a:cs typeface="Trebuchet MS"/>
            </a:endParaRPr>
          </a:p>
        </p:txBody>
      </p:sp>
      <p:sp>
        <p:nvSpPr>
          <p:cNvPr id="9" name="object 9"/>
          <p:cNvSpPr txBox="1"/>
          <p:nvPr/>
        </p:nvSpPr>
        <p:spPr>
          <a:xfrm>
            <a:off x="3550254" y="2673005"/>
            <a:ext cx="2040731" cy="1113094"/>
          </a:xfrm>
          <a:prstGeom prst="rect">
            <a:avLst/>
          </a:prstGeom>
        </p:spPr>
        <p:txBody>
          <a:bodyPr vert="horz" wrap="square" lIns="0" tIns="153829" rIns="0" bIns="0" rtlCol="0">
            <a:spAutoFit/>
          </a:bodyPr>
          <a:lstStyle/>
          <a:p>
            <a:pPr marL="561975" defTabSz="685800">
              <a:spcBef>
                <a:spcPts val="1211"/>
              </a:spcBef>
            </a:pPr>
            <a:r>
              <a:rPr sz="1575" spc="-26" dirty="0">
                <a:solidFill>
                  <a:srgbClr val="006892"/>
                </a:solidFill>
                <a:latin typeface="Trebuchet MS"/>
                <a:cs typeface="Trebuchet MS"/>
              </a:rPr>
              <a:t>Affordable</a:t>
            </a:r>
            <a:endParaRPr sz="1575">
              <a:solidFill>
                <a:prstClr val="black"/>
              </a:solidFill>
              <a:latin typeface="Trebuchet MS"/>
              <a:cs typeface="Trebuchet MS"/>
            </a:endParaRPr>
          </a:p>
          <a:p>
            <a:pPr marL="9525" marR="3810" indent="61436" algn="just" defTabSz="685800">
              <a:lnSpc>
                <a:spcPct val="101400"/>
              </a:lnSpc>
              <a:spcBef>
                <a:spcPts val="923"/>
              </a:spcBef>
            </a:pPr>
            <a:r>
              <a:rPr sz="1313" spc="-45" dirty="0">
                <a:solidFill>
                  <a:prstClr val="black"/>
                </a:solidFill>
                <a:latin typeface="Trebuchet MS"/>
                <a:cs typeface="Trebuchet MS"/>
              </a:rPr>
              <a:t>Affordable </a:t>
            </a:r>
            <a:r>
              <a:rPr sz="1313" spc="-79" dirty="0">
                <a:solidFill>
                  <a:prstClr val="black"/>
                </a:solidFill>
                <a:latin typeface="Trebuchet MS"/>
                <a:cs typeface="Trebuchet MS"/>
              </a:rPr>
              <a:t>(for </a:t>
            </a:r>
            <a:r>
              <a:rPr sz="1313" spc="-8" dirty="0">
                <a:solidFill>
                  <a:prstClr val="black"/>
                </a:solidFill>
                <a:latin typeface="Trebuchet MS"/>
                <a:cs typeface="Trebuchet MS"/>
              </a:rPr>
              <a:t>consumers)  </a:t>
            </a:r>
            <a:r>
              <a:rPr sz="1313" dirty="0">
                <a:solidFill>
                  <a:prstClr val="black"/>
                </a:solidFill>
                <a:latin typeface="Trebuchet MS"/>
                <a:cs typeface="Trebuchet MS"/>
              </a:rPr>
              <a:t>and </a:t>
            </a:r>
            <a:r>
              <a:rPr sz="1313" spc="-53" dirty="0">
                <a:solidFill>
                  <a:prstClr val="black"/>
                </a:solidFill>
                <a:latin typeface="Trebuchet MS"/>
                <a:cs typeface="Trebuchet MS"/>
              </a:rPr>
              <a:t>competitive </a:t>
            </a:r>
            <a:r>
              <a:rPr sz="1313" spc="-71" dirty="0">
                <a:solidFill>
                  <a:prstClr val="black"/>
                </a:solidFill>
                <a:latin typeface="Trebuchet MS"/>
                <a:cs typeface="Trebuchet MS"/>
              </a:rPr>
              <a:t>for </a:t>
            </a:r>
            <a:r>
              <a:rPr sz="1313" spc="-34" dirty="0">
                <a:solidFill>
                  <a:prstClr val="black"/>
                </a:solidFill>
                <a:latin typeface="Trebuchet MS"/>
                <a:cs typeface="Trebuchet MS"/>
              </a:rPr>
              <a:t>industry  </a:t>
            </a:r>
            <a:r>
              <a:rPr sz="1313" spc="-71" dirty="0">
                <a:solidFill>
                  <a:prstClr val="black"/>
                </a:solidFill>
                <a:latin typeface="Trebuchet MS"/>
                <a:cs typeface="Trebuchet MS"/>
              </a:rPr>
              <a:t>by </a:t>
            </a:r>
            <a:r>
              <a:rPr sz="1313" spc="-19" dirty="0">
                <a:solidFill>
                  <a:prstClr val="black"/>
                </a:solidFill>
                <a:latin typeface="Trebuchet MS"/>
                <a:cs typeface="Trebuchet MS"/>
              </a:rPr>
              <a:t>supporting</a:t>
            </a:r>
            <a:r>
              <a:rPr sz="1313" spc="-56" dirty="0">
                <a:solidFill>
                  <a:prstClr val="black"/>
                </a:solidFill>
                <a:latin typeface="Trebuchet MS"/>
                <a:cs typeface="Trebuchet MS"/>
              </a:rPr>
              <a:t> </a:t>
            </a:r>
            <a:r>
              <a:rPr sz="1313" spc="-38" dirty="0">
                <a:solidFill>
                  <a:prstClr val="black"/>
                </a:solidFill>
                <a:latin typeface="Trebuchet MS"/>
                <a:cs typeface="Trebuchet MS"/>
              </a:rPr>
              <a:t>economy/jobs</a:t>
            </a:r>
            <a:endParaRPr sz="1313">
              <a:solidFill>
                <a:prstClr val="black"/>
              </a:solidFill>
              <a:latin typeface="Trebuchet MS"/>
              <a:cs typeface="Trebuchet MS"/>
            </a:endParaRPr>
          </a:p>
        </p:txBody>
      </p:sp>
      <p:sp>
        <p:nvSpPr>
          <p:cNvPr id="10" name="object 10"/>
          <p:cNvSpPr txBox="1">
            <a:spLocks noGrp="1"/>
          </p:cNvSpPr>
          <p:nvPr>
            <p:ph type="title"/>
          </p:nvPr>
        </p:nvSpPr>
        <p:spPr>
          <a:xfrm>
            <a:off x="649300" y="348424"/>
            <a:ext cx="5558313" cy="328040"/>
          </a:xfrm>
          <a:prstGeom prst="rect">
            <a:avLst/>
          </a:prstGeom>
        </p:spPr>
        <p:txBody>
          <a:bodyPr vert="horz" wrap="square" lIns="0" tIns="10478" rIns="0" bIns="0" rtlCol="0">
            <a:spAutoFit/>
          </a:bodyPr>
          <a:lstStyle/>
          <a:p>
            <a:pPr marL="9525">
              <a:spcBef>
                <a:spcPts val="83"/>
              </a:spcBef>
            </a:pPr>
            <a:r>
              <a:rPr sz="2063" spc="-4" dirty="0">
                <a:solidFill>
                  <a:srgbClr val="00567D"/>
                </a:solidFill>
              </a:rPr>
              <a:t>Decarbonizing </a:t>
            </a:r>
            <a:r>
              <a:rPr sz="2063" spc="4" dirty="0">
                <a:solidFill>
                  <a:srgbClr val="00567D"/>
                </a:solidFill>
              </a:rPr>
              <a:t>Is </a:t>
            </a:r>
            <a:r>
              <a:rPr sz="2063" spc="-8" dirty="0">
                <a:solidFill>
                  <a:srgbClr val="00567D"/>
                </a:solidFill>
              </a:rPr>
              <a:t>Part </a:t>
            </a:r>
            <a:r>
              <a:rPr sz="2063" spc="4" dirty="0">
                <a:solidFill>
                  <a:srgbClr val="00567D"/>
                </a:solidFill>
              </a:rPr>
              <a:t>Of a </a:t>
            </a:r>
            <a:r>
              <a:rPr sz="2063" spc="-11" dirty="0">
                <a:solidFill>
                  <a:srgbClr val="00567D"/>
                </a:solidFill>
              </a:rPr>
              <a:t>Broader</a:t>
            </a:r>
            <a:r>
              <a:rPr sz="2063" spc="-56" dirty="0">
                <a:solidFill>
                  <a:srgbClr val="00567D"/>
                </a:solidFill>
              </a:rPr>
              <a:t> </a:t>
            </a:r>
            <a:r>
              <a:rPr sz="2063" spc="-4" dirty="0">
                <a:solidFill>
                  <a:srgbClr val="00567D"/>
                </a:solidFill>
              </a:rPr>
              <a:t>Approach</a:t>
            </a:r>
            <a:endParaRPr sz="2063"/>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6276" y="113691"/>
            <a:ext cx="4513421" cy="295819"/>
          </a:xfrm>
          <a:prstGeom prst="rect">
            <a:avLst/>
          </a:prstGeom>
        </p:spPr>
        <p:txBody>
          <a:bodyPr vert="horz" wrap="square" lIns="0" tIns="12859" rIns="0" bIns="0" rtlCol="0">
            <a:spAutoFit/>
          </a:bodyPr>
          <a:lstStyle/>
          <a:p>
            <a:pPr marL="9525" defTabSz="685800">
              <a:spcBef>
                <a:spcPts val="101"/>
              </a:spcBef>
            </a:pPr>
            <a:r>
              <a:rPr sz="1838" b="1" spc="11" dirty="0">
                <a:solidFill>
                  <a:srgbClr val="1CA6DF"/>
                </a:solidFill>
                <a:latin typeface="Karla"/>
                <a:cs typeface="Karla"/>
              </a:rPr>
              <a:t>National </a:t>
            </a:r>
            <a:r>
              <a:rPr sz="1838" b="1" spc="8" dirty="0">
                <a:solidFill>
                  <a:srgbClr val="1CA6DF"/>
                </a:solidFill>
                <a:latin typeface="Karla"/>
                <a:cs typeface="Karla"/>
              </a:rPr>
              <a:t>Blueprint </a:t>
            </a:r>
            <a:r>
              <a:rPr sz="1838" b="1" spc="-4" dirty="0">
                <a:solidFill>
                  <a:srgbClr val="1CA6DF"/>
                </a:solidFill>
                <a:latin typeface="Karla"/>
                <a:cs typeface="Karla"/>
              </a:rPr>
              <a:t>for </a:t>
            </a:r>
            <a:r>
              <a:rPr sz="1838" b="1" spc="11" dirty="0">
                <a:solidFill>
                  <a:srgbClr val="1CA6DF"/>
                </a:solidFill>
                <a:latin typeface="Karla"/>
                <a:cs typeface="Karla"/>
              </a:rPr>
              <a:t>Lithium</a:t>
            </a:r>
            <a:r>
              <a:rPr sz="1838" b="1" dirty="0">
                <a:solidFill>
                  <a:srgbClr val="1CA6DF"/>
                </a:solidFill>
                <a:latin typeface="Karla"/>
                <a:cs typeface="Karla"/>
              </a:rPr>
              <a:t> </a:t>
            </a:r>
            <a:r>
              <a:rPr sz="1838" b="1" spc="8" dirty="0">
                <a:solidFill>
                  <a:srgbClr val="1CA6DF"/>
                </a:solidFill>
                <a:latin typeface="Karla"/>
                <a:cs typeface="Karla"/>
              </a:rPr>
              <a:t>Batteries</a:t>
            </a:r>
            <a:endParaRPr sz="1838">
              <a:solidFill>
                <a:prstClr val="black"/>
              </a:solidFill>
              <a:latin typeface="Karla"/>
              <a:cs typeface="Karla"/>
            </a:endParaRPr>
          </a:p>
        </p:txBody>
      </p:sp>
      <p:sp>
        <p:nvSpPr>
          <p:cNvPr id="3" name="object 3"/>
          <p:cNvSpPr txBox="1"/>
          <p:nvPr/>
        </p:nvSpPr>
        <p:spPr>
          <a:xfrm>
            <a:off x="1057561" y="789432"/>
            <a:ext cx="6946106" cy="618952"/>
          </a:xfrm>
          <a:prstGeom prst="rect">
            <a:avLst/>
          </a:prstGeom>
        </p:spPr>
        <p:txBody>
          <a:bodyPr vert="horz" wrap="square" lIns="0" tIns="8573" rIns="0" bIns="0" rtlCol="0">
            <a:spAutoFit/>
          </a:bodyPr>
          <a:lstStyle/>
          <a:p>
            <a:pPr marL="9049" marR="3810" indent="476" algn="ctr" defTabSz="685800">
              <a:lnSpc>
                <a:spcPct val="101699"/>
              </a:lnSpc>
              <a:spcBef>
                <a:spcPts val="68"/>
              </a:spcBef>
            </a:pPr>
            <a:r>
              <a:rPr sz="1313" spc="-4" dirty="0">
                <a:solidFill>
                  <a:prstClr val="black"/>
                </a:solidFill>
                <a:latin typeface="Karla"/>
                <a:cs typeface="Karla"/>
              </a:rPr>
              <a:t>By </a:t>
            </a:r>
            <a:r>
              <a:rPr sz="1313" spc="8" dirty="0">
                <a:solidFill>
                  <a:prstClr val="black"/>
                </a:solidFill>
                <a:latin typeface="Karla"/>
                <a:cs typeface="Karla"/>
              </a:rPr>
              <a:t>2030, the United </a:t>
            </a:r>
            <a:r>
              <a:rPr sz="1313" spc="4" dirty="0">
                <a:solidFill>
                  <a:prstClr val="black"/>
                </a:solidFill>
                <a:latin typeface="Karla"/>
                <a:cs typeface="Karla"/>
              </a:rPr>
              <a:t>States and its </a:t>
            </a:r>
            <a:r>
              <a:rPr sz="1313" spc="-4" dirty="0">
                <a:solidFill>
                  <a:prstClr val="black"/>
                </a:solidFill>
                <a:latin typeface="Karla"/>
                <a:cs typeface="Karla"/>
              </a:rPr>
              <a:t>partners </a:t>
            </a:r>
            <a:r>
              <a:rPr sz="1313" spc="4" dirty="0">
                <a:solidFill>
                  <a:prstClr val="black"/>
                </a:solidFill>
                <a:latin typeface="Karla"/>
                <a:cs typeface="Karla"/>
              </a:rPr>
              <a:t>will </a:t>
            </a:r>
            <a:r>
              <a:rPr sz="1313" spc="8" dirty="0">
                <a:solidFill>
                  <a:prstClr val="black"/>
                </a:solidFill>
                <a:latin typeface="Karla"/>
                <a:cs typeface="Karla"/>
              </a:rPr>
              <a:t>establish </a:t>
            </a:r>
            <a:r>
              <a:rPr sz="1313" spc="-4" dirty="0">
                <a:solidFill>
                  <a:prstClr val="black"/>
                </a:solidFill>
                <a:latin typeface="Karla"/>
                <a:cs typeface="Karla"/>
              </a:rPr>
              <a:t>a </a:t>
            </a:r>
            <a:r>
              <a:rPr sz="1313" spc="4" dirty="0">
                <a:solidFill>
                  <a:prstClr val="black"/>
                </a:solidFill>
                <a:latin typeface="Karla"/>
                <a:cs typeface="Karla"/>
              </a:rPr>
              <a:t>secure </a:t>
            </a:r>
            <a:r>
              <a:rPr sz="1313" dirty="0">
                <a:solidFill>
                  <a:prstClr val="black"/>
                </a:solidFill>
                <a:latin typeface="Karla"/>
                <a:cs typeface="Karla"/>
              </a:rPr>
              <a:t>battery materials </a:t>
            </a:r>
            <a:r>
              <a:rPr sz="1313" spc="4" dirty="0">
                <a:solidFill>
                  <a:prstClr val="black"/>
                </a:solidFill>
                <a:latin typeface="Karla"/>
                <a:cs typeface="Karla"/>
              </a:rPr>
              <a:t>and  technology </a:t>
            </a:r>
            <a:r>
              <a:rPr sz="1313" dirty="0">
                <a:solidFill>
                  <a:prstClr val="black"/>
                </a:solidFill>
                <a:latin typeface="Karla"/>
                <a:cs typeface="Karla"/>
              </a:rPr>
              <a:t>supply </a:t>
            </a:r>
            <a:r>
              <a:rPr sz="1313" spc="4" dirty="0">
                <a:solidFill>
                  <a:prstClr val="black"/>
                </a:solidFill>
                <a:latin typeface="Karla"/>
                <a:cs typeface="Karla"/>
              </a:rPr>
              <a:t>chain that supports </a:t>
            </a:r>
            <a:r>
              <a:rPr sz="1313" spc="8" dirty="0">
                <a:solidFill>
                  <a:prstClr val="black"/>
                </a:solidFill>
                <a:latin typeface="Karla"/>
                <a:cs typeface="Karla"/>
              </a:rPr>
              <a:t>long-term </a:t>
            </a:r>
            <a:r>
              <a:rPr sz="1313" spc="4" dirty="0">
                <a:solidFill>
                  <a:prstClr val="black"/>
                </a:solidFill>
                <a:latin typeface="Karla"/>
                <a:cs typeface="Karla"/>
              </a:rPr>
              <a:t>U.S. </a:t>
            </a:r>
            <a:r>
              <a:rPr sz="1313" spc="8" dirty="0">
                <a:solidFill>
                  <a:prstClr val="black"/>
                </a:solidFill>
                <a:latin typeface="Karla"/>
                <a:cs typeface="Karla"/>
              </a:rPr>
              <a:t>economic competitiveness </a:t>
            </a:r>
            <a:r>
              <a:rPr sz="1313" spc="4" dirty="0">
                <a:solidFill>
                  <a:prstClr val="black"/>
                </a:solidFill>
                <a:latin typeface="Karla"/>
                <a:cs typeface="Karla"/>
              </a:rPr>
              <a:t>and </a:t>
            </a:r>
            <a:r>
              <a:rPr sz="1313" spc="11" dirty="0">
                <a:solidFill>
                  <a:prstClr val="black"/>
                </a:solidFill>
                <a:latin typeface="Karla"/>
                <a:cs typeface="Karla"/>
              </a:rPr>
              <a:t>job  </a:t>
            </a:r>
            <a:r>
              <a:rPr sz="1313" dirty="0">
                <a:solidFill>
                  <a:prstClr val="black"/>
                </a:solidFill>
                <a:latin typeface="Karla"/>
                <a:cs typeface="Karla"/>
              </a:rPr>
              <a:t>creation, </a:t>
            </a:r>
            <a:r>
              <a:rPr sz="1313" spc="4" dirty="0">
                <a:solidFill>
                  <a:prstClr val="black"/>
                </a:solidFill>
                <a:latin typeface="Karla"/>
                <a:cs typeface="Karla"/>
              </a:rPr>
              <a:t>enables decarbonization goals, and </a:t>
            </a:r>
            <a:r>
              <a:rPr sz="1313" spc="8" dirty="0">
                <a:solidFill>
                  <a:prstClr val="black"/>
                </a:solidFill>
                <a:latin typeface="Karla"/>
                <a:cs typeface="Karla"/>
              </a:rPr>
              <a:t>meets </a:t>
            </a:r>
            <a:r>
              <a:rPr sz="1313" spc="4" dirty="0">
                <a:solidFill>
                  <a:prstClr val="black"/>
                </a:solidFill>
                <a:latin typeface="Karla"/>
                <a:cs typeface="Karla"/>
              </a:rPr>
              <a:t>national </a:t>
            </a:r>
            <a:r>
              <a:rPr sz="1313" dirty="0">
                <a:solidFill>
                  <a:prstClr val="black"/>
                </a:solidFill>
                <a:latin typeface="Karla"/>
                <a:cs typeface="Karla"/>
              </a:rPr>
              <a:t>security</a:t>
            </a:r>
            <a:r>
              <a:rPr sz="1313" spc="56" dirty="0">
                <a:solidFill>
                  <a:prstClr val="black"/>
                </a:solidFill>
                <a:latin typeface="Karla"/>
                <a:cs typeface="Karla"/>
              </a:rPr>
              <a:t> </a:t>
            </a:r>
            <a:r>
              <a:rPr sz="1313" spc="4" dirty="0">
                <a:solidFill>
                  <a:prstClr val="black"/>
                </a:solidFill>
                <a:latin typeface="Karla"/>
                <a:cs typeface="Karla"/>
              </a:rPr>
              <a:t>requirements.</a:t>
            </a:r>
            <a:endParaRPr sz="1313">
              <a:solidFill>
                <a:prstClr val="black"/>
              </a:solidFill>
              <a:latin typeface="Karla"/>
              <a:cs typeface="Karla"/>
            </a:endParaRPr>
          </a:p>
        </p:txBody>
      </p:sp>
      <p:sp>
        <p:nvSpPr>
          <p:cNvPr id="4" name="object 4"/>
          <p:cNvSpPr/>
          <p:nvPr/>
        </p:nvSpPr>
        <p:spPr>
          <a:xfrm>
            <a:off x="1783080" y="1393316"/>
            <a:ext cx="5577839" cy="2892933"/>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5333" y="1811083"/>
            <a:ext cx="2539841" cy="1522571"/>
          </a:xfrm>
          <a:custGeom>
            <a:avLst/>
            <a:gdLst/>
            <a:ahLst/>
            <a:cxnLst/>
            <a:rect l="l" t="t" r="r" b="b"/>
            <a:pathLst>
              <a:path w="3386454" h="2030095">
                <a:moveTo>
                  <a:pt x="3183382" y="0"/>
                </a:moveTo>
                <a:lnTo>
                  <a:pt x="202946" y="0"/>
                </a:lnTo>
                <a:lnTo>
                  <a:pt x="156434" y="5363"/>
                </a:lnTo>
                <a:lnTo>
                  <a:pt x="113726" y="20639"/>
                </a:lnTo>
                <a:lnTo>
                  <a:pt x="76043" y="44606"/>
                </a:lnTo>
                <a:lnTo>
                  <a:pt x="44606" y="76043"/>
                </a:lnTo>
                <a:lnTo>
                  <a:pt x="20639" y="113726"/>
                </a:lnTo>
                <a:lnTo>
                  <a:pt x="5363" y="156434"/>
                </a:lnTo>
                <a:lnTo>
                  <a:pt x="0" y="202946"/>
                </a:lnTo>
                <a:lnTo>
                  <a:pt x="0" y="1827022"/>
                </a:lnTo>
                <a:lnTo>
                  <a:pt x="5363" y="1873533"/>
                </a:lnTo>
                <a:lnTo>
                  <a:pt x="20639" y="1916241"/>
                </a:lnTo>
                <a:lnTo>
                  <a:pt x="44606" y="1953924"/>
                </a:lnTo>
                <a:lnTo>
                  <a:pt x="76043" y="1985361"/>
                </a:lnTo>
                <a:lnTo>
                  <a:pt x="113726" y="2009328"/>
                </a:lnTo>
                <a:lnTo>
                  <a:pt x="156434" y="2024604"/>
                </a:lnTo>
                <a:lnTo>
                  <a:pt x="202946" y="2029968"/>
                </a:lnTo>
                <a:lnTo>
                  <a:pt x="3183382" y="2029968"/>
                </a:lnTo>
                <a:lnTo>
                  <a:pt x="3229893" y="2024604"/>
                </a:lnTo>
                <a:lnTo>
                  <a:pt x="3272601" y="2009328"/>
                </a:lnTo>
                <a:lnTo>
                  <a:pt x="3310284" y="1985361"/>
                </a:lnTo>
                <a:lnTo>
                  <a:pt x="3341721" y="1953924"/>
                </a:lnTo>
                <a:lnTo>
                  <a:pt x="3365688" y="1916241"/>
                </a:lnTo>
                <a:lnTo>
                  <a:pt x="3380964" y="1873533"/>
                </a:lnTo>
                <a:lnTo>
                  <a:pt x="3386328" y="1827022"/>
                </a:lnTo>
                <a:lnTo>
                  <a:pt x="3386328" y="202946"/>
                </a:lnTo>
                <a:lnTo>
                  <a:pt x="3380964" y="156434"/>
                </a:lnTo>
                <a:lnTo>
                  <a:pt x="3365688" y="113726"/>
                </a:lnTo>
                <a:lnTo>
                  <a:pt x="3341721" y="76043"/>
                </a:lnTo>
                <a:lnTo>
                  <a:pt x="3310284" y="44606"/>
                </a:lnTo>
                <a:lnTo>
                  <a:pt x="3272601" y="20639"/>
                </a:lnTo>
                <a:lnTo>
                  <a:pt x="3229893" y="5363"/>
                </a:lnTo>
                <a:lnTo>
                  <a:pt x="3183382" y="0"/>
                </a:lnTo>
                <a:close/>
              </a:path>
            </a:pathLst>
          </a:custGeom>
          <a:solidFill>
            <a:srgbClr val="0EA84B"/>
          </a:solidFill>
        </p:spPr>
        <p:txBody>
          <a:bodyPr wrap="square" lIns="0" tIns="0" rIns="0" bIns="0" rtlCol="0"/>
          <a:lstStyle/>
          <a:p>
            <a:pPr defTabSz="685800"/>
            <a:endParaRPr sz="1350">
              <a:solidFill>
                <a:prstClr val="black"/>
              </a:solidFill>
              <a:latin typeface="Calibri"/>
            </a:endParaRPr>
          </a:p>
        </p:txBody>
      </p:sp>
      <p:sp>
        <p:nvSpPr>
          <p:cNvPr id="3" name="object 3"/>
          <p:cNvSpPr txBox="1"/>
          <p:nvPr/>
        </p:nvSpPr>
        <p:spPr>
          <a:xfrm>
            <a:off x="1695355" y="1903629"/>
            <a:ext cx="2197894" cy="1263712"/>
          </a:xfrm>
          <a:prstGeom prst="rect">
            <a:avLst/>
          </a:prstGeom>
        </p:spPr>
        <p:txBody>
          <a:bodyPr vert="horz" wrap="square" lIns="0" tIns="71914" rIns="0" bIns="0" rtlCol="0">
            <a:spAutoFit/>
          </a:bodyPr>
          <a:lstStyle/>
          <a:p>
            <a:pPr marL="9525" marR="3810" indent="-476" algn="ctr" defTabSz="685800">
              <a:lnSpc>
                <a:spcPct val="86300"/>
              </a:lnSpc>
              <a:spcBef>
                <a:spcPts val="566"/>
              </a:spcBef>
            </a:pPr>
            <a:r>
              <a:rPr sz="3000" spc="-4" dirty="0">
                <a:solidFill>
                  <a:srgbClr val="FFFFFF"/>
                </a:solidFill>
                <a:latin typeface="Arial"/>
                <a:cs typeface="Arial"/>
              </a:rPr>
              <a:t>research  </a:t>
            </a:r>
            <a:r>
              <a:rPr sz="3000" spc="-8" dirty="0">
                <a:solidFill>
                  <a:srgbClr val="FFFFFF"/>
                </a:solidFill>
                <a:latin typeface="Arial"/>
                <a:cs typeface="Arial"/>
              </a:rPr>
              <a:t>and   </a:t>
            </a:r>
            <a:r>
              <a:rPr sz="3000" spc="-4" dirty="0">
                <a:solidFill>
                  <a:srgbClr val="FFFFFF"/>
                </a:solidFill>
                <a:latin typeface="Arial"/>
                <a:cs typeface="Arial"/>
              </a:rPr>
              <a:t>develop</a:t>
            </a:r>
            <a:r>
              <a:rPr sz="3000" spc="-19" dirty="0">
                <a:solidFill>
                  <a:srgbClr val="FFFFFF"/>
                </a:solidFill>
                <a:latin typeface="Arial"/>
                <a:cs typeface="Arial"/>
              </a:rPr>
              <a:t>m</a:t>
            </a:r>
            <a:r>
              <a:rPr sz="3000" spc="-4" dirty="0">
                <a:solidFill>
                  <a:srgbClr val="FFFFFF"/>
                </a:solidFill>
                <a:latin typeface="Arial"/>
                <a:cs typeface="Arial"/>
              </a:rPr>
              <a:t>ent</a:t>
            </a:r>
            <a:endParaRPr sz="3000">
              <a:solidFill>
                <a:prstClr val="black"/>
              </a:solidFill>
              <a:latin typeface="Arial"/>
              <a:cs typeface="Arial"/>
            </a:endParaRPr>
          </a:p>
        </p:txBody>
      </p:sp>
      <p:sp>
        <p:nvSpPr>
          <p:cNvPr id="4" name="object 4"/>
          <p:cNvSpPr/>
          <p:nvPr/>
        </p:nvSpPr>
        <p:spPr>
          <a:xfrm>
            <a:off x="4318254" y="2257425"/>
            <a:ext cx="538352" cy="628650"/>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5080063" y="1811083"/>
            <a:ext cx="2539841" cy="1522571"/>
          </a:xfrm>
          <a:custGeom>
            <a:avLst/>
            <a:gdLst/>
            <a:ahLst/>
            <a:cxnLst/>
            <a:rect l="l" t="t" r="r" b="b"/>
            <a:pathLst>
              <a:path w="3386454" h="2030095">
                <a:moveTo>
                  <a:pt x="3183381" y="0"/>
                </a:moveTo>
                <a:lnTo>
                  <a:pt x="202946" y="0"/>
                </a:lnTo>
                <a:lnTo>
                  <a:pt x="156434" y="5363"/>
                </a:lnTo>
                <a:lnTo>
                  <a:pt x="113726" y="20639"/>
                </a:lnTo>
                <a:lnTo>
                  <a:pt x="76043" y="44606"/>
                </a:lnTo>
                <a:lnTo>
                  <a:pt x="44606" y="76043"/>
                </a:lnTo>
                <a:lnTo>
                  <a:pt x="20639" y="113726"/>
                </a:lnTo>
                <a:lnTo>
                  <a:pt x="5363" y="156434"/>
                </a:lnTo>
                <a:lnTo>
                  <a:pt x="0" y="202946"/>
                </a:lnTo>
                <a:lnTo>
                  <a:pt x="0" y="1827022"/>
                </a:lnTo>
                <a:lnTo>
                  <a:pt x="5363" y="1873533"/>
                </a:lnTo>
                <a:lnTo>
                  <a:pt x="20639" y="1916241"/>
                </a:lnTo>
                <a:lnTo>
                  <a:pt x="44606" y="1953924"/>
                </a:lnTo>
                <a:lnTo>
                  <a:pt x="76043" y="1985361"/>
                </a:lnTo>
                <a:lnTo>
                  <a:pt x="113726" y="2009328"/>
                </a:lnTo>
                <a:lnTo>
                  <a:pt x="156434" y="2024604"/>
                </a:lnTo>
                <a:lnTo>
                  <a:pt x="202946" y="2029968"/>
                </a:lnTo>
                <a:lnTo>
                  <a:pt x="3183381" y="2029968"/>
                </a:lnTo>
                <a:lnTo>
                  <a:pt x="3229893" y="2024604"/>
                </a:lnTo>
                <a:lnTo>
                  <a:pt x="3272601" y="2009328"/>
                </a:lnTo>
                <a:lnTo>
                  <a:pt x="3310284" y="1985361"/>
                </a:lnTo>
                <a:lnTo>
                  <a:pt x="3341721" y="1953924"/>
                </a:lnTo>
                <a:lnTo>
                  <a:pt x="3365688" y="1916241"/>
                </a:lnTo>
                <a:lnTo>
                  <a:pt x="3380964" y="1873533"/>
                </a:lnTo>
                <a:lnTo>
                  <a:pt x="3386328" y="1827022"/>
                </a:lnTo>
                <a:lnTo>
                  <a:pt x="3386328" y="202946"/>
                </a:lnTo>
                <a:lnTo>
                  <a:pt x="3380964" y="156434"/>
                </a:lnTo>
                <a:lnTo>
                  <a:pt x="3365688" y="113726"/>
                </a:lnTo>
                <a:lnTo>
                  <a:pt x="3341721" y="76043"/>
                </a:lnTo>
                <a:lnTo>
                  <a:pt x="3310284" y="44606"/>
                </a:lnTo>
                <a:lnTo>
                  <a:pt x="3272601" y="20639"/>
                </a:lnTo>
                <a:lnTo>
                  <a:pt x="3229893" y="5363"/>
                </a:lnTo>
                <a:lnTo>
                  <a:pt x="318338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6" name="object 6"/>
          <p:cNvSpPr txBox="1"/>
          <p:nvPr/>
        </p:nvSpPr>
        <p:spPr>
          <a:xfrm>
            <a:off x="5726048" y="1903629"/>
            <a:ext cx="1245870" cy="1263712"/>
          </a:xfrm>
          <a:prstGeom prst="rect">
            <a:avLst/>
          </a:prstGeom>
        </p:spPr>
        <p:txBody>
          <a:bodyPr vert="horz" wrap="square" lIns="0" tIns="71914" rIns="0" bIns="0" rtlCol="0">
            <a:spAutoFit/>
          </a:bodyPr>
          <a:lstStyle/>
          <a:p>
            <a:pPr marL="9525" marR="3810" indent="14764" algn="just" defTabSz="685800">
              <a:lnSpc>
                <a:spcPct val="86300"/>
              </a:lnSpc>
              <a:spcBef>
                <a:spcPts val="566"/>
              </a:spcBef>
            </a:pPr>
            <a:r>
              <a:rPr sz="3000" spc="-38" dirty="0">
                <a:solidFill>
                  <a:srgbClr val="FFFFFF"/>
                </a:solidFill>
                <a:latin typeface="Arial"/>
                <a:cs typeface="Arial"/>
              </a:rPr>
              <a:t>deploy,  deploy,  </a:t>
            </a:r>
            <a:r>
              <a:rPr sz="3000" spc="-4" dirty="0">
                <a:solidFill>
                  <a:srgbClr val="FFFFFF"/>
                </a:solidFill>
                <a:latin typeface="Arial"/>
                <a:cs typeface="Arial"/>
              </a:rPr>
              <a:t>depl</a:t>
            </a:r>
            <a:r>
              <a:rPr sz="3000" spc="-15" dirty="0">
                <a:solidFill>
                  <a:srgbClr val="FFFFFF"/>
                </a:solidFill>
                <a:latin typeface="Arial"/>
                <a:cs typeface="Arial"/>
              </a:rPr>
              <a:t>o</a:t>
            </a:r>
            <a:r>
              <a:rPr sz="3000" spc="-4" dirty="0">
                <a:solidFill>
                  <a:srgbClr val="FFFFFF"/>
                </a:solidFill>
                <a:latin typeface="Arial"/>
                <a:cs typeface="Arial"/>
              </a:rPr>
              <a:t>y!</a:t>
            </a:r>
            <a:endParaRPr sz="3000">
              <a:solidFill>
                <a:prstClr val="black"/>
              </a:solidFill>
              <a:latin typeface="Arial"/>
              <a:cs typeface="Arial"/>
            </a:endParaRPr>
          </a:p>
        </p:txBody>
      </p:sp>
      <p:sp>
        <p:nvSpPr>
          <p:cNvPr id="7" name="object 7"/>
          <p:cNvSpPr txBox="1">
            <a:spLocks noGrp="1"/>
          </p:cNvSpPr>
          <p:nvPr>
            <p:ph type="title"/>
          </p:nvPr>
        </p:nvSpPr>
        <p:spPr>
          <a:xfrm>
            <a:off x="346405" y="203511"/>
            <a:ext cx="8457248" cy="840615"/>
          </a:xfrm>
          <a:prstGeom prst="rect">
            <a:avLst/>
          </a:prstGeom>
        </p:spPr>
        <p:txBody>
          <a:bodyPr vert="horz" wrap="square" lIns="0" tIns="9525" rIns="0" bIns="0" rtlCol="0">
            <a:spAutoFit/>
          </a:bodyPr>
          <a:lstStyle/>
          <a:p>
            <a:pPr marL="9525">
              <a:spcBef>
                <a:spcPts val="75"/>
              </a:spcBef>
            </a:pPr>
            <a:r>
              <a:rPr sz="5400" spc="-4" dirty="0">
                <a:solidFill>
                  <a:srgbClr val="000000"/>
                </a:solidFill>
                <a:latin typeface="Carlito"/>
                <a:cs typeface="Carlito"/>
              </a:rPr>
              <a:t>Innovation </a:t>
            </a:r>
            <a:r>
              <a:rPr sz="5400" dirty="0">
                <a:solidFill>
                  <a:srgbClr val="000000"/>
                </a:solidFill>
                <a:latin typeface="Carlito"/>
                <a:cs typeface="Carlito"/>
              </a:rPr>
              <a:t>and</a:t>
            </a:r>
            <a:r>
              <a:rPr sz="5400" spc="11" dirty="0">
                <a:solidFill>
                  <a:srgbClr val="000000"/>
                </a:solidFill>
                <a:latin typeface="Carlito"/>
                <a:cs typeface="Carlito"/>
              </a:rPr>
              <a:t> </a:t>
            </a:r>
            <a:r>
              <a:rPr sz="5400" spc="-4" dirty="0">
                <a:solidFill>
                  <a:srgbClr val="000000"/>
                </a:solidFill>
                <a:latin typeface="Carlito"/>
                <a:cs typeface="Carlito"/>
              </a:rPr>
              <a:t>Infrastructure</a:t>
            </a:r>
            <a:endParaRPr sz="5400">
              <a:latin typeface="Carlito"/>
              <a:cs typeface="Carli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36950" y="690372"/>
            <a:ext cx="5024628" cy="3206115"/>
            <a:chOff x="4049267" y="920496"/>
            <a:chExt cx="6699504" cy="4274819"/>
          </a:xfrm>
        </p:grpSpPr>
        <p:sp>
          <p:nvSpPr>
            <p:cNvPr id="3" name="object 3"/>
            <p:cNvSpPr/>
            <p:nvPr/>
          </p:nvSpPr>
          <p:spPr>
            <a:xfrm>
              <a:off x="4172711" y="920496"/>
              <a:ext cx="6405372" cy="4143755"/>
            </a:xfrm>
            <a:prstGeom prst="rect">
              <a:avLst/>
            </a:prstGeom>
            <a:blipFill>
              <a:blip r:embed="rId2" cstate="print"/>
              <a:stretch>
                <a:fillRect/>
              </a:stretch>
            </a:blipFill>
          </p:spPr>
          <p:txBody>
            <a:bodyPr wrap="square" lIns="0" tIns="0" rIns="0" bIns="0" rtlCol="0"/>
            <a:lstStyle/>
            <a:p>
              <a:pPr defTabSz="685800"/>
              <a:endParaRPr sz="1350" dirty="0">
                <a:solidFill>
                  <a:prstClr val="black"/>
                </a:solidFill>
                <a:latin typeface="Calibri"/>
              </a:endParaRPr>
            </a:p>
          </p:txBody>
        </p:sp>
        <p:sp>
          <p:nvSpPr>
            <p:cNvPr id="4" name="object 4"/>
            <p:cNvSpPr/>
            <p:nvPr/>
          </p:nvSpPr>
          <p:spPr>
            <a:xfrm>
              <a:off x="4215383" y="940308"/>
              <a:ext cx="6324600" cy="4063365"/>
            </a:xfrm>
            <a:custGeom>
              <a:avLst/>
              <a:gdLst/>
              <a:ahLst/>
              <a:cxnLst/>
              <a:rect l="l" t="t" r="r" b="b"/>
              <a:pathLst>
                <a:path w="6324600" h="4063365">
                  <a:moveTo>
                    <a:pt x="0" y="0"/>
                  </a:moveTo>
                  <a:lnTo>
                    <a:pt x="8636" y="1332864"/>
                  </a:lnTo>
                  <a:lnTo>
                    <a:pt x="3818763" y="1316863"/>
                  </a:lnTo>
                  <a:lnTo>
                    <a:pt x="3818486" y="3962357"/>
                  </a:lnTo>
                  <a:lnTo>
                    <a:pt x="3818763" y="4054221"/>
                  </a:lnTo>
                  <a:lnTo>
                    <a:pt x="6324599" y="4062983"/>
                  </a:lnTo>
                  <a:lnTo>
                    <a:pt x="6315964" y="24129"/>
                  </a:lnTo>
                  <a:lnTo>
                    <a:pt x="6238747" y="24129"/>
                  </a:lnTo>
                  <a:lnTo>
                    <a:pt x="0" y="0"/>
                  </a:lnTo>
                  <a:close/>
                </a:path>
              </a:pathLst>
            </a:custGeom>
            <a:solidFill>
              <a:srgbClr val="C5E6B8">
                <a:alpha val="69802"/>
              </a:srgbClr>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4049267" y="970788"/>
              <a:ext cx="234670" cy="4146804"/>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4130801" y="1070610"/>
              <a:ext cx="76200" cy="3989704"/>
            </a:xfrm>
            <a:custGeom>
              <a:avLst/>
              <a:gdLst/>
              <a:ahLst/>
              <a:cxnLst/>
              <a:rect l="l" t="t" r="r" b="b"/>
              <a:pathLst>
                <a:path w="76200" h="3989704">
                  <a:moveTo>
                    <a:pt x="50800" y="63500"/>
                  </a:moveTo>
                  <a:lnTo>
                    <a:pt x="25400" y="63500"/>
                  </a:lnTo>
                  <a:lnTo>
                    <a:pt x="25400" y="3989451"/>
                  </a:lnTo>
                  <a:lnTo>
                    <a:pt x="50800" y="3989451"/>
                  </a:lnTo>
                  <a:lnTo>
                    <a:pt x="50800" y="63500"/>
                  </a:lnTo>
                  <a:close/>
                </a:path>
                <a:path w="76200" h="3989704">
                  <a:moveTo>
                    <a:pt x="38100" y="0"/>
                  </a:moveTo>
                  <a:lnTo>
                    <a:pt x="0" y="76200"/>
                  </a:lnTo>
                  <a:lnTo>
                    <a:pt x="25400" y="76200"/>
                  </a:lnTo>
                  <a:lnTo>
                    <a:pt x="25400" y="63500"/>
                  </a:lnTo>
                  <a:lnTo>
                    <a:pt x="69850" y="63500"/>
                  </a:lnTo>
                  <a:lnTo>
                    <a:pt x="38100" y="0"/>
                  </a:lnTo>
                  <a:close/>
                </a:path>
                <a:path w="76200" h="398970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7" name="object 7"/>
            <p:cNvSpPr/>
            <p:nvPr/>
          </p:nvSpPr>
          <p:spPr>
            <a:xfrm>
              <a:off x="4125467" y="4960645"/>
              <a:ext cx="6623304" cy="234670"/>
            </a:xfrm>
            <a:prstGeom prst="rect">
              <a:avLst/>
            </a:prstGeom>
            <a:blipFill>
              <a:blip r:embed="rId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8" name="object 8"/>
            <p:cNvSpPr/>
            <p:nvPr/>
          </p:nvSpPr>
          <p:spPr>
            <a:xfrm>
              <a:off x="4168901" y="5022342"/>
              <a:ext cx="6465570" cy="76200"/>
            </a:xfrm>
            <a:custGeom>
              <a:avLst/>
              <a:gdLst/>
              <a:ahLst/>
              <a:cxnLst/>
              <a:rect l="l" t="t" r="r" b="b"/>
              <a:pathLst>
                <a:path w="6465570" h="76200">
                  <a:moveTo>
                    <a:pt x="6388862" y="0"/>
                  </a:moveTo>
                  <a:lnTo>
                    <a:pt x="6388862" y="76199"/>
                  </a:lnTo>
                  <a:lnTo>
                    <a:pt x="6439662" y="50799"/>
                  </a:lnTo>
                  <a:lnTo>
                    <a:pt x="6401689" y="50799"/>
                  </a:lnTo>
                  <a:lnTo>
                    <a:pt x="6401689" y="25399"/>
                  </a:lnTo>
                  <a:lnTo>
                    <a:pt x="6439662" y="25399"/>
                  </a:lnTo>
                  <a:lnTo>
                    <a:pt x="6388862" y="0"/>
                  </a:lnTo>
                  <a:close/>
                </a:path>
                <a:path w="6465570" h="76200">
                  <a:moveTo>
                    <a:pt x="6388862" y="25399"/>
                  </a:moveTo>
                  <a:lnTo>
                    <a:pt x="0" y="25399"/>
                  </a:lnTo>
                  <a:lnTo>
                    <a:pt x="0" y="50799"/>
                  </a:lnTo>
                  <a:lnTo>
                    <a:pt x="6388862" y="50799"/>
                  </a:lnTo>
                  <a:lnTo>
                    <a:pt x="6388862" y="25399"/>
                  </a:lnTo>
                  <a:close/>
                </a:path>
                <a:path w="6465570" h="76200">
                  <a:moveTo>
                    <a:pt x="6439662" y="25399"/>
                  </a:moveTo>
                  <a:lnTo>
                    <a:pt x="6401689" y="25399"/>
                  </a:lnTo>
                  <a:lnTo>
                    <a:pt x="6401689" y="50799"/>
                  </a:lnTo>
                  <a:lnTo>
                    <a:pt x="6439662" y="50799"/>
                  </a:lnTo>
                  <a:lnTo>
                    <a:pt x="6465062" y="38099"/>
                  </a:lnTo>
                  <a:lnTo>
                    <a:pt x="6439662" y="25399"/>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grpSp>
      <p:sp>
        <p:nvSpPr>
          <p:cNvPr id="9" name="object 9"/>
          <p:cNvSpPr txBox="1"/>
          <p:nvPr/>
        </p:nvSpPr>
        <p:spPr>
          <a:xfrm>
            <a:off x="7187470" y="3815620"/>
            <a:ext cx="472916" cy="335188"/>
          </a:xfrm>
          <a:prstGeom prst="rect">
            <a:avLst/>
          </a:prstGeom>
        </p:spPr>
        <p:txBody>
          <a:bodyPr vert="horz" wrap="square" lIns="0" tIns="11906" rIns="0" bIns="0" rtlCol="0">
            <a:spAutoFit/>
          </a:bodyPr>
          <a:lstStyle/>
          <a:p>
            <a:pPr marL="9525" defTabSz="685800">
              <a:spcBef>
                <a:spcPts val="94"/>
              </a:spcBef>
            </a:pPr>
            <a:r>
              <a:rPr sz="1050" b="1" spc="8" dirty="0">
                <a:solidFill>
                  <a:prstClr val="black"/>
                </a:solidFill>
                <a:latin typeface="Arial"/>
                <a:cs typeface="Arial"/>
              </a:rPr>
              <a:t>S</a:t>
            </a:r>
            <a:r>
              <a:rPr sz="1050" b="1" spc="11" dirty="0">
                <a:solidFill>
                  <a:prstClr val="black"/>
                </a:solidFill>
                <a:latin typeface="Arial"/>
                <a:cs typeface="Arial"/>
              </a:rPr>
              <a:t>u</a:t>
            </a:r>
            <a:r>
              <a:rPr sz="1050" b="1" spc="15" dirty="0">
                <a:solidFill>
                  <a:prstClr val="black"/>
                </a:solidFill>
                <a:latin typeface="Arial"/>
                <a:cs typeface="Arial"/>
              </a:rPr>
              <a:t>p</a:t>
            </a:r>
            <a:r>
              <a:rPr sz="1050" b="1" spc="8" dirty="0">
                <a:solidFill>
                  <a:prstClr val="black"/>
                </a:solidFill>
                <a:latin typeface="Arial"/>
                <a:cs typeface="Arial"/>
              </a:rPr>
              <a:t>ply</a:t>
            </a:r>
            <a:endParaRPr sz="1050">
              <a:solidFill>
                <a:prstClr val="black"/>
              </a:solidFill>
              <a:latin typeface="Arial"/>
              <a:cs typeface="Arial"/>
            </a:endParaRPr>
          </a:p>
          <a:p>
            <a:pPr marL="9525" defTabSz="685800">
              <a:spcBef>
                <a:spcPts val="19"/>
              </a:spcBef>
            </a:pPr>
            <a:r>
              <a:rPr sz="1050" b="1" spc="8" dirty="0">
                <a:solidFill>
                  <a:prstClr val="black"/>
                </a:solidFill>
                <a:latin typeface="Arial"/>
                <a:cs typeface="Arial"/>
              </a:rPr>
              <a:t>Risk</a:t>
            </a:r>
            <a:endParaRPr sz="1050">
              <a:solidFill>
                <a:prstClr val="black"/>
              </a:solidFill>
              <a:latin typeface="Arial"/>
              <a:cs typeface="Arial"/>
            </a:endParaRPr>
          </a:p>
        </p:txBody>
      </p:sp>
      <p:sp>
        <p:nvSpPr>
          <p:cNvPr id="10" name="object 10"/>
          <p:cNvSpPr txBox="1"/>
          <p:nvPr/>
        </p:nvSpPr>
        <p:spPr>
          <a:xfrm>
            <a:off x="2923724" y="752560"/>
            <a:ext cx="155684" cy="1794986"/>
          </a:xfrm>
          <a:prstGeom prst="rect">
            <a:avLst/>
          </a:prstGeom>
        </p:spPr>
        <p:txBody>
          <a:bodyPr vert="vert270" wrap="square" lIns="0" tIns="0" rIns="0" bIns="0" rtlCol="0">
            <a:spAutoFit/>
          </a:bodyPr>
          <a:lstStyle/>
          <a:p>
            <a:pPr marL="9525" defTabSz="685800">
              <a:lnSpc>
                <a:spcPts val="1256"/>
              </a:lnSpc>
            </a:pPr>
            <a:r>
              <a:rPr sz="1050" b="1" spc="11" dirty="0">
                <a:solidFill>
                  <a:prstClr val="black"/>
                </a:solidFill>
                <a:latin typeface="Arial"/>
                <a:cs typeface="Arial"/>
              </a:rPr>
              <a:t>Impact </a:t>
            </a:r>
            <a:r>
              <a:rPr sz="1050" b="1" spc="8" dirty="0">
                <a:solidFill>
                  <a:prstClr val="black"/>
                </a:solidFill>
                <a:latin typeface="Arial"/>
                <a:cs typeface="Arial"/>
              </a:rPr>
              <a:t>of </a:t>
            </a:r>
            <a:r>
              <a:rPr sz="1050" b="1" spc="11" dirty="0">
                <a:solidFill>
                  <a:prstClr val="black"/>
                </a:solidFill>
                <a:latin typeface="Arial"/>
                <a:cs typeface="Arial"/>
              </a:rPr>
              <a:t>supply</a:t>
            </a:r>
            <a:r>
              <a:rPr sz="1050" b="1" spc="-116" dirty="0">
                <a:solidFill>
                  <a:prstClr val="black"/>
                </a:solidFill>
                <a:latin typeface="Arial"/>
                <a:cs typeface="Arial"/>
              </a:rPr>
              <a:t> </a:t>
            </a:r>
            <a:r>
              <a:rPr sz="1050" b="1" spc="8" dirty="0">
                <a:solidFill>
                  <a:prstClr val="black"/>
                </a:solidFill>
                <a:latin typeface="Arial"/>
                <a:cs typeface="Arial"/>
              </a:rPr>
              <a:t>disruption</a:t>
            </a:r>
            <a:endParaRPr sz="1050">
              <a:solidFill>
                <a:prstClr val="black"/>
              </a:solidFill>
              <a:latin typeface="Arial"/>
              <a:cs typeface="Arial"/>
            </a:endParaRPr>
          </a:p>
        </p:txBody>
      </p:sp>
      <p:grpSp>
        <p:nvGrpSpPr>
          <p:cNvPr id="11" name="object 11"/>
          <p:cNvGrpSpPr/>
          <p:nvPr/>
        </p:nvGrpSpPr>
        <p:grpSpPr>
          <a:xfrm>
            <a:off x="3926062" y="860688"/>
            <a:ext cx="3378518" cy="1734503"/>
            <a:chOff x="5234749" y="1147584"/>
            <a:chExt cx="4504690" cy="2312670"/>
          </a:xfrm>
        </p:grpSpPr>
        <p:sp>
          <p:nvSpPr>
            <p:cNvPr id="12" name="object 12"/>
            <p:cNvSpPr/>
            <p:nvPr/>
          </p:nvSpPr>
          <p:spPr>
            <a:xfrm>
              <a:off x="5239511" y="2168652"/>
              <a:ext cx="260985" cy="251460"/>
            </a:xfrm>
            <a:custGeom>
              <a:avLst/>
              <a:gdLst/>
              <a:ahLst/>
              <a:cxnLst/>
              <a:rect l="l" t="t" r="r" b="b"/>
              <a:pathLst>
                <a:path w="260985"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5239511" y="2168652"/>
              <a:ext cx="260985" cy="251460"/>
            </a:xfrm>
            <a:custGeom>
              <a:avLst/>
              <a:gdLst/>
              <a:ahLst/>
              <a:cxnLst/>
              <a:rect l="l" t="t" r="r" b="b"/>
              <a:pathLst>
                <a:path w="260985"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0A7D39"/>
              </a:solidFill>
            </a:ln>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5416295" y="2200643"/>
              <a:ext cx="947165" cy="416826"/>
            </a:xfrm>
            <a:prstGeom prst="rect">
              <a:avLst/>
            </a:prstGeom>
            <a:blipFill>
              <a:blip r:embed="rId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5" name="object 15"/>
            <p:cNvSpPr/>
            <p:nvPr/>
          </p:nvSpPr>
          <p:spPr>
            <a:xfrm>
              <a:off x="6923532" y="1191768"/>
              <a:ext cx="260985" cy="251460"/>
            </a:xfrm>
            <a:custGeom>
              <a:avLst/>
              <a:gdLst/>
              <a:ahLst/>
              <a:cxnLst/>
              <a:rect l="l" t="t" r="r" b="b"/>
              <a:pathLst>
                <a:path w="260984" h="251459">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16" name="object 16"/>
            <p:cNvSpPr/>
            <p:nvPr/>
          </p:nvSpPr>
          <p:spPr>
            <a:xfrm>
              <a:off x="6923532" y="1191768"/>
              <a:ext cx="260985" cy="251460"/>
            </a:xfrm>
            <a:custGeom>
              <a:avLst/>
              <a:gdLst/>
              <a:ahLst/>
              <a:cxnLst/>
              <a:rect l="l" t="t" r="r" b="b"/>
              <a:pathLst>
                <a:path w="260984" h="251459">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0A7D39"/>
              </a:solidFill>
            </a:ln>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7144511" y="1147584"/>
              <a:ext cx="834390" cy="415277"/>
            </a:xfrm>
            <a:prstGeom prst="rect">
              <a:avLst/>
            </a:prstGeom>
            <a:blipFill>
              <a:blip r:embed="rId6"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8759952" y="3052571"/>
              <a:ext cx="260985" cy="253365"/>
            </a:xfrm>
            <a:custGeom>
              <a:avLst/>
              <a:gdLst/>
              <a:ahLst/>
              <a:cxnLst/>
              <a:rect l="l" t="t" r="r" b="b"/>
              <a:pathLst>
                <a:path w="260984" h="253364">
                  <a:moveTo>
                    <a:pt x="130301" y="0"/>
                  </a:moveTo>
                  <a:lnTo>
                    <a:pt x="79563" y="9941"/>
                  </a:lnTo>
                  <a:lnTo>
                    <a:pt x="38147" y="37052"/>
                  </a:lnTo>
                  <a:lnTo>
                    <a:pt x="10233" y="77259"/>
                  </a:lnTo>
                  <a:lnTo>
                    <a:pt x="0" y="126491"/>
                  </a:lnTo>
                  <a:lnTo>
                    <a:pt x="10233" y="175724"/>
                  </a:lnTo>
                  <a:lnTo>
                    <a:pt x="38147" y="215931"/>
                  </a:lnTo>
                  <a:lnTo>
                    <a:pt x="79563" y="243042"/>
                  </a:lnTo>
                  <a:lnTo>
                    <a:pt x="130301" y="252983"/>
                  </a:lnTo>
                  <a:lnTo>
                    <a:pt x="181040" y="243042"/>
                  </a:lnTo>
                  <a:lnTo>
                    <a:pt x="222456" y="215931"/>
                  </a:lnTo>
                  <a:lnTo>
                    <a:pt x="250370" y="175724"/>
                  </a:lnTo>
                  <a:lnTo>
                    <a:pt x="260603" y="126491"/>
                  </a:lnTo>
                  <a:lnTo>
                    <a:pt x="250370" y="77259"/>
                  </a:lnTo>
                  <a:lnTo>
                    <a:pt x="222456" y="37052"/>
                  </a:lnTo>
                  <a:lnTo>
                    <a:pt x="181040" y="9941"/>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19" name="object 19"/>
            <p:cNvSpPr/>
            <p:nvPr/>
          </p:nvSpPr>
          <p:spPr>
            <a:xfrm>
              <a:off x="8759952" y="3052571"/>
              <a:ext cx="260985" cy="253365"/>
            </a:xfrm>
            <a:custGeom>
              <a:avLst/>
              <a:gdLst/>
              <a:ahLst/>
              <a:cxnLst/>
              <a:rect l="l" t="t" r="r" b="b"/>
              <a:pathLst>
                <a:path w="260984" h="253364">
                  <a:moveTo>
                    <a:pt x="0" y="126491"/>
                  </a:moveTo>
                  <a:lnTo>
                    <a:pt x="10233" y="77259"/>
                  </a:lnTo>
                  <a:lnTo>
                    <a:pt x="38147" y="37052"/>
                  </a:lnTo>
                  <a:lnTo>
                    <a:pt x="79563" y="9941"/>
                  </a:lnTo>
                  <a:lnTo>
                    <a:pt x="130301" y="0"/>
                  </a:lnTo>
                  <a:lnTo>
                    <a:pt x="181040" y="9941"/>
                  </a:lnTo>
                  <a:lnTo>
                    <a:pt x="222456" y="37052"/>
                  </a:lnTo>
                  <a:lnTo>
                    <a:pt x="250370" y="77259"/>
                  </a:lnTo>
                  <a:lnTo>
                    <a:pt x="260603" y="126491"/>
                  </a:lnTo>
                  <a:lnTo>
                    <a:pt x="250370" y="175724"/>
                  </a:lnTo>
                  <a:lnTo>
                    <a:pt x="222456" y="215931"/>
                  </a:lnTo>
                  <a:lnTo>
                    <a:pt x="181040" y="243042"/>
                  </a:lnTo>
                  <a:lnTo>
                    <a:pt x="130301" y="252983"/>
                  </a:lnTo>
                  <a:lnTo>
                    <a:pt x="79563" y="243042"/>
                  </a:lnTo>
                  <a:lnTo>
                    <a:pt x="38147" y="215931"/>
                  </a:lnTo>
                  <a:lnTo>
                    <a:pt x="10233" y="175724"/>
                  </a:lnTo>
                  <a:lnTo>
                    <a:pt x="0" y="126491"/>
                  </a:lnTo>
                  <a:close/>
                </a:path>
              </a:pathLst>
            </a:custGeom>
            <a:ln w="9525">
              <a:solidFill>
                <a:srgbClr val="0A7D39"/>
              </a:solidFill>
            </a:ln>
          </p:spPr>
          <p:txBody>
            <a:bodyPr wrap="square" lIns="0" tIns="0" rIns="0" bIns="0" rtlCol="0"/>
            <a:lstStyle/>
            <a:p>
              <a:pPr defTabSz="685800"/>
              <a:endParaRPr sz="1350">
                <a:solidFill>
                  <a:prstClr val="black"/>
                </a:solidFill>
                <a:latin typeface="Calibri"/>
              </a:endParaRPr>
            </a:p>
          </p:txBody>
        </p:sp>
        <p:sp>
          <p:nvSpPr>
            <p:cNvPr id="20" name="object 20"/>
            <p:cNvSpPr/>
            <p:nvPr/>
          </p:nvSpPr>
          <p:spPr>
            <a:xfrm>
              <a:off x="8993123" y="3044964"/>
              <a:ext cx="745998" cy="415277"/>
            </a:xfrm>
            <a:prstGeom prst="rect">
              <a:avLst/>
            </a:prstGeom>
            <a:blipFill>
              <a:blip r:embed="rId7"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21" name="object 21"/>
          <p:cNvSpPr txBox="1"/>
          <p:nvPr/>
        </p:nvSpPr>
        <p:spPr>
          <a:xfrm>
            <a:off x="6825425" y="2319242"/>
            <a:ext cx="390049" cy="173605"/>
          </a:xfrm>
          <a:prstGeom prst="rect">
            <a:avLst/>
          </a:prstGeom>
        </p:spPr>
        <p:txBody>
          <a:bodyPr vert="horz" wrap="square" lIns="0" tIns="11906" rIns="0" bIns="0" rtlCol="0">
            <a:spAutoFit/>
          </a:bodyPr>
          <a:lstStyle/>
          <a:p>
            <a:pPr marL="9525" defTabSz="685800">
              <a:spcBef>
                <a:spcPts val="94"/>
              </a:spcBef>
            </a:pPr>
            <a:r>
              <a:rPr sz="1050" spc="8" dirty="0">
                <a:solidFill>
                  <a:prstClr val="black"/>
                </a:solidFill>
                <a:latin typeface="Arial"/>
                <a:cs typeface="Arial"/>
              </a:rPr>
              <a:t>Nic</a:t>
            </a:r>
            <a:r>
              <a:rPr sz="1050" spc="11" dirty="0">
                <a:solidFill>
                  <a:prstClr val="black"/>
                </a:solidFill>
                <a:latin typeface="Arial"/>
                <a:cs typeface="Arial"/>
              </a:rPr>
              <a:t>k</a:t>
            </a:r>
            <a:r>
              <a:rPr sz="1050" spc="8" dirty="0">
                <a:solidFill>
                  <a:prstClr val="black"/>
                </a:solidFill>
                <a:latin typeface="Arial"/>
                <a:cs typeface="Arial"/>
              </a:rPr>
              <a:t>el</a:t>
            </a:r>
            <a:endParaRPr sz="1050">
              <a:solidFill>
                <a:prstClr val="black"/>
              </a:solidFill>
              <a:latin typeface="Arial"/>
              <a:cs typeface="Arial"/>
            </a:endParaRPr>
          </a:p>
        </p:txBody>
      </p:sp>
      <p:grpSp>
        <p:nvGrpSpPr>
          <p:cNvPr id="22" name="object 22"/>
          <p:cNvGrpSpPr/>
          <p:nvPr/>
        </p:nvGrpSpPr>
        <p:grpSpPr>
          <a:xfrm>
            <a:off x="6370939" y="2604888"/>
            <a:ext cx="760095" cy="312896"/>
            <a:chOff x="8494585" y="3473183"/>
            <a:chExt cx="1013460" cy="417195"/>
          </a:xfrm>
        </p:grpSpPr>
        <p:sp>
          <p:nvSpPr>
            <p:cNvPr id="23" name="object 23"/>
            <p:cNvSpPr/>
            <p:nvPr/>
          </p:nvSpPr>
          <p:spPr>
            <a:xfrm>
              <a:off x="8499347" y="3482340"/>
              <a:ext cx="260985" cy="251460"/>
            </a:xfrm>
            <a:custGeom>
              <a:avLst/>
              <a:gdLst/>
              <a:ahLst/>
              <a:cxnLst/>
              <a:rect l="l" t="t" r="r" b="b"/>
              <a:pathLst>
                <a:path w="260984"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24" name="object 24"/>
            <p:cNvSpPr/>
            <p:nvPr/>
          </p:nvSpPr>
          <p:spPr>
            <a:xfrm>
              <a:off x="8499347" y="3482340"/>
              <a:ext cx="260985" cy="251460"/>
            </a:xfrm>
            <a:custGeom>
              <a:avLst/>
              <a:gdLst/>
              <a:ahLst/>
              <a:cxnLst/>
              <a:rect l="l" t="t" r="r" b="b"/>
              <a:pathLst>
                <a:path w="260984"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0A7D39"/>
              </a:solidFill>
            </a:ln>
          </p:spPr>
          <p:txBody>
            <a:bodyPr wrap="square" lIns="0" tIns="0" rIns="0" bIns="0" rtlCol="0"/>
            <a:lstStyle/>
            <a:p>
              <a:pPr defTabSz="685800"/>
              <a:endParaRPr sz="1350">
                <a:solidFill>
                  <a:prstClr val="black"/>
                </a:solidFill>
                <a:latin typeface="Calibri"/>
              </a:endParaRPr>
            </a:p>
          </p:txBody>
        </p:sp>
        <p:sp>
          <p:nvSpPr>
            <p:cNvPr id="25" name="object 25"/>
            <p:cNvSpPr/>
            <p:nvPr/>
          </p:nvSpPr>
          <p:spPr>
            <a:xfrm>
              <a:off x="8732519" y="3473183"/>
              <a:ext cx="774953" cy="416826"/>
            </a:xfrm>
            <a:prstGeom prst="rect">
              <a:avLst/>
            </a:prstGeom>
            <a:blipFill>
              <a:blip r:embed="rId8"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26" name="object 26"/>
          <p:cNvSpPr txBox="1"/>
          <p:nvPr/>
        </p:nvSpPr>
        <p:spPr>
          <a:xfrm>
            <a:off x="6629686" y="2641092"/>
            <a:ext cx="411480" cy="173605"/>
          </a:xfrm>
          <a:prstGeom prst="rect">
            <a:avLst/>
          </a:prstGeom>
        </p:spPr>
        <p:txBody>
          <a:bodyPr vert="horz" wrap="square" lIns="0" tIns="11906" rIns="0" bIns="0" rtlCol="0">
            <a:spAutoFit/>
          </a:bodyPr>
          <a:lstStyle/>
          <a:p>
            <a:pPr marL="9525" defTabSz="685800">
              <a:spcBef>
                <a:spcPts val="94"/>
              </a:spcBef>
            </a:pPr>
            <a:r>
              <a:rPr sz="1050" spc="11" dirty="0">
                <a:solidFill>
                  <a:prstClr val="black"/>
                </a:solidFill>
                <a:latin typeface="Arial"/>
                <a:cs typeface="Arial"/>
              </a:rPr>
              <a:t>Cob</a:t>
            </a:r>
            <a:r>
              <a:rPr sz="1050" spc="8" dirty="0">
                <a:solidFill>
                  <a:prstClr val="black"/>
                </a:solidFill>
                <a:latin typeface="Arial"/>
                <a:cs typeface="Arial"/>
              </a:rPr>
              <a:t>a</a:t>
            </a:r>
            <a:r>
              <a:rPr sz="1050" spc="-4" dirty="0">
                <a:solidFill>
                  <a:prstClr val="black"/>
                </a:solidFill>
                <a:latin typeface="Arial"/>
                <a:cs typeface="Arial"/>
              </a:rPr>
              <a:t>l</a:t>
            </a:r>
            <a:r>
              <a:rPr sz="1050" spc="4" dirty="0">
                <a:solidFill>
                  <a:prstClr val="black"/>
                </a:solidFill>
                <a:latin typeface="Arial"/>
                <a:cs typeface="Arial"/>
              </a:rPr>
              <a:t>t</a:t>
            </a:r>
            <a:endParaRPr sz="1050">
              <a:solidFill>
                <a:prstClr val="black"/>
              </a:solidFill>
              <a:latin typeface="Arial"/>
              <a:cs typeface="Arial"/>
            </a:endParaRPr>
          </a:p>
        </p:txBody>
      </p:sp>
      <p:grpSp>
        <p:nvGrpSpPr>
          <p:cNvPr id="27" name="object 27"/>
          <p:cNvGrpSpPr/>
          <p:nvPr/>
        </p:nvGrpSpPr>
        <p:grpSpPr>
          <a:xfrm>
            <a:off x="7289911" y="2034549"/>
            <a:ext cx="711994" cy="637223"/>
            <a:chOff x="9719881" y="2712732"/>
            <a:chExt cx="949325" cy="849630"/>
          </a:xfrm>
        </p:grpSpPr>
        <p:sp>
          <p:nvSpPr>
            <p:cNvPr id="28" name="object 28"/>
            <p:cNvSpPr/>
            <p:nvPr/>
          </p:nvSpPr>
          <p:spPr>
            <a:xfrm>
              <a:off x="9724643" y="2822447"/>
              <a:ext cx="260985" cy="253365"/>
            </a:xfrm>
            <a:custGeom>
              <a:avLst/>
              <a:gdLst/>
              <a:ahLst/>
              <a:cxnLst/>
              <a:rect l="l" t="t" r="r" b="b"/>
              <a:pathLst>
                <a:path w="260984" h="253364">
                  <a:moveTo>
                    <a:pt x="130301" y="0"/>
                  </a:moveTo>
                  <a:lnTo>
                    <a:pt x="79563" y="9941"/>
                  </a:lnTo>
                  <a:lnTo>
                    <a:pt x="38147" y="37052"/>
                  </a:lnTo>
                  <a:lnTo>
                    <a:pt x="10233" y="77259"/>
                  </a:lnTo>
                  <a:lnTo>
                    <a:pt x="0" y="126491"/>
                  </a:lnTo>
                  <a:lnTo>
                    <a:pt x="10233" y="175724"/>
                  </a:lnTo>
                  <a:lnTo>
                    <a:pt x="38147" y="215931"/>
                  </a:lnTo>
                  <a:lnTo>
                    <a:pt x="79563" y="243042"/>
                  </a:lnTo>
                  <a:lnTo>
                    <a:pt x="130301" y="252984"/>
                  </a:lnTo>
                  <a:lnTo>
                    <a:pt x="181040" y="243042"/>
                  </a:lnTo>
                  <a:lnTo>
                    <a:pt x="222456" y="215931"/>
                  </a:lnTo>
                  <a:lnTo>
                    <a:pt x="250370" y="175724"/>
                  </a:lnTo>
                  <a:lnTo>
                    <a:pt x="260603" y="126491"/>
                  </a:lnTo>
                  <a:lnTo>
                    <a:pt x="250370" y="77259"/>
                  </a:lnTo>
                  <a:lnTo>
                    <a:pt x="222456" y="37052"/>
                  </a:lnTo>
                  <a:lnTo>
                    <a:pt x="181040" y="9941"/>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29" name="object 29"/>
            <p:cNvSpPr/>
            <p:nvPr/>
          </p:nvSpPr>
          <p:spPr>
            <a:xfrm>
              <a:off x="9724643" y="2822447"/>
              <a:ext cx="260985" cy="253365"/>
            </a:xfrm>
            <a:custGeom>
              <a:avLst/>
              <a:gdLst/>
              <a:ahLst/>
              <a:cxnLst/>
              <a:rect l="l" t="t" r="r" b="b"/>
              <a:pathLst>
                <a:path w="260984" h="253364">
                  <a:moveTo>
                    <a:pt x="0" y="126491"/>
                  </a:moveTo>
                  <a:lnTo>
                    <a:pt x="10233" y="77259"/>
                  </a:lnTo>
                  <a:lnTo>
                    <a:pt x="38147" y="37052"/>
                  </a:lnTo>
                  <a:lnTo>
                    <a:pt x="79563" y="9941"/>
                  </a:lnTo>
                  <a:lnTo>
                    <a:pt x="130301" y="0"/>
                  </a:lnTo>
                  <a:lnTo>
                    <a:pt x="181040" y="9941"/>
                  </a:lnTo>
                  <a:lnTo>
                    <a:pt x="222456" y="37052"/>
                  </a:lnTo>
                  <a:lnTo>
                    <a:pt x="250370" y="77259"/>
                  </a:lnTo>
                  <a:lnTo>
                    <a:pt x="260603" y="126491"/>
                  </a:lnTo>
                  <a:lnTo>
                    <a:pt x="250370" y="175724"/>
                  </a:lnTo>
                  <a:lnTo>
                    <a:pt x="222456" y="215931"/>
                  </a:lnTo>
                  <a:lnTo>
                    <a:pt x="181040" y="243042"/>
                  </a:lnTo>
                  <a:lnTo>
                    <a:pt x="130301" y="252984"/>
                  </a:lnTo>
                  <a:lnTo>
                    <a:pt x="79563" y="243042"/>
                  </a:lnTo>
                  <a:lnTo>
                    <a:pt x="38147" y="215931"/>
                  </a:lnTo>
                  <a:lnTo>
                    <a:pt x="10233" y="175724"/>
                  </a:lnTo>
                  <a:lnTo>
                    <a:pt x="0" y="126491"/>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30" name="object 30"/>
            <p:cNvSpPr/>
            <p:nvPr/>
          </p:nvSpPr>
          <p:spPr>
            <a:xfrm>
              <a:off x="9915143" y="2712732"/>
              <a:ext cx="753618" cy="415277"/>
            </a:xfrm>
            <a:prstGeom prst="rect">
              <a:avLst/>
            </a:prstGeom>
            <a:blipFill>
              <a:blip r:embed="rId9"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1" name="object 31"/>
            <p:cNvSpPr/>
            <p:nvPr/>
          </p:nvSpPr>
          <p:spPr>
            <a:xfrm>
              <a:off x="9915143" y="2929140"/>
              <a:ext cx="354329" cy="415277"/>
            </a:xfrm>
            <a:prstGeom prst="rect">
              <a:avLst/>
            </a:prstGeom>
            <a:blipFill>
              <a:blip r:embed="rId10"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2" name="object 32"/>
            <p:cNvSpPr/>
            <p:nvPr/>
          </p:nvSpPr>
          <p:spPr>
            <a:xfrm>
              <a:off x="9915143" y="3147072"/>
              <a:ext cx="745998" cy="415277"/>
            </a:xfrm>
            <a:prstGeom prst="rect">
              <a:avLst/>
            </a:prstGeom>
            <a:blipFill>
              <a:blip r:embed="rId11"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33" name="object 33"/>
          <p:cNvSpPr txBox="1"/>
          <p:nvPr/>
        </p:nvSpPr>
        <p:spPr>
          <a:xfrm>
            <a:off x="7516177" y="2069782"/>
            <a:ext cx="390049" cy="498053"/>
          </a:xfrm>
          <a:prstGeom prst="rect">
            <a:avLst/>
          </a:prstGeom>
        </p:spPr>
        <p:txBody>
          <a:bodyPr vert="horz" wrap="square" lIns="0" tIns="10001" rIns="0" bIns="0" rtlCol="0">
            <a:spAutoFit/>
          </a:bodyPr>
          <a:lstStyle/>
          <a:p>
            <a:pPr marL="9525" marR="34766" defTabSz="685800">
              <a:lnSpc>
                <a:spcPct val="101400"/>
              </a:lnSpc>
              <a:spcBef>
                <a:spcPts val="79"/>
              </a:spcBef>
            </a:pPr>
            <a:r>
              <a:rPr sz="1050" spc="8" dirty="0">
                <a:solidFill>
                  <a:prstClr val="black"/>
                </a:solidFill>
                <a:latin typeface="Arial"/>
                <a:cs typeface="Arial"/>
              </a:rPr>
              <a:t>Cl</a:t>
            </a:r>
            <a:r>
              <a:rPr sz="1050" spc="4" dirty="0">
                <a:solidFill>
                  <a:prstClr val="black"/>
                </a:solidFill>
                <a:latin typeface="Arial"/>
                <a:cs typeface="Arial"/>
              </a:rPr>
              <a:t>a</a:t>
            </a:r>
            <a:r>
              <a:rPr sz="1050" spc="8" dirty="0">
                <a:solidFill>
                  <a:prstClr val="black"/>
                </a:solidFill>
                <a:latin typeface="Arial"/>
                <a:cs typeface="Arial"/>
              </a:rPr>
              <a:t>ss   </a:t>
            </a:r>
            <a:r>
              <a:rPr sz="1050" spc="4" dirty="0">
                <a:solidFill>
                  <a:prstClr val="black"/>
                </a:solidFill>
                <a:latin typeface="Arial"/>
                <a:cs typeface="Arial"/>
              </a:rPr>
              <a:t>I</a:t>
            </a:r>
            <a:endParaRPr sz="1050">
              <a:solidFill>
                <a:prstClr val="black"/>
              </a:solidFill>
              <a:latin typeface="Arial"/>
              <a:cs typeface="Arial"/>
            </a:endParaRPr>
          </a:p>
          <a:p>
            <a:pPr marL="9525" defTabSz="685800">
              <a:spcBef>
                <a:spcPts val="26"/>
              </a:spcBef>
            </a:pPr>
            <a:r>
              <a:rPr sz="1050" spc="8" dirty="0">
                <a:solidFill>
                  <a:prstClr val="black"/>
                </a:solidFill>
                <a:latin typeface="Arial"/>
                <a:cs typeface="Arial"/>
              </a:rPr>
              <a:t>Nic</a:t>
            </a:r>
            <a:r>
              <a:rPr sz="1050" spc="11" dirty="0">
                <a:solidFill>
                  <a:prstClr val="black"/>
                </a:solidFill>
                <a:latin typeface="Arial"/>
                <a:cs typeface="Arial"/>
              </a:rPr>
              <a:t>k</a:t>
            </a:r>
            <a:r>
              <a:rPr sz="1050" spc="8" dirty="0">
                <a:solidFill>
                  <a:prstClr val="black"/>
                </a:solidFill>
                <a:latin typeface="Arial"/>
                <a:cs typeface="Arial"/>
              </a:rPr>
              <a:t>el</a:t>
            </a:r>
            <a:endParaRPr sz="1050">
              <a:solidFill>
                <a:prstClr val="black"/>
              </a:solidFill>
              <a:latin typeface="Arial"/>
              <a:cs typeface="Arial"/>
            </a:endParaRPr>
          </a:p>
        </p:txBody>
      </p:sp>
      <p:grpSp>
        <p:nvGrpSpPr>
          <p:cNvPr id="34" name="object 34"/>
          <p:cNvGrpSpPr/>
          <p:nvPr/>
        </p:nvGrpSpPr>
        <p:grpSpPr>
          <a:xfrm>
            <a:off x="3523726" y="860688"/>
            <a:ext cx="1726883" cy="2523172"/>
            <a:chOff x="4698301" y="1147584"/>
            <a:chExt cx="2302510" cy="3364229"/>
          </a:xfrm>
        </p:grpSpPr>
        <p:sp>
          <p:nvSpPr>
            <p:cNvPr id="35" name="object 35"/>
            <p:cNvSpPr/>
            <p:nvPr/>
          </p:nvSpPr>
          <p:spPr>
            <a:xfrm>
              <a:off x="4703064" y="1423415"/>
              <a:ext cx="262255" cy="251460"/>
            </a:xfrm>
            <a:custGeom>
              <a:avLst/>
              <a:gdLst/>
              <a:ahLst/>
              <a:cxnLst/>
              <a:rect l="l" t="t" r="r" b="b"/>
              <a:pathLst>
                <a:path w="262254" h="251460">
                  <a:moveTo>
                    <a:pt x="131063" y="0"/>
                  </a:moveTo>
                  <a:lnTo>
                    <a:pt x="80045" y="9876"/>
                  </a:lnTo>
                  <a:lnTo>
                    <a:pt x="38385" y="36814"/>
                  </a:lnTo>
                  <a:lnTo>
                    <a:pt x="10298" y="76777"/>
                  </a:lnTo>
                  <a:lnTo>
                    <a:pt x="0" y="125730"/>
                  </a:lnTo>
                  <a:lnTo>
                    <a:pt x="10298" y="174682"/>
                  </a:lnTo>
                  <a:lnTo>
                    <a:pt x="38385" y="214645"/>
                  </a:lnTo>
                  <a:lnTo>
                    <a:pt x="80045" y="241583"/>
                  </a:lnTo>
                  <a:lnTo>
                    <a:pt x="131063" y="251460"/>
                  </a:lnTo>
                  <a:lnTo>
                    <a:pt x="182082" y="241583"/>
                  </a:lnTo>
                  <a:lnTo>
                    <a:pt x="223742" y="214645"/>
                  </a:lnTo>
                  <a:lnTo>
                    <a:pt x="251829" y="174682"/>
                  </a:lnTo>
                  <a:lnTo>
                    <a:pt x="262127" y="125730"/>
                  </a:lnTo>
                  <a:lnTo>
                    <a:pt x="251829" y="76777"/>
                  </a:lnTo>
                  <a:lnTo>
                    <a:pt x="223742" y="36814"/>
                  </a:lnTo>
                  <a:lnTo>
                    <a:pt x="182082" y="9876"/>
                  </a:lnTo>
                  <a:lnTo>
                    <a:pt x="131063"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36" name="object 36"/>
            <p:cNvSpPr/>
            <p:nvPr/>
          </p:nvSpPr>
          <p:spPr>
            <a:xfrm>
              <a:off x="4703064" y="1423415"/>
              <a:ext cx="262255" cy="251460"/>
            </a:xfrm>
            <a:custGeom>
              <a:avLst/>
              <a:gdLst/>
              <a:ahLst/>
              <a:cxnLst/>
              <a:rect l="l" t="t" r="r" b="b"/>
              <a:pathLst>
                <a:path w="262254" h="251460">
                  <a:moveTo>
                    <a:pt x="0" y="125730"/>
                  </a:moveTo>
                  <a:lnTo>
                    <a:pt x="10298" y="76777"/>
                  </a:lnTo>
                  <a:lnTo>
                    <a:pt x="38385" y="36814"/>
                  </a:lnTo>
                  <a:lnTo>
                    <a:pt x="80045" y="9876"/>
                  </a:lnTo>
                  <a:lnTo>
                    <a:pt x="131063" y="0"/>
                  </a:lnTo>
                  <a:lnTo>
                    <a:pt x="182082" y="9876"/>
                  </a:lnTo>
                  <a:lnTo>
                    <a:pt x="223742" y="36814"/>
                  </a:lnTo>
                  <a:lnTo>
                    <a:pt x="251829" y="76777"/>
                  </a:lnTo>
                  <a:lnTo>
                    <a:pt x="262127" y="125730"/>
                  </a:lnTo>
                  <a:lnTo>
                    <a:pt x="251829" y="174682"/>
                  </a:lnTo>
                  <a:lnTo>
                    <a:pt x="223742" y="214645"/>
                  </a:lnTo>
                  <a:lnTo>
                    <a:pt x="182082" y="241583"/>
                  </a:lnTo>
                  <a:lnTo>
                    <a:pt x="131063" y="251460"/>
                  </a:lnTo>
                  <a:lnTo>
                    <a:pt x="80045" y="241583"/>
                  </a:lnTo>
                  <a:lnTo>
                    <a:pt x="38385" y="214645"/>
                  </a:lnTo>
                  <a:lnTo>
                    <a:pt x="10298" y="174682"/>
                  </a:lnTo>
                  <a:lnTo>
                    <a:pt x="0" y="125730"/>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37" name="object 37"/>
            <p:cNvSpPr/>
            <p:nvPr/>
          </p:nvSpPr>
          <p:spPr>
            <a:xfrm>
              <a:off x="4949952" y="1414259"/>
              <a:ext cx="774953" cy="416826"/>
            </a:xfrm>
            <a:prstGeom prst="rect">
              <a:avLst/>
            </a:prstGeom>
            <a:blipFill>
              <a:blip r:embed="rId1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8" name="object 38"/>
            <p:cNvSpPr/>
            <p:nvPr/>
          </p:nvSpPr>
          <p:spPr>
            <a:xfrm>
              <a:off x="4977384" y="3886200"/>
              <a:ext cx="260985" cy="251460"/>
            </a:xfrm>
            <a:custGeom>
              <a:avLst/>
              <a:gdLst/>
              <a:ahLst/>
              <a:cxnLst/>
              <a:rect l="l" t="t" r="r" b="b"/>
              <a:pathLst>
                <a:path w="260985"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39" name="object 39"/>
            <p:cNvSpPr/>
            <p:nvPr/>
          </p:nvSpPr>
          <p:spPr>
            <a:xfrm>
              <a:off x="4977384" y="3886200"/>
              <a:ext cx="260985" cy="251460"/>
            </a:xfrm>
            <a:custGeom>
              <a:avLst/>
              <a:gdLst/>
              <a:ahLst/>
              <a:cxnLst/>
              <a:rect l="l" t="t" r="r" b="b"/>
              <a:pathLst>
                <a:path w="260985"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375F92"/>
              </a:solidFill>
            </a:ln>
          </p:spPr>
          <p:txBody>
            <a:bodyPr wrap="square" lIns="0" tIns="0" rIns="0" bIns="0" rtlCol="0"/>
            <a:lstStyle/>
            <a:p>
              <a:pPr defTabSz="685800"/>
              <a:endParaRPr sz="1350">
                <a:solidFill>
                  <a:prstClr val="black"/>
                </a:solidFill>
                <a:latin typeface="Calibri"/>
              </a:endParaRPr>
            </a:p>
          </p:txBody>
        </p:sp>
        <p:sp>
          <p:nvSpPr>
            <p:cNvPr id="40" name="object 40"/>
            <p:cNvSpPr/>
            <p:nvPr/>
          </p:nvSpPr>
          <p:spPr>
            <a:xfrm>
              <a:off x="5183124" y="3880116"/>
              <a:ext cx="1375409" cy="415277"/>
            </a:xfrm>
            <a:prstGeom prst="rect">
              <a:avLst/>
            </a:prstGeom>
            <a:blipFill>
              <a:blip r:embed="rId1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1" name="object 41"/>
            <p:cNvSpPr/>
            <p:nvPr/>
          </p:nvSpPr>
          <p:spPr>
            <a:xfrm>
              <a:off x="5183124" y="4096524"/>
              <a:ext cx="482346" cy="415277"/>
            </a:xfrm>
            <a:prstGeom prst="rect">
              <a:avLst/>
            </a:prstGeom>
            <a:blipFill>
              <a:blip r:embed="rId14"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2" name="object 42"/>
            <p:cNvSpPr/>
            <p:nvPr/>
          </p:nvSpPr>
          <p:spPr>
            <a:xfrm>
              <a:off x="5658612" y="1447800"/>
              <a:ext cx="260985" cy="253365"/>
            </a:xfrm>
            <a:custGeom>
              <a:avLst/>
              <a:gdLst/>
              <a:ahLst/>
              <a:cxnLst/>
              <a:rect l="l" t="t" r="r" b="b"/>
              <a:pathLst>
                <a:path w="260985" h="253364">
                  <a:moveTo>
                    <a:pt x="130301" y="0"/>
                  </a:moveTo>
                  <a:lnTo>
                    <a:pt x="79563" y="9941"/>
                  </a:lnTo>
                  <a:lnTo>
                    <a:pt x="38147" y="37052"/>
                  </a:lnTo>
                  <a:lnTo>
                    <a:pt x="10233" y="77259"/>
                  </a:lnTo>
                  <a:lnTo>
                    <a:pt x="0" y="126491"/>
                  </a:lnTo>
                  <a:lnTo>
                    <a:pt x="10233" y="175724"/>
                  </a:lnTo>
                  <a:lnTo>
                    <a:pt x="38147" y="215931"/>
                  </a:lnTo>
                  <a:lnTo>
                    <a:pt x="79563" y="243042"/>
                  </a:lnTo>
                  <a:lnTo>
                    <a:pt x="130301" y="252984"/>
                  </a:lnTo>
                  <a:lnTo>
                    <a:pt x="181040" y="243042"/>
                  </a:lnTo>
                  <a:lnTo>
                    <a:pt x="222456" y="215931"/>
                  </a:lnTo>
                  <a:lnTo>
                    <a:pt x="250370" y="175724"/>
                  </a:lnTo>
                  <a:lnTo>
                    <a:pt x="260603" y="126491"/>
                  </a:lnTo>
                  <a:lnTo>
                    <a:pt x="250370" y="77259"/>
                  </a:lnTo>
                  <a:lnTo>
                    <a:pt x="222456" y="37052"/>
                  </a:lnTo>
                  <a:lnTo>
                    <a:pt x="181040" y="9941"/>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43" name="object 43"/>
            <p:cNvSpPr/>
            <p:nvPr/>
          </p:nvSpPr>
          <p:spPr>
            <a:xfrm>
              <a:off x="5658612" y="1447800"/>
              <a:ext cx="260985" cy="253365"/>
            </a:xfrm>
            <a:custGeom>
              <a:avLst/>
              <a:gdLst/>
              <a:ahLst/>
              <a:cxnLst/>
              <a:rect l="l" t="t" r="r" b="b"/>
              <a:pathLst>
                <a:path w="260985" h="253364">
                  <a:moveTo>
                    <a:pt x="0" y="126491"/>
                  </a:moveTo>
                  <a:lnTo>
                    <a:pt x="10233" y="77259"/>
                  </a:lnTo>
                  <a:lnTo>
                    <a:pt x="38147" y="37052"/>
                  </a:lnTo>
                  <a:lnTo>
                    <a:pt x="79563" y="9941"/>
                  </a:lnTo>
                  <a:lnTo>
                    <a:pt x="130301" y="0"/>
                  </a:lnTo>
                  <a:lnTo>
                    <a:pt x="181040" y="9941"/>
                  </a:lnTo>
                  <a:lnTo>
                    <a:pt x="222456" y="37052"/>
                  </a:lnTo>
                  <a:lnTo>
                    <a:pt x="250370" y="77259"/>
                  </a:lnTo>
                  <a:lnTo>
                    <a:pt x="260603" y="126491"/>
                  </a:lnTo>
                  <a:lnTo>
                    <a:pt x="250370" y="175724"/>
                  </a:lnTo>
                  <a:lnTo>
                    <a:pt x="222456" y="215931"/>
                  </a:lnTo>
                  <a:lnTo>
                    <a:pt x="181040" y="243042"/>
                  </a:lnTo>
                  <a:lnTo>
                    <a:pt x="130301" y="252984"/>
                  </a:lnTo>
                  <a:lnTo>
                    <a:pt x="79563" y="243042"/>
                  </a:lnTo>
                  <a:lnTo>
                    <a:pt x="38147" y="215931"/>
                  </a:lnTo>
                  <a:lnTo>
                    <a:pt x="10233" y="175724"/>
                  </a:lnTo>
                  <a:lnTo>
                    <a:pt x="0" y="126491"/>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44" name="object 44"/>
            <p:cNvSpPr/>
            <p:nvPr/>
          </p:nvSpPr>
          <p:spPr>
            <a:xfrm>
              <a:off x="5907024" y="1429524"/>
              <a:ext cx="1093470" cy="415277"/>
            </a:xfrm>
            <a:prstGeom prst="rect">
              <a:avLst/>
            </a:prstGeom>
            <a:blipFill>
              <a:blip r:embed="rId1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5" name="object 45"/>
            <p:cNvSpPr/>
            <p:nvPr/>
          </p:nvSpPr>
          <p:spPr>
            <a:xfrm>
              <a:off x="5370576" y="1191768"/>
              <a:ext cx="260985" cy="253365"/>
            </a:xfrm>
            <a:custGeom>
              <a:avLst/>
              <a:gdLst/>
              <a:ahLst/>
              <a:cxnLst/>
              <a:rect l="l" t="t" r="r" b="b"/>
              <a:pathLst>
                <a:path w="260985" h="253365">
                  <a:moveTo>
                    <a:pt x="130301" y="0"/>
                  </a:moveTo>
                  <a:lnTo>
                    <a:pt x="79563" y="9941"/>
                  </a:lnTo>
                  <a:lnTo>
                    <a:pt x="38147" y="37052"/>
                  </a:lnTo>
                  <a:lnTo>
                    <a:pt x="10233" y="77259"/>
                  </a:lnTo>
                  <a:lnTo>
                    <a:pt x="0" y="126492"/>
                  </a:lnTo>
                  <a:lnTo>
                    <a:pt x="10233" y="175724"/>
                  </a:lnTo>
                  <a:lnTo>
                    <a:pt x="38147" y="215931"/>
                  </a:lnTo>
                  <a:lnTo>
                    <a:pt x="79563" y="243042"/>
                  </a:lnTo>
                  <a:lnTo>
                    <a:pt x="130301" y="252984"/>
                  </a:lnTo>
                  <a:lnTo>
                    <a:pt x="181040" y="243042"/>
                  </a:lnTo>
                  <a:lnTo>
                    <a:pt x="222456" y="215931"/>
                  </a:lnTo>
                  <a:lnTo>
                    <a:pt x="250370" y="175724"/>
                  </a:lnTo>
                  <a:lnTo>
                    <a:pt x="260603" y="126492"/>
                  </a:lnTo>
                  <a:lnTo>
                    <a:pt x="250370" y="77259"/>
                  </a:lnTo>
                  <a:lnTo>
                    <a:pt x="222456" y="37052"/>
                  </a:lnTo>
                  <a:lnTo>
                    <a:pt x="181040" y="9941"/>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46" name="object 46"/>
            <p:cNvSpPr/>
            <p:nvPr/>
          </p:nvSpPr>
          <p:spPr>
            <a:xfrm>
              <a:off x="5370576" y="1191768"/>
              <a:ext cx="260985" cy="253365"/>
            </a:xfrm>
            <a:custGeom>
              <a:avLst/>
              <a:gdLst/>
              <a:ahLst/>
              <a:cxnLst/>
              <a:rect l="l" t="t" r="r" b="b"/>
              <a:pathLst>
                <a:path w="260985" h="253365">
                  <a:moveTo>
                    <a:pt x="0" y="126492"/>
                  </a:moveTo>
                  <a:lnTo>
                    <a:pt x="10233" y="77259"/>
                  </a:lnTo>
                  <a:lnTo>
                    <a:pt x="38147" y="37052"/>
                  </a:lnTo>
                  <a:lnTo>
                    <a:pt x="79563" y="9941"/>
                  </a:lnTo>
                  <a:lnTo>
                    <a:pt x="130301" y="0"/>
                  </a:lnTo>
                  <a:lnTo>
                    <a:pt x="181040" y="9941"/>
                  </a:lnTo>
                  <a:lnTo>
                    <a:pt x="222456" y="37052"/>
                  </a:lnTo>
                  <a:lnTo>
                    <a:pt x="250370" y="77259"/>
                  </a:lnTo>
                  <a:lnTo>
                    <a:pt x="260603" y="126492"/>
                  </a:lnTo>
                  <a:lnTo>
                    <a:pt x="250370" y="175724"/>
                  </a:lnTo>
                  <a:lnTo>
                    <a:pt x="222456" y="215931"/>
                  </a:lnTo>
                  <a:lnTo>
                    <a:pt x="181040" y="243042"/>
                  </a:lnTo>
                  <a:lnTo>
                    <a:pt x="130301" y="252984"/>
                  </a:lnTo>
                  <a:lnTo>
                    <a:pt x="79563" y="243042"/>
                  </a:lnTo>
                  <a:lnTo>
                    <a:pt x="38147" y="215931"/>
                  </a:lnTo>
                  <a:lnTo>
                    <a:pt x="10233" y="175724"/>
                  </a:lnTo>
                  <a:lnTo>
                    <a:pt x="0" y="126492"/>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47" name="object 47"/>
            <p:cNvSpPr/>
            <p:nvPr/>
          </p:nvSpPr>
          <p:spPr>
            <a:xfrm>
              <a:off x="5588508" y="1147584"/>
              <a:ext cx="1184910" cy="415277"/>
            </a:xfrm>
            <a:prstGeom prst="rect">
              <a:avLst/>
            </a:prstGeom>
            <a:blipFill>
              <a:blip r:embed="rId16"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48" name="object 48"/>
          <p:cNvSpPr txBox="1"/>
          <p:nvPr/>
        </p:nvSpPr>
        <p:spPr>
          <a:xfrm>
            <a:off x="4271677" y="847687"/>
            <a:ext cx="1623060" cy="413030"/>
          </a:xfrm>
          <a:prstGeom prst="rect">
            <a:avLst/>
          </a:prstGeom>
        </p:spPr>
        <p:txBody>
          <a:bodyPr vert="horz" wrap="square" lIns="0" tIns="9049" rIns="0" bIns="0" rtlCol="0">
            <a:spAutoFit/>
          </a:bodyPr>
          <a:lstStyle/>
          <a:p>
            <a:pPr marL="248126" marR="3810" indent="-239078" defTabSz="685800">
              <a:lnSpc>
                <a:spcPct val="132100"/>
              </a:lnSpc>
              <a:spcBef>
                <a:spcPts val="71"/>
              </a:spcBef>
              <a:tabLst>
                <a:tab pos="1175861" algn="l"/>
              </a:tabLst>
            </a:pPr>
            <a:r>
              <a:rPr sz="1050" spc="11" dirty="0">
                <a:solidFill>
                  <a:prstClr val="black"/>
                </a:solidFill>
                <a:latin typeface="Arial"/>
                <a:cs typeface="Arial"/>
              </a:rPr>
              <a:t>Cop</a:t>
            </a:r>
            <a:r>
              <a:rPr sz="1050" spc="8" dirty="0">
                <a:solidFill>
                  <a:prstClr val="black"/>
                </a:solidFill>
                <a:latin typeface="Arial"/>
                <a:cs typeface="Arial"/>
              </a:rPr>
              <a:t>per</a:t>
            </a:r>
            <a:r>
              <a:rPr sz="1050" spc="-11" dirty="0">
                <a:solidFill>
                  <a:prstClr val="black"/>
                </a:solidFill>
                <a:latin typeface="Arial"/>
                <a:cs typeface="Arial"/>
              </a:rPr>
              <a:t> </a:t>
            </a:r>
            <a:r>
              <a:rPr sz="1050" spc="8" dirty="0">
                <a:solidFill>
                  <a:prstClr val="black"/>
                </a:solidFill>
                <a:latin typeface="Arial"/>
                <a:cs typeface="Arial"/>
              </a:rPr>
              <a:t>Foil</a:t>
            </a:r>
            <a:r>
              <a:rPr sz="1050" dirty="0">
                <a:solidFill>
                  <a:prstClr val="black"/>
                </a:solidFill>
                <a:latin typeface="Arial"/>
                <a:cs typeface="Arial"/>
              </a:rPr>
              <a:t>	</a:t>
            </a:r>
            <a:r>
              <a:rPr sz="1050" spc="11" dirty="0">
                <a:solidFill>
                  <a:prstClr val="black"/>
                </a:solidFill>
                <a:latin typeface="Arial"/>
                <a:cs typeface="Arial"/>
              </a:rPr>
              <a:t>L</a:t>
            </a:r>
            <a:r>
              <a:rPr sz="1050" spc="-4" dirty="0">
                <a:solidFill>
                  <a:prstClr val="black"/>
                </a:solidFill>
                <a:latin typeface="Arial"/>
                <a:cs typeface="Arial"/>
              </a:rPr>
              <a:t>i</a:t>
            </a:r>
            <a:r>
              <a:rPr sz="1050" spc="8" dirty="0">
                <a:solidFill>
                  <a:prstClr val="black"/>
                </a:solidFill>
                <a:latin typeface="Arial"/>
                <a:cs typeface="Arial"/>
              </a:rPr>
              <a:t>th</a:t>
            </a:r>
            <a:r>
              <a:rPr sz="1050" spc="-4" dirty="0">
                <a:solidFill>
                  <a:prstClr val="black"/>
                </a:solidFill>
                <a:latin typeface="Arial"/>
                <a:cs typeface="Arial"/>
              </a:rPr>
              <a:t>i</a:t>
            </a:r>
            <a:r>
              <a:rPr sz="1050" spc="8" dirty="0">
                <a:solidFill>
                  <a:prstClr val="black"/>
                </a:solidFill>
                <a:latin typeface="Arial"/>
                <a:cs typeface="Arial"/>
              </a:rPr>
              <a:t>um  </a:t>
            </a:r>
            <a:r>
              <a:rPr sz="1050" spc="4" dirty="0">
                <a:solidFill>
                  <a:prstClr val="black"/>
                </a:solidFill>
                <a:latin typeface="Arial"/>
                <a:cs typeface="Arial"/>
              </a:rPr>
              <a:t>Electrolyte</a:t>
            </a:r>
            <a:endParaRPr sz="1050">
              <a:solidFill>
                <a:prstClr val="black"/>
              </a:solidFill>
              <a:latin typeface="Arial"/>
              <a:cs typeface="Arial"/>
            </a:endParaRPr>
          </a:p>
        </p:txBody>
      </p:sp>
      <p:grpSp>
        <p:nvGrpSpPr>
          <p:cNvPr id="49" name="object 49"/>
          <p:cNvGrpSpPr/>
          <p:nvPr/>
        </p:nvGrpSpPr>
        <p:grpSpPr>
          <a:xfrm>
            <a:off x="6232636" y="740673"/>
            <a:ext cx="1449229" cy="311468"/>
            <a:chOff x="8310181" y="987564"/>
            <a:chExt cx="1932305" cy="415290"/>
          </a:xfrm>
        </p:grpSpPr>
        <p:sp>
          <p:nvSpPr>
            <p:cNvPr id="50" name="object 50"/>
            <p:cNvSpPr/>
            <p:nvPr/>
          </p:nvSpPr>
          <p:spPr>
            <a:xfrm>
              <a:off x="8314943" y="995172"/>
              <a:ext cx="260985" cy="253365"/>
            </a:xfrm>
            <a:custGeom>
              <a:avLst/>
              <a:gdLst/>
              <a:ahLst/>
              <a:cxnLst/>
              <a:rect l="l" t="t" r="r" b="b"/>
              <a:pathLst>
                <a:path w="260984" h="253365">
                  <a:moveTo>
                    <a:pt x="130301" y="0"/>
                  </a:moveTo>
                  <a:lnTo>
                    <a:pt x="79563" y="9941"/>
                  </a:lnTo>
                  <a:lnTo>
                    <a:pt x="38147" y="37052"/>
                  </a:lnTo>
                  <a:lnTo>
                    <a:pt x="10233" y="77259"/>
                  </a:lnTo>
                  <a:lnTo>
                    <a:pt x="0" y="126491"/>
                  </a:lnTo>
                  <a:lnTo>
                    <a:pt x="10233" y="175724"/>
                  </a:lnTo>
                  <a:lnTo>
                    <a:pt x="38147" y="215931"/>
                  </a:lnTo>
                  <a:lnTo>
                    <a:pt x="79563" y="243042"/>
                  </a:lnTo>
                  <a:lnTo>
                    <a:pt x="130301" y="252983"/>
                  </a:lnTo>
                  <a:lnTo>
                    <a:pt x="181040" y="243042"/>
                  </a:lnTo>
                  <a:lnTo>
                    <a:pt x="222456" y="215931"/>
                  </a:lnTo>
                  <a:lnTo>
                    <a:pt x="250370" y="175724"/>
                  </a:lnTo>
                  <a:lnTo>
                    <a:pt x="260603" y="126491"/>
                  </a:lnTo>
                  <a:lnTo>
                    <a:pt x="250370" y="77259"/>
                  </a:lnTo>
                  <a:lnTo>
                    <a:pt x="222456" y="37052"/>
                  </a:lnTo>
                  <a:lnTo>
                    <a:pt x="181040" y="9941"/>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51" name="object 51"/>
            <p:cNvSpPr/>
            <p:nvPr/>
          </p:nvSpPr>
          <p:spPr>
            <a:xfrm>
              <a:off x="8314943" y="995172"/>
              <a:ext cx="260985" cy="253365"/>
            </a:xfrm>
            <a:custGeom>
              <a:avLst/>
              <a:gdLst/>
              <a:ahLst/>
              <a:cxnLst/>
              <a:rect l="l" t="t" r="r" b="b"/>
              <a:pathLst>
                <a:path w="260984" h="253365">
                  <a:moveTo>
                    <a:pt x="0" y="126491"/>
                  </a:moveTo>
                  <a:lnTo>
                    <a:pt x="10233" y="77259"/>
                  </a:lnTo>
                  <a:lnTo>
                    <a:pt x="38147" y="37052"/>
                  </a:lnTo>
                  <a:lnTo>
                    <a:pt x="79563" y="9941"/>
                  </a:lnTo>
                  <a:lnTo>
                    <a:pt x="130301" y="0"/>
                  </a:lnTo>
                  <a:lnTo>
                    <a:pt x="181040" y="9941"/>
                  </a:lnTo>
                  <a:lnTo>
                    <a:pt x="222456" y="37052"/>
                  </a:lnTo>
                  <a:lnTo>
                    <a:pt x="250370" y="77259"/>
                  </a:lnTo>
                  <a:lnTo>
                    <a:pt x="260603" y="126491"/>
                  </a:lnTo>
                  <a:lnTo>
                    <a:pt x="250370" y="175724"/>
                  </a:lnTo>
                  <a:lnTo>
                    <a:pt x="222456" y="215931"/>
                  </a:lnTo>
                  <a:lnTo>
                    <a:pt x="181040" y="243042"/>
                  </a:lnTo>
                  <a:lnTo>
                    <a:pt x="130301" y="252983"/>
                  </a:lnTo>
                  <a:lnTo>
                    <a:pt x="79563" y="243042"/>
                  </a:lnTo>
                  <a:lnTo>
                    <a:pt x="38147" y="215931"/>
                  </a:lnTo>
                  <a:lnTo>
                    <a:pt x="10233" y="175724"/>
                  </a:lnTo>
                  <a:lnTo>
                    <a:pt x="0" y="126491"/>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52" name="object 52"/>
            <p:cNvSpPr/>
            <p:nvPr/>
          </p:nvSpPr>
          <p:spPr>
            <a:xfrm>
              <a:off x="8548115" y="987564"/>
              <a:ext cx="1693926" cy="415277"/>
            </a:xfrm>
            <a:prstGeom prst="rect">
              <a:avLst/>
            </a:prstGeom>
            <a:blipFill>
              <a:blip r:embed="rId17"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53" name="object 53"/>
          <p:cNvSpPr txBox="1">
            <a:spLocks noGrp="1"/>
          </p:cNvSpPr>
          <p:nvPr>
            <p:ph type="title"/>
          </p:nvPr>
        </p:nvSpPr>
        <p:spPr>
          <a:xfrm>
            <a:off x="676275" y="457543"/>
            <a:ext cx="6916103" cy="498373"/>
          </a:xfrm>
          <a:prstGeom prst="rect">
            <a:avLst/>
          </a:prstGeom>
        </p:spPr>
        <p:txBody>
          <a:bodyPr vert="horz" wrap="square" lIns="0" tIns="10953" rIns="0" bIns="0" rtlCol="0">
            <a:spAutoFit/>
          </a:bodyPr>
          <a:lstStyle/>
          <a:p>
            <a:pPr marL="9525">
              <a:lnSpc>
                <a:spcPts val="2584"/>
              </a:lnSpc>
              <a:spcBef>
                <a:spcPts val="86"/>
              </a:spcBef>
            </a:pPr>
            <a:r>
              <a:rPr lang="en-US" sz="2213" spc="4" dirty="0"/>
              <a:t>Identifying </a:t>
            </a:r>
            <a:r>
              <a:rPr lang="en-US" sz="2213" spc="-4" dirty="0"/>
              <a:t>Battery </a:t>
            </a:r>
            <a:r>
              <a:rPr lang="en-US" sz="2213" spc="4" dirty="0"/>
              <a:t>Supply Chain</a:t>
            </a:r>
            <a:r>
              <a:rPr lang="en-US" sz="2213" spc="19" dirty="0"/>
              <a:t> </a:t>
            </a:r>
            <a:r>
              <a:rPr lang="en-US" sz="2213" spc="-4" dirty="0"/>
              <a:t>Criticalities</a:t>
            </a:r>
            <a:endParaRPr lang="en-US" sz="2213" dirty="0"/>
          </a:p>
          <a:p>
            <a:pPr marR="3810" algn="r">
              <a:lnSpc>
                <a:spcPts val="1189"/>
              </a:lnSpc>
            </a:pPr>
            <a:r>
              <a:rPr sz="1050" b="0" spc="4" dirty="0">
                <a:solidFill>
                  <a:srgbClr val="000000"/>
                </a:solidFill>
                <a:latin typeface="Arial"/>
                <a:cs typeface="Arial"/>
              </a:rPr>
              <a:t>Lithium</a:t>
            </a:r>
            <a:r>
              <a:rPr sz="1050" b="0" spc="-38" dirty="0">
                <a:solidFill>
                  <a:srgbClr val="000000"/>
                </a:solidFill>
                <a:latin typeface="Arial"/>
                <a:cs typeface="Arial"/>
              </a:rPr>
              <a:t> </a:t>
            </a:r>
            <a:r>
              <a:rPr sz="1050" b="0" spc="4" dirty="0">
                <a:solidFill>
                  <a:srgbClr val="000000"/>
                </a:solidFill>
                <a:latin typeface="Arial"/>
                <a:cs typeface="Arial"/>
              </a:rPr>
              <a:t>Hydroxide</a:t>
            </a:r>
            <a:endParaRPr sz="1050" dirty="0">
              <a:latin typeface="Arial"/>
              <a:cs typeface="Arial"/>
            </a:endParaRPr>
          </a:p>
        </p:txBody>
      </p:sp>
      <p:grpSp>
        <p:nvGrpSpPr>
          <p:cNvPr id="54" name="object 54"/>
          <p:cNvGrpSpPr/>
          <p:nvPr/>
        </p:nvGrpSpPr>
        <p:grpSpPr>
          <a:xfrm>
            <a:off x="5894308" y="1289313"/>
            <a:ext cx="1476375" cy="311468"/>
            <a:chOff x="7859077" y="1719084"/>
            <a:chExt cx="1968500" cy="415290"/>
          </a:xfrm>
        </p:grpSpPr>
        <p:sp>
          <p:nvSpPr>
            <p:cNvPr id="55" name="object 55"/>
            <p:cNvSpPr/>
            <p:nvPr/>
          </p:nvSpPr>
          <p:spPr>
            <a:xfrm>
              <a:off x="7863840" y="1726691"/>
              <a:ext cx="260985" cy="251460"/>
            </a:xfrm>
            <a:custGeom>
              <a:avLst/>
              <a:gdLst/>
              <a:ahLst/>
              <a:cxnLst/>
              <a:rect l="l" t="t" r="r" b="b"/>
              <a:pathLst>
                <a:path w="260984"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56" name="object 56"/>
            <p:cNvSpPr/>
            <p:nvPr/>
          </p:nvSpPr>
          <p:spPr>
            <a:xfrm>
              <a:off x="7863840" y="1726691"/>
              <a:ext cx="260985" cy="251460"/>
            </a:xfrm>
            <a:custGeom>
              <a:avLst/>
              <a:gdLst/>
              <a:ahLst/>
              <a:cxnLst/>
              <a:rect l="l" t="t" r="r" b="b"/>
              <a:pathLst>
                <a:path w="260984"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375F92"/>
              </a:solidFill>
            </a:ln>
          </p:spPr>
          <p:txBody>
            <a:bodyPr wrap="square" lIns="0" tIns="0" rIns="0" bIns="0" rtlCol="0"/>
            <a:lstStyle/>
            <a:p>
              <a:pPr defTabSz="685800"/>
              <a:endParaRPr sz="1350">
                <a:solidFill>
                  <a:prstClr val="black"/>
                </a:solidFill>
                <a:latin typeface="Calibri"/>
              </a:endParaRPr>
            </a:p>
          </p:txBody>
        </p:sp>
        <p:sp>
          <p:nvSpPr>
            <p:cNvPr id="57" name="object 57"/>
            <p:cNvSpPr/>
            <p:nvPr/>
          </p:nvSpPr>
          <p:spPr>
            <a:xfrm>
              <a:off x="8097012" y="1719084"/>
              <a:ext cx="1730502" cy="415277"/>
            </a:xfrm>
            <a:prstGeom prst="rect">
              <a:avLst/>
            </a:prstGeom>
            <a:blipFill>
              <a:blip r:embed="rId18"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58" name="object 58"/>
          <p:cNvSpPr txBox="1"/>
          <p:nvPr/>
        </p:nvSpPr>
        <p:spPr>
          <a:xfrm>
            <a:off x="6152864" y="1324356"/>
            <a:ext cx="1128236" cy="173605"/>
          </a:xfrm>
          <a:prstGeom prst="rect">
            <a:avLst/>
          </a:prstGeom>
        </p:spPr>
        <p:txBody>
          <a:bodyPr vert="horz" wrap="square" lIns="0" tIns="11906" rIns="0" bIns="0" rtlCol="0">
            <a:spAutoFit/>
          </a:bodyPr>
          <a:lstStyle/>
          <a:p>
            <a:pPr marL="9525" defTabSz="685800">
              <a:spcBef>
                <a:spcPts val="94"/>
              </a:spcBef>
            </a:pPr>
            <a:r>
              <a:rPr sz="1050" spc="4" dirty="0">
                <a:solidFill>
                  <a:prstClr val="black"/>
                </a:solidFill>
                <a:latin typeface="Arial"/>
                <a:cs typeface="Arial"/>
              </a:rPr>
              <a:t>Lithium</a:t>
            </a:r>
            <a:r>
              <a:rPr sz="1050" spc="-19" dirty="0">
                <a:solidFill>
                  <a:prstClr val="black"/>
                </a:solidFill>
                <a:latin typeface="Arial"/>
                <a:cs typeface="Arial"/>
              </a:rPr>
              <a:t> </a:t>
            </a:r>
            <a:r>
              <a:rPr sz="1050" spc="8" dirty="0">
                <a:solidFill>
                  <a:prstClr val="black"/>
                </a:solidFill>
                <a:latin typeface="Arial"/>
                <a:cs typeface="Arial"/>
              </a:rPr>
              <a:t>Carbonate</a:t>
            </a:r>
            <a:endParaRPr sz="1050">
              <a:solidFill>
                <a:prstClr val="black"/>
              </a:solidFill>
              <a:latin typeface="Arial"/>
              <a:cs typeface="Arial"/>
            </a:endParaRPr>
          </a:p>
        </p:txBody>
      </p:sp>
      <p:grpSp>
        <p:nvGrpSpPr>
          <p:cNvPr id="59" name="object 59"/>
          <p:cNvGrpSpPr/>
          <p:nvPr/>
        </p:nvGrpSpPr>
        <p:grpSpPr>
          <a:xfrm>
            <a:off x="7076170" y="1698507"/>
            <a:ext cx="850106" cy="473869"/>
            <a:chOff x="9434893" y="2264676"/>
            <a:chExt cx="1133475" cy="631825"/>
          </a:xfrm>
        </p:grpSpPr>
        <p:sp>
          <p:nvSpPr>
            <p:cNvPr id="60" name="object 60"/>
            <p:cNvSpPr/>
            <p:nvPr/>
          </p:nvSpPr>
          <p:spPr>
            <a:xfrm>
              <a:off x="9439656" y="2487167"/>
              <a:ext cx="260985" cy="253365"/>
            </a:xfrm>
            <a:custGeom>
              <a:avLst/>
              <a:gdLst/>
              <a:ahLst/>
              <a:cxnLst/>
              <a:rect l="l" t="t" r="r" b="b"/>
              <a:pathLst>
                <a:path w="260984" h="253364">
                  <a:moveTo>
                    <a:pt x="130301" y="0"/>
                  </a:moveTo>
                  <a:lnTo>
                    <a:pt x="79563" y="9941"/>
                  </a:lnTo>
                  <a:lnTo>
                    <a:pt x="38147" y="37052"/>
                  </a:lnTo>
                  <a:lnTo>
                    <a:pt x="10233" y="77259"/>
                  </a:lnTo>
                  <a:lnTo>
                    <a:pt x="0" y="126492"/>
                  </a:lnTo>
                  <a:lnTo>
                    <a:pt x="10233" y="175724"/>
                  </a:lnTo>
                  <a:lnTo>
                    <a:pt x="38147" y="215931"/>
                  </a:lnTo>
                  <a:lnTo>
                    <a:pt x="79563" y="243042"/>
                  </a:lnTo>
                  <a:lnTo>
                    <a:pt x="130301" y="252984"/>
                  </a:lnTo>
                  <a:lnTo>
                    <a:pt x="181040" y="243042"/>
                  </a:lnTo>
                  <a:lnTo>
                    <a:pt x="222456" y="215931"/>
                  </a:lnTo>
                  <a:lnTo>
                    <a:pt x="250370" y="175724"/>
                  </a:lnTo>
                  <a:lnTo>
                    <a:pt x="260603" y="126492"/>
                  </a:lnTo>
                  <a:lnTo>
                    <a:pt x="250370" y="77259"/>
                  </a:lnTo>
                  <a:lnTo>
                    <a:pt x="222456" y="37052"/>
                  </a:lnTo>
                  <a:lnTo>
                    <a:pt x="181040" y="9941"/>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61" name="object 61"/>
            <p:cNvSpPr/>
            <p:nvPr/>
          </p:nvSpPr>
          <p:spPr>
            <a:xfrm>
              <a:off x="9439656" y="2487167"/>
              <a:ext cx="260985" cy="253365"/>
            </a:xfrm>
            <a:custGeom>
              <a:avLst/>
              <a:gdLst/>
              <a:ahLst/>
              <a:cxnLst/>
              <a:rect l="l" t="t" r="r" b="b"/>
              <a:pathLst>
                <a:path w="260984" h="253364">
                  <a:moveTo>
                    <a:pt x="0" y="126492"/>
                  </a:moveTo>
                  <a:lnTo>
                    <a:pt x="10233" y="77259"/>
                  </a:lnTo>
                  <a:lnTo>
                    <a:pt x="38147" y="37052"/>
                  </a:lnTo>
                  <a:lnTo>
                    <a:pt x="79563" y="9941"/>
                  </a:lnTo>
                  <a:lnTo>
                    <a:pt x="130301" y="0"/>
                  </a:lnTo>
                  <a:lnTo>
                    <a:pt x="181040" y="9941"/>
                  </a:lnTo>
                  <a:lnTo>
                    <a:pt x="222456" y="37052"/>
                  </a:lnTo>
                  <a:lnTo>
                    <a:pt x="250370" y="77259"/>
                  </a:lnTo>
                  <a:lnTo>
                    <a:pt x="260603" y="126492"/>
                  </a:lnTo>
                  <a:lnTo>
                    <a:pt x="250370" y="175724"/>
                  </a:lnTo>
                  <a:lnTo>
                    <a:pt x="222456" y="215931"/>
                  </a:lnTo>
                  <a:lnTo>
                    <a:pt x="181040" y="243042"/>
                  </a:lnTo>
                  <a:lnTo>
                    <a:pt x="130301" y="252984"/>
                  </a:lnTo>
                  <a:lnTo>
                    <a:pt x="79563" y="243042"/>
                  </a:lnTo>
                  <a:lnTo>
                    <a:pt x="38147" y="215931"/>
                  </a:lnTo>
                  <a:lnTo>
                    <a:pt x="10233" y="175724"/>
                  </a:lnTo>
                  <a:lnTo>
                    <a:pt x="0" y="126492"/>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62" name="object 62"/>
            <p:cNvSpPr/>
            <p:nvPr/>
          </p:nvSpPr>
          <p:spPr>
            <a:xfrm>
              <a:off x="9631680" y="2264676"/>
              <a:ext cx="422909" cy="415277"/>
            </a:xfrm>
            <a:prstGeom prst="rect">
              <a:avLst/>
            </a:prstGeom>
            <a:blipFill>
              <a:blip r:embed="rId19"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3" name="object 63"/>
            <p:cNvSpPr/>
            <p:nvPr/>
          </p:nvSpPr>
          <p:spPr>
            <a:xfrm>
              <a:off x="9802368" y="2264676"/>
              <a:ext cx="313181" cy="415277"/>
            </a:xfrm>
            <a:prstGeom prst="rect">
              <a:avLst/>
            </a:prstGeom>
            <a:blipFill>
              <a:blip r:embed="rId20"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4" name="object 64"/>
            <p:cNvSpPr/>
            <p:nvPr/>
          </p:nvSpPr>
          <p:spPr>
            <a:xfrm>
              <a:off x="9863328" y="2264676"/>
              <a:ext cx="662177" cy="415277"/>
            </a:xfrm>
            <a:prstGeom prst="rect">
              <a:avLst/>
            </a:prstGeom>
            <a:blipFill>
              <a:blip r:embed="rId21"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5" name="object 65"/>
            <p:cNvSpPr/>
            <p:nvPr/>
          </p:nvSpPr>
          <p:spPr>
            <a:xfrm>
              <a:off x="9631680" y="2481084"/>
              <a:ext cx="936498" cy="415277"/>
            </a:xfrm>
            <a:prstGeom prst="rect">
              <a:avLst/>
            </a:prstGeom>
            <a:blipFill>
              <a:blip r:embed="rId22"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66" name="object 66"/>
          <p:cNvSpPr txBox="1"/>
          <p:nvPr/>
        </p:nvSpPr>
        <p:spPr>
          <a:xfrm>
            <a:off x="7303580" y="1733550"/>
            <a:ext cx="532924" cy="326339"/>
          </a:xfrm>
          <a:prstGeom prst="rect">
            <a:avLst/>
          </a:prstGeom>
        </p:spPr>
        <p:txBody>
          <a:bodyPr vert="horz" wrap="square" lIns="0" tIns="10001" rIns="0" bIns="0" rtlCol="0">
            <a:spAutoFit/>
          </a:bodyPr>
          <a:lstStyle/>
          <a:p>
            <a:pPr marL="9525" marR="3810" defTabSz="685800">
              <a:lnSpc>
                <a:spcPct val="101400"/>
              </a:lnSpc>
              <a:spcBef>
                <a:spcPts val="79"/>
              </a:spcBef>
            </a:pPr>
            <a:r>
              <a:rPr sz="1050" spc="8" dirty="0">
                <a:solidFill>
                  <a:prstClr val="black"/>
                </a:solidFill>
                <a:latin typeface="Arial"/>
                <a:cs typeface="Arial"/>
              </a:rPr>
              <a:t>Ni-Rich  Cath</a:t>
            </a:r>
            <a:r>
              <a:rPr sz="1050" spc="4" dirty="0">
                <a:solidFill>
                  <a:prstClr val="black"/>
                </a:solidFill>
                <a:latin typeface="Arial"/>
                <a:cs typeface="Arial"/>
              </a:rPr>
              <a:t>o</a:t>
            </a:r>
            <a:r>
              <a:rPr sz="1050" spc="11" dirty="0">
                <a:solidFill>
                  <a:prstClr val="black"/>
                </a:solidFill>
                <a:latin typeface="Arial"/>
                <a:cs typeface="Arial"/>
              </a:rPr>
              <a:t>de</a:t>
            </a:r>
            <a:endParaRPr sz="1050">
              <a:solidFill>
                <a:prstClr val="black"/>
              </a:solidFill>
              <a:latin typeface="Arial"/>
              <a:cs typeface="Arial"/>
            </a:endParaRPr>
          </a:p>
        </p:txBody>
      </p:sp>
      <p:sp>
        <p:nvSpPr>
          <p:cNvPr id="67" name="object 67"/>
          <p:cNvSpPr/>
          <p:nvPr/>
        </p:nvSpPr>
        <p:spPr>
          <a:xfrm>
            <a:off x="7223760" y="2024262"/>
            <a:ext cx="257756" cy="311458"/>
          </a:xfrm>
          <a:prstGeom prst="rect">
            <a:avLst/>
          </a:prstGeom>
          <a:blipFill>
            <a:blip r:embed="rId2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8" name="object 68"/>
          <p:cNvSpPr txBox="1"/>
          <p:nvPr/>
        </p:nvSpPr>
        <p:spPr>
          <a:xfrm>
            <a:off x="7303580" y="2059305"/>
            <a:ext cx="87154" cy="173605"/>
          </a:xfrm>
          <a:prstGeom prst="rect">
            <a:avLst/>
          </a:prstGeom>
        </p:spPr>
        <p:txBody>
          <a:bodyPr vert="horz" wrap="square" lIns="0" tIns="11906" rIns="0" bIns="0" rtlCol="0">
            <a:spAutoFit/>
          </a:bodyPr>
          <a:lstStyle/>
          <a:p>
            <a:pPr marL="9525" defTabSz="685800">
              <a:spcBef>
                <a:spcPts val="94"/>
              </a:spcBef>
            </a:pPr>
            <a:r>
              <a:rPr sz="1050" spc="8" dirty="0">
                <a:solidFill>
                  <a:prstClr val="black"/>
                </a:solidFill>
                <a:latin typeface="Arial"/>
                <a:cs typeface="Arial"/>
              </a:rPr>
              <a:t>s</a:t>
            </a:r>
            <a:endParaRPr sz="1050">
              <a:solidFill>
                <a:prstClr val="black"/>
              </a:solidFill>
              <a:latin typeface="Arial"/>
              <a:cs typeface="Arial"/>
            </a:endParaRPr>
          </a:p>
        </p:txBody>
      </p:sp>
      <p:grpSp>
        <p:nvGrpSpPr>
          <p:cNvPr id="69" name="object 69"/>
          <p:cNvGrpSpPr/>
          <p:nvPr/>
        </p:nvGrpSpPr>
        <p:grpSpPr>
          <a:xfrm>
            <a:off x="5215366" y="2371734"/>
            <a:ext cx="1242060" cy="311468"/>
            <a:chOff x="6953821" y="3162312"/>
            <a:chExt cx="1656080" cy="415290"/>
          </a:xfrm>
        </p:grpSpPr>
        <p:sp>
          <p:nvSpPr>
            <p:cNvPr id="70" name="object 70"/>
            <p:cNvSpPr/>
            <p:nvPr/>
          </p:nvSpPr>
          <p:spPr>
            <a:xfrm>
              <a:off x="6958583" y="3194304"/>
              <a:ext cx="260985" cy="253365"/>
            </a:xfrm>
            <a:custGeom>
              <a:avLst/>
              <a:gdLst/>
              <a:ahLst/>
              <a:cxnLst/>
              <a:rect l="l" t="t" r="r" b="b"/>
              <a:pathLst>
                <a:path w="260984" h="253364">
                  <a:moveTo>
                    <a:pt x="130301" y="0"/>
                  </a:moveTo>
                  <a:lnTo>
                    <a:pt x="79563" y="9941"/>
                  </a:lnTo>
                  <a:lnTo>
                    <a:pt x="38147" y="37052"/>
                  </a:lnTo>
                  <a:lnTo>
                    <a:pt x="10233" y="77259"/>
                  </a:lnTo>
                  <a:lnTo>
                    <a:pt x="0" y="126492"/>
                  </a:lnTo>
                  <a:lnTo>
                    <a:pt x="10233" y="175724"/>
                  </a:lnTo>
                  <a:lnTo>
                    <a:pt x="38147" y="215931"/>
                  </a:lnTo>
                  <a:lnTo>
                    <a:pt x="79563" y="243042"/>
                  </a:lnTo>
                  <a:lnTo>
                    <a:pt x="130301" y="252984"/>
                  </a:lnTo>
                  <a:lnTo>
                    <a:pt x="181040" y="243042"/>
                  </a:lnTo>
                  <a:lnTo>
                    <a:pt x="222456" y="215931"/>
                  </a:lnTo>
                  <a:lnTo>
                    <a:pt x="250370" y="175724"/>
                  </a:lnTo>
                  <a:lnTo>
                    <a:pt x="260604" y="126492"/>
                  </a:lnTo>
                  <a:lnTo>
                    <a:pt x="250370" y="77259"/>
                  </a:lnTo>
                  <a:lnTo>
                    <a:pt x="222456" y="37052"/>
                  </a:lnTo>
                  <a:lnTo>
                    <a:pt x="181040" y="9941"/>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71" name="object 71"/>
            <p:cNvSpPr/>
            <p:nvPr/>
          </p:nvSpPr>
          <p:spPr>
            <a:xfrm>
              <a:off x="6958583" y="3194304"/>
              <a:ext cx="260985" cy="253365"/>
            </a:xfrm>
            <a:custGeom>
              <a:avLst/>
              <a:gdLst/>
              <a:ahLst/>
              <a:cxnLst/>
              <a:rect l="l" t="t" r="r" b="b"/>
              <a:pathLst>
                <a:path w="260984" h="253364">
                  <a:moveTo>
                    <a:pt x="0" y="126492"/>
                  </a:moveTo>
                  <a:lnTo>
                    <a:pt x="10233" y="77259"/>
                  </a:lnTo>
                  <a:lnTo>
                    <a:pt x="38147" y="37052"/>
                  </a:lnTo>
                  <a:lnTo>
                    <a:pt x="79563" y="9941"/>
                  </a:lnTo>
                  <a:lnTo>
                    <a:pt x="130301" y="0"/>
                  </a:lnTo>
                  <a:lnTo>
                    <a:pt x="181040" y="9941"/>
                  </a:lnTo>
                  <a:lnTo>
                    <a:pt x="222456" y="37052"/>
                  </a:lnTo>
                  <a:lnTo>
                    <a:pt x="250370" y="77259"/>
                  </a:lnTo>
                  <a:lnTo>
                    <a:pt x="260604" y="126492"/>
                  </a:lnTo>
                  <a:lnTo>
                    <a:pt x="250370" y="175724"/>
                  </a:lnTo>
                  <a:lnTo>
                    <a:pt x="222456" y="215931"/>
                  </a:lnTo>
                  <a:lnTo>
                    <a:pt x="181040" y="243042"/>
                  </a:lnTo>
                  <a:lnTo>
                    <a:pt x="130301" y="252984"/>
                  </a:lnTo>
                  <a:lnTo>
                    <a:pt x="79563" y="243042"/>
                  </a:lnTo>
                  <a:lnTo>
                    <a:pt x="38147" y="215931"/>
                  </a:lnTo>
                  <a:lnTo>
                    <a:pt x="10233" y="175724"/>
                  </a:lnTo>
                  <a:lnTo>
                    <a:pt x="0" y="126492"/>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72" name="object 72"/>
            <p:cNvSpPr/>
            <p:nvPr/>
          </p:nvSpPr>
          <p:spPr>
            <a:xfrm>
              <a:off x="7203947" y="3162312"/>
              <a:ext cx="1405890" cy="415277"/>
            </a:xfrm>
            <a:prstGeom prst="rect">
              <a:avLst/>
            </a:prstGeom>
            <a:blipFill>
              <a:blip r:embed="rId24"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73" name="object 73"/>
          <p:cNvSpPr txBox="1"/>
          <p:nvPr/>
        </p:nvSpPr>
        <p:spPr>
          <a:xfrm>
            <a:off x="5483257" y="2407254"/>
            <a:ext cx="884396" cy="173605"/>
          </a:xfrm>
          <a:prstGeom prst="rect">
            <a:avLst/>
          </a:prstGeom>
        </p:spPr>
        <p:txBody>
          <a:bodyPr vert="horz" wrap="square" lIns="0" tIns="11906" rIns="0" bIns="0" rtlCol="0">
            <a:spAutoFit/>
          </a:bodyPr>
          <a:lstStyle/>
          <a:p>
            <a:pPr marL="9525" defTabSz="685800">
              <a:spcBef>
                <a:spcPts val="94"/>
              </a:spcBef>
            </a:pPr>
            <a:r>
              <a:rPr sz="1050" spc="11" dirty="0">
                <a:solidFill>
                  <a:prstClr val="black"/>
                </a:solidFill>
                <a:latin typeface="Arial"/>
                <a:cs typeface="Arial"/>
              </a:rPr>
              <a:t>LFP</a:t>
            </a:r>
            <a:r>
              <a:rPr sz="1050" spc="-64" dirty="0">
                <a:solidFill>
                  <a:prstClr val="black"/>
                </a:solidFill>
                <a:latin typeface="Arial"/>
                <a:cs typeface="Arial"/>
              </a:rPr>
              <a:t> </a:t>
            </a:r>
            <a:r>
              <a:rPr sz="1050" spc="8" dirty="0">
                <a:solidFill>
                  <a:prstClr val="black"/>
                </a:solidFill>
                <a:latin typeface="Arial"/>
                <a:cs typeface="Arial"/>
              </a:rPr>
              <a:t>Cathodes</a:t>
            </a:r>
            <a:endParaRPr sz="1050">
              <a:solidFill>
                <a:prstClr val="black"/>
              </a:solidFill>
              <a:latin typeface="Arial"/>
              <a:cs typeface="Arial"/>
            </a:endParaRPr>
          </a:p>
        </p:txBody>
      </p:sp>
      <p:grpSp>
        <p:nvGrpSpPr>
          <p:cNvPr id="74" name="object 74"/>
          <p:cNvGrpSpPr/>
          <p:nvPr/>
        </p:nvGrpSpPr>
        <p:grpSpPr>
          <a:xfrm>
            <a:off x="3161395" y="854973"/>
            <a:ext cx="1995488" cy="2094548"/>
            <a:chOff x="4215193" y="1139964"/>
            <a:chExt cx="2660650" cy="2792730"/>
          </a:xfrm>
        </p:grpSpPr>
        <p:sp>
          <p:nvSpPr>
            <p:cNvPr id="75" name="object 75"/>
            <p:cNvSpPr/>
            <p:nvPr/>
          </p:nvSpPr>
          <p:spPr>
            <a:xfrm>
              <a:off x="5231891" y="3521964"/>
              <a:ext cx="260985" cy="253365"/>
            </a:xfrm>
            <a:custGeom>
              <a:avLst/>
              <a:gdLst/>
              <a:ahLst/>
              <a:cxnLst/>
              <a:rect l="l" t="t" r="r" b="b"/>
              <a:pathLst>
                <a:path w="260985" h="253364">
                  <a:moveTo>
                    <a:pt x="130302" y="0"/>
                  </a:moveTo>
                  <a:lnTo>
                    <a:pt x="79563" y="9941"/>
                  </a:lnTo>
                  <a:lnTo>
                    <a:pt x="38147" y="37052"/>
                  </a:lnTo>
                  <a:lnTo>
                    <a:pt x="10233" y="77259"/>
                  </a:lnTo>
                  <a:lnTo>
                    <a:pt x="0" y="126492"/>
                  </a:lnTo>
                  <a:lnTo>
                    <a:pt x="10233" y="175724"/>
                  </a:lnTo>
                  <a:lnTo>
                    <a:pt x="38147" y="215931"/>
                  </a:lnTo>
                  <a:lnTo>
                    <a:pt x="79563" y="243042"/>
                  </a:lnTo>
                  <a:lnTo>
                    <a:pt x="130302" y="252984"/>
                  </a:lnTo>
                  <a:lnTo>
                    <a:pt x="181040" y="243042"/>
                  </a:lnTo>
                  <a:lnTo>
                    <a:pt x="222456" y="215931"/>
                  </a:lnTo>
                  <a:lnTo>
                    <a:pt x="250370" y="175724"/>
                  </a:lnTo>
                  <a:lnTo>
                    <a:pt x="260604" y="126492"/>
                  </a:lnTo>
                  <a:lnTo>
                    <a:pt x="250370" y="77259"/>
                  </a:lnTo>
                  <a:lnTo>
                    <a:pt x="222456" y="37052"/>
                  </a:lnTo>
                  <a:lnTo>
                    <a:pt x="181040" y="9941"/>
                  </a:lnTo>
                  <a:lnTo>
                    <a:pt x="130302"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76" name="object 76"/>
            <p:cNvSpPr/>
            <p:nvPr/>
          </p:nvSpPr>
          <p:spPr>
            <a:xfrm>
              <a:off x="5231891" y="3521964"/>
              <a:ext cx="260985" cy="253365"/>
            </a:xfrm>
            <a:custGeom>
              <a:avLst/>
              <a:gdLst/>
              <a:ahLst/>
              <a:cxnLst/>
              <a:rect l="l" t="t" r="r" b="b"/>
              <a:pathLst>
                <a:path w="260985" h="253364">
                  <a:moveTo>
                    <a:pt x="0" y="126492"/>
                  </a:moveTo>
                  <a:lnTo>
                    <a:pt x="10233" y="77259"/>
                  </a:lnTo>
                  <a:lnTo>
                    <a:pt x="38147" y="37052"/>
                  </a:lnTo>
                  <a:lnTo>
                    <a:pt x="79563" y="9941"/>
                  </a:lnTo>
                  <a:lnTo>
                    <a:pt x="130302" y="0"/>
                  </a:lnTo>
                  <a:lnTo>
                    <a:pt x="181040" y="9941"/>
                  </a:lnTo>
                  <a:lnTo>
                    <a:pt x="222456" y="37052"/>
                  </a:lnTo>
                  <a:lnTo>
                    <a:pt x="250370" y="77259"/>
                  </a:lnTo>
                  <a:lnTo>
                    <a:pt x="260604" y="126492"/>
                  </a:lnTo>
                  <a:lnTo>
                    <a:pt x="250370" y="175724"/>
                  </a:lnTo>
                  <a:lnTo>
                    <a:pt x="222456" y="215931"/>
                  </a:lnTo>
                  <a:lnTo>
                    <a:pt x="181040" y="243042"/>
                  </a:lnTo>
                  <a:lnTo>
                    <a:pt x="130302" y="252984"/>
                  </a:lnTo>
                  <a:lnTo>
                    <a:pt x="79563" y="243042"/>
                  </a:lnTo>
                  <a:lnTo>
                    <a:pt x="38147" y="215931"/>
                  </a:lnTo>
                  <a:lnTo>
                    <a:pt x="10233" y="175724"/>
                  </a:lnTo>
                  <a:lnTo>
                    <a:pt x="0" y="126492"/>
                  </a:lnTo>
                  <a:close/>
                </a:path>
              </a:pathLst>
            </a:custGeom>
            <a:ln w="9524">
              <a:solidFill>
                <a:srgbClr val="375F92"/>
              </a:solidFill>
            </a:ln>
          </p:spPr>
          <p:txBody>
            <a:bodyPr wrap="square" lIns="0" tIns="0" rIns="0" bIns="0" rtlCol="0"/>
            <a:lstStyle/>
            <a:p>
              <a:pPr defTabSz="685800"/>
              <a:endParaRPr sz="1350">
                <a:solidFill>
                  <a:prstClr val="black"/>
                </a:solidFill>
                <a:latin typeface="Calibri"/>
              </a:endParaRPr>
            </a:p>
          </p:txBody>
        </p:sp>
        <p:sp>
          <p:nvSpPr>
            <p:cNvPr id="77" name="object 77"/>
            <p:cNvSpPr/>
            <p:nvPr/>
          </p:nvSpPr>
          <p:spPr>
            <a:xfrm>
              <a:off x="5437631" y="3515855"/>
              <a:ext cx="1437893" cy="416826"/>
            </a:xfrm>
            <a:prstGeom prst="rect">
              <a:avLst/>
            </a:prstGeom>
            <a:blipFill>
              <a:blip r:embed="rId2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8" name="object 78"/>
            <p:cNvSpPr/>
            <p:nvPr/>
          </p:nvSpPr>
          <p:spPr>
            <a:xfrm>
              <a:off x="4219955" y="1158240"/>
              <a:ext cx="260985" cy="253365"/>
            </a:xfrm>
            <a:custGeom>
              <a:avLst/>
              <a:gdLst/>
              <a:ahLst/>
              <a:cxnLst/>
              <a:rect l="l" t="t" r="r" b="b"/>
              <a:pathLst>
                <a:path w="260985" h="253365">
                  <a:moveTo>
                    <a:pt x="130302" y="0"/>
                  </a:moveTo>
                  <a:lnTo>
                    <a:pt x="79563" y="9941"/>
                  </a:lnTo>
                  <a:lnTo>
                    <a:pt x="38147" y="37052"/>
                  </a:lnTo>
                  <a:lnTo>
                    <a:pt x="10233" y="77259"/>
                  </a:lnTo>
                  <a:lnTo>
                    <a:pt x="0" y="126492"/>
                  </a:lnTo>
                  <a:lnTo>
                    <a:pt x="10233" y="175724"/>
                  </a:lnTo>
                  <a:lnTo>
                    <a:pt x="38147" y="215931"/>
                  </a:lnTo>
                  <a:lnTo>
                    <a:pt x="79563" y="243042"/>
                  </a:lnTo>
                  <a:lnTo>
                    <a:pt x="130302" y="252984"/>
                  </a:lnTo>
                  <a:lnTo>
                    <a:pt x="181040" y="243042"/>
                  </a:lnTo>
                  <a:lnTo>
                    <a:pt x="222456" y="215931"/>
                  </a:lnTo>
                  <a:lnTo>
                    <a:pt x="250370" y="175724"/>
                  </a:lnTo>
                  <a:lnTo>
                    <a:pt x="260604" y="126492"/>
                  </a:lnTo>
                  <a:lnTo>
                    <a:pt x="250370" y="77259"/>
                  </a:lnTo>
                  <a:lnTo>
                    <a:pt x="222456" y="37052"/>
                  </a:lnTo>
                  <a:lnTo>
                    <a:pt x="181040" y="9941"/>
                  </a:lnTo>
                  <a:lnTo>
                    <a:pt x="130302"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79" name="object 79"/>
            <p:cNvSpPr/>
            <p:nvPr/>
          </p:nvSpPr>
          <p:spPr>
            <a:xfrm>
              <a:off x="4219955" y="1158240"/>
              <a:ext cx="260985" cy="253365"/>
            </a:xfrm>
            <a:custGeom>
              <a:avLst/>
              <a:gdLst/>
              <a:ahLst/>
              <a:cxnLst/>
              <a:rect l="l" t="t" r="r" b="b"/>
              <a:pathLst>
                <a:path w="260985" h="253365">
                  <a:moveTo>
                    <a:pt x="0" y="126492"/>
                  </a:moveTo>
                  <a:lnTo>
                    <a:pt x="10233" y="77259"/>
                  </a:lnTo>
                  <a:lnTo>
                    <a:pt x="38147" y="37052"/>
                  </a:lnTo>
                  <a:lnTo>
                    <a:pt x="79563" y="9941"/>
                  </a:lnTo>
                  <a:lnTo>
                    <a:pt x="130302" y="0"/>
                  </a:lnTo>
                  <a:lnTo>
                    <a:pt x="181040" y="9941"/>
                  </a:lnTo>
                  <a:lnTo>
                    <a:pt x="222456" y="37052"/>
                  </a:lnTo>
                  <a:lnTo>
                    <a:pt x="250370" y="77259"/>
                  </a:lnTo>
                  <a:lnTo>
                    <a:pt x="260604" y="126492"/>
                  </a:lnTo>
                  <a:lnTo>
                    <a:pt x="250370" y="175724"/>
                  </a:lnTo>
                  <a:lnTo>
                    <a:pt x="222456" y="215931"/>
                  </a:lnTo>
                  <a:lnTo>
                    <a:pt x="181040" y="243042"/>
                  </a:lnTo>
                  <a:lnTo>
                    <a:pt x="130302" y="252984"/>
                  </a:lnTo>
                  <a:lnTo>
                    <a:pt x="79563" y="243042"/>
                  </a:lnTo>
                  <a:lnTo>
                    <a:pt x="38147" y="215931"/>
                  </a:lnTo>
                  <a:lnTo>
                    <a:pt x="10233" y="175724"/>
                  </a:lnTo>
                  <a:lnTo>
                    <a:pt x="0" y="126492"/>
                  </a:lnTo>
                  <a:close/>
                </a:path>
              </a:pathLst>
            </a:custGeom>
            <a:ln w="9524">
              <a:solidFill>
                <a:srgbClr val="375F92"/>
              </a:solidFill>
            </a:ln>
          </p:spPr>
          <p:txBody>
            <a:bodyPr wrap="square" lIns="0" tIns="0" rIns="0" bIns="0" rtlCol="0"/>
            <a:lstStyle/>
            <a:p>
              <a:pPr defTabSz="685800"/>
              <a:endParaRPr sz="1350">
                <a:solidFill>
                  <a:prstClr val="black"/>
                </a:solidFill>
                <a:latin typeface="Calibri"/>
              </a:endParaRPr>
            </a:p>
          </p:txBody>
        </p:sp>
        <p:sp>
          <p:nvSpPr>
            <p:cNvPr id="80" name="object 80"/>
            <p:cNvSpPr/>
            <p:nvPr/>
          </p:nvSpPr>
          <p:spPr>
            <a:xfrm>
              <a:off x="4468367" y="1139964"/>
              <a:ext cx="1047750" cy="415277"/>
            </a:xfrm>
            <a:prstGeom prst="rect">
              <a:avLst/>
            </a:prstGeom>
            <a:blipFill>
              <a:blip r:embed="rId26"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81" name="object 81"/>
          <p:cNvSpPr txBox="1"/>
          <p:nvPr/>
        </p:nvSpPr>
        <p:spPr>
          <a:xfrm>
            <a:off x="3431096" y="846830"/>
            <a:ext cx="772001" cy="430246"/>
          </a:xfrm>
          <a:prstGeom prst="rect">
            <a:avLst/>
          </a:prstGeom>
        </p:spPr>
        <p:txBody>
          <a:bodyPr vert="horz" wrap="square" lIns="0" tIns="55245" rIns="0" bIns="0" rtlCol="0">
            <a:spAutoFit/>
          </a:bodyPr>
          <a:lstStyle/>
          <a:p>
            <a:pPr marL="9525" defTabSz="685800">
              <a:spcBef>
                <a:spcPts val="435"/>
              </a:spcBef>
            </a:pPr>
            <a:r>
              <a:rPr sz="1050" spc="8" dirty="0">
                <a:solidFill>
                  <a:prstClr val="black"/>
                </a:solidFill>
                <a:latin typeface="Arial"/>
                <a:cs typeface="Arial"/>
              </a:rPr>
              <a:t>Separator</a:t>
            </a:r>
            <a:endParaRPr sz="1050">
              <a:solidFill>
                <a:prstClr val="black"/>
              </a:solidFill>
              <a:latin typeface="Arial"/>
              <a:cs typeface="Arial"/>
            </a:endParaRPr>
          </a:p>
          <a:p>
            <a:pPr marL="370046" defTabSz="685800">
              <a:spcBef>
                <a:spcPts val="363"/>
              </a:spcBef>
            </a:pPr>
            <a:r>
              <a:rPr sz="1050" spc="4" dirty="0">
                <a:solidFill>
                  <a:prstClr val="black"/>
                </a:solidFill>
                <a:latin typeface="Arial"/>
                <a:cs typeface="Arial"/>
              </a:rPr>
              <a:t>Binder</a:t>
            </a:r>
            <a:endParaRPr sz="1050">
              <a:solidFill>
                <a:prstClr val="black"/>
              </a:solidFill>
              <a:latin typeface="Arial"/>
              <a:cs typeface="Arial"/>
            </a:endParaRPr>
          </a:p>
        </p:txBody>
      </p:sp>
      <p:grpSp>
        <p:nvGrpSpPr>
          <p:cNvPr id="82" name="object 82"/>
          <p:cNvGrpSpPr/>
          <p:nvPr/>
        </p:nvGrpSpPr>
        <p:grpSpPr>
          <a:xfrm>
            <a:off x="4907899" y="1621926"/>
            <a:ext cx="1068705" cy="311468"/>
            <a:chOff x="6543865" y="2162568"/>
            <a:chExt cx="1424940" cy="415290"/>
          </a:xfrm>
        </p:grpSpPr>
        <p:sp>
          <p:nvSpPr>
            <p:cNvPr id="83" name="object 83"/>
            <p:cNvSpPr/>
            <p:nvPr/>
          </p:nvSpPr>
          <p:spPr>
            <a:xfrm>
              <a:off x="6548628" y="2197608"/>
              <a:ext cx="260985" cy="251460"/>
            </a:xfrm>
            <a:custGeom>
              <a:avLst/>
              <a:gdLst/>
              <a:ahLst/>
              <a:cxnLst/>
              <a:rect l="l" t="t" r="r" b="b"/>
              <a:pathLst>
                <a:path w="260984" h="251460">
                  <a:moveTo>
                    <a:pt x="130301" y="0"/>
                  </a:moveTo>
                  <a:lnTo>
                    <a:pt x="79563" y="9876"/>
                  </a:lnTo>
                  <a:lnTo>
                    <a:pt x="38147" y="36814"/>
                  </a:lnTo>
                  <a:lnTo>
                    <a:pt x="10233" y="76777"/>
                  </a:lnTo>
                  <a:lnTo>
                    <a:pt x="0" y="125729"/>
                  </a:lnTo>
                  <a:lnTo>
                    <a:pt x="10233" y="174682"/>
                  </a:lnTo>
                  <a:lnTo>
                    <a:pt x="38147" y="214645"/>
                  </a:lnTo>
                  <a:lnTo>
                    <a:pt x="79563" y="241583"/>
                  </a:lnTo>
                  <a:lnTo>
                    <a:pt x="130301" y="251459"/>
                  </a:lnTo>
                  <a:lnTo>
                    <a:pt x="181040" y="241583"/>
                  </a:lnTo>
                  <a:lnTo>
                    <a:pt x="222456" y="214645"/>
                  </a:lnTo>
                  <a:lnTo>
                    <a:pt x="250370" y="174682"/>
                  </a:lnTo>
                  <a:lnTo>
                    <a:pt x="260603" y="125729"/>
                  </a:lnTo>
                  <a:lnTo>
                    <a:pt x="250370" y="76777"/>
                  </a:lnTo>
                  <a:lnTo>
                    <a:pt x="222456" y="36814"/>
                  </a:lnTo>
                  <a:lnTo>
                    <a:pt x="181040" y="9876"/>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84" name="object 84"/>
            <p:cNvSpPr/>
            <p:nvPr/>
          </p:nvSpPr>
          <p:spPr>
            <a:xfrm>
              <a:off x="6548628" y="2197608"/>
              <a:ext cx="260985" cy="251460"/>
            </a:xfrm>
            <a:custGeom>
              <a:avLst/>
              <a:gdLst/>
              <a:ahLst/>
              <a:cxnLst/>
              <a:rect l="l" t="t" r="r" b="b"/>
              <a:pathLst>
                <a:path w="260984" h="251460">
                  <a:moveTo>
                    <a:pt x="0" y="125729"/>
                  </a:moveTo>
                  <a:lnTo>
                    <a:pt x="10233" y="76777"/>
                  </a:lnTo>
                  <a:lnTo>
                    <a:pt x="38147" y="36814"/>
                  </a:lnTo>
                  <a:lnTo>
                    <a:pt x="79563" y="9876"/>
                  </a:lnTo>
                  <a:lnTo>
                    <a:pt x="130301" y="0"/>
                  </a:lnTo>
                  <a:lnTo>
                    <a:pt x="181040" y="9876"/>
                  </a:lnTo>
                  <a:lnTo>
                    <a:pt x="222456" y="36814"/>
                  </a:lnTo>
                  <a:lnTo>
                    <a:pt x="250370" y="76777"/>
                  </a:lnTo>
                  <a:lnTo>
                    <a:pt x="260603" y="125729"/>
                  </a:lnTo>
                  <a:lnTo>
                    <a:pt x="250370" y="174682"/>
                  </a:lnTo>
                  <a:lnTo>
                    <a:pt x="222456" y="214645"/>
                  </a:lnTo>
                  <a:lnTo>
                    <a:pt x="181040" y="241583"/>
                  </a:lnTo>
                  <a:lnTo>
                    <a:pt x="130301" y="251459"/>
                  </a:lnTo>
                  <a:lnTo>
                    <a:pt x="79563" y="241583"/>
                  </a:lnTo>
                  <a:lnTo>
                    <a:pt x="38147" y="214645"/>
                  </a:lnTo>
                  <a:lnTo>
                    <a:pt x="10233" y="174682"/>
                  </a:lnTo>
                  <a:lnTo>
                    <a:pt x="0" y="125729"/>
                  </a:lnTo>
                  <a:close/>
                </a:path>
              </a:pathLst>
            </a:custGeom>
            <a:ln w="9525">
              <a:solidFill>
                <a:srgbClr val="0A7D39"/>
              </a:solidFill>
            </a:ln>
          </p:spPr>
          <p:txBody>
            <a:bodyPr wrap="square" lIns="0" tIns="0" rIns="0" bIns="0" rtlCol="0"/>
            <a:lstStyle/>
            <a:p>
              <a:pPr defTabSz="685800"/>
              <a:endParaRPr sz="1350">
                <a:solidFill>
                  <a:prstClr val="black"/>
                </a:solidFill>
                <a:latin typeface="Calibri"/>
              </a:endParaRPr>
            </a:p>
          </p:txBody>
        </p:sp>
        <p:sp>
          <p:nvSpPr>
            <p:cNvPr id="85" name="object 85"/>
            <p:cNvSpPr/>
            <p:nvPr/>
          </p:nvSpPr>
          <p:spPr>
            <a:xfrm>
              <a:off x="6769608" y="2162568"/>
              <a:ext cx="1198626" cy="415277"/>
            </a:xfrm>
            <a:prstGeom prst="rect">
              <a:avLst/>
            </a:prstGeom>
            <a:blipFill>
              <a:blip r:embed="rId27"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86" name="object 86"/>
          <p:cNvSpPr txBox="1"/>
          <p:nvPr/>
        </p:nvSpPr>
        <p:spPr>
          <a:xfrm>
            <a:off x="5157312" y="1657635"/>
            <a:ext cx="729139" cy="173605"/>
          </a:xfrm>
          <a:prstGeom prst="rect">
            <a:avLst/>
          </a:prstGeom>
        </p:spPr>
        <p:txBody>
          <a:bodyPr vert="horz" wrap="square" lIns="0" tIns="11906" rIns="0" bIns="0" rtlCol="0">
            <a:spAutoFit/>
          </a:bodyPr>
          <a:lstStyle/>
          <a:p>
            <a:pPr marL="9525" defTabSz="685800">
              <a:spcBef>
                <a:spcPts val="94"/>
              </a:spcBef>
            </a:pPr>
            <a:r>
              <a:rPr sz="1050" spc="8" dirty="0">
                <a:solidFill>
                  <a:prstClr val="black"/>
                </a:solidFill>
                <a:latin typeface="Arial"/>
                <a:cs typeface="Arial"/>
              </a:rPr>
              <a:t>Manganese</a:t>
            </a:r>
            <a:endParaRPr sz="1050">
              <a:solidFill>
                <a:prstClr val="black"/>
              </a:solidFill>
              <a:latin typeface="Arial"/>
              <a:cs typeface="Arial"/>
            </a:endParaRPr>
          </a:p>
        </p:txBody>
      </p:sp>
      <p:grpSp>
        <p:nvGrpSpPr>
          <p:cNvPr id="87" name="object 87"/>
          <p:cNvGrpSpPr/>
          <p:nvPr/>
        </p:nvGrpSpPr>
        <p:grpSpPr>
          <a:xfrm>
            <a:off x="5350240" y="1991115"/>
            <a:ext cx="835343" cy="311468"/>
            <a:chOff x="7133653" y="2654820"/>
            <a:chExt cx="1113790" cy="415290"/>
          </a:xfrm>
        </p:grpSpPr>
        <p:sp>
          <p:nvSpPr>
            <p:cNvPr id="88" name="object 88"/>
            <p:cNvSpPr/>
            <p:nvPr/>
          </p:nvSpPr>
          <p:spPr>
            <a:xfrm>
              <a:off x="7138416" y="2680716"/>
              <a:ext cx="260985" cy="251460"/>
            </a:xfrm>
            <a:custGeom>
              <a:avLst/>
              <a:gdLst/>
              <a:ahLst/>
              <a:cxnLst/>
              <a:rect l="l" t="t" r="r" b="b"/>
              <a:pathLst>
                <a:path w="260984"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89" name="object 89"/>
            <p:cNvSpPr/>
            <p:nvPr/>
          </p:nvSpPr>
          <p:spPr>
            <a:xfrm>
              <a:off x="7138416" y="2680716"/>
              <a:ext cx="260985" cy="251460"/>
            </a:xfrm>
            <a:custGeom>
              <a:avLst/>
              <a:gdLst/>
              <a:ahLst/>
              <a:cxnLst/>
              <a:rect l="l" t="t" r="r" b="b"/>
              <a:pathLst>
                <a:path w="260984"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0A7D39"/>
              </a:solidFill>
            </a:ln>
          </p:spPr>
          <p:txBody>
            <a:bodyPr wrap="square" lIns="0" tIns="0" rIns="0" bIns="0" rtlCol="0"/>
            <a:lstStyle/>
            <a:p>
              <a:pPr defTabSz="685800"/>
              <a:endParaRPr sz="1350">
                <a:solidFill>
                  <a:prstClr val="black"/>
                </a:solidFill>
                <a:latin typeface="Calibri"/>
              </a:endParaRPr>
            </a:p>
          </p:txBody>
        </p:sp>
        <p:sp>
          <p:nvSpPr>
            <p:cNvPr id="90" name="object 90"/>
            <p:cNvSpPr/>
            <p:nvPr/>
          </p:nvSpPr>
          <p:spPr>
            <a:xfrm>
              <a:off x="7341108" y="2654820"/>
              <a:ext cx="906018" cy="415277"/>
            </a:xfrm>
            <a:prstGeom prst="rect">
              <a:avLst/>
            </a:prstGeom>
            <a:blipFill>
              <a:blip r:embed="rId28"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91" name="object 91"/>
          <p:cNvSpPr txBox="1"/>
          <p:nvPr/>
        </p:nvSpPr>
        <p:spPr>
          <a:xfrm>
            <a:off x="5585460" y="2026634"/>
            <a:ext cx="509588" cy="173605"/>
          </a:xfrm>
          <a:prstGeom prst="rect">
            <a:avLst/>
          </a:prstGeom>
        </p:spPr>
        <p:txBody>
          <a:bodyPr vert="horz" wrap="square" lIns="0" tIns="11906" rIns="0" bIns="0" rtlCol="0">
            <a:spAutoFit/>
          </a:bodyPr>
          <a:lstStyle/>
          <a:p>
            <a:pPr marL="9525" defTabSz="685800">
              <a:spcBef>
                <a:spcPts val="94"/>
              </a:spcBef>
            </a:pPr>
            <a:r>
              <a:rPr sz="1050" spc="8" dirty="0">
                <a:solidFill>
                  <a:prstClr val="black"/>
                </a:solidFill>
                <a:latin typeface="Arial"/>
                <a:cs typeface="Arial"/>
              </a:rPr>
              <a:t>Flu</a:t>
            </a:r>
            <a:r>
              <a:rPr sz="1050" spc="4" dirty="0">
                <a:solidFill>
                  <a:prstClr val="black"/>
                </a:solidFill>
                <a:latin typeface="Arial"/>
                <a:cs typeface="Arial"/>
              </a:rPr>
              <a:t>or</a:t>
            </a:r>
            <a:r>
              <a:rPr sz="1050" spc="-4" dirty="0">
                <a:solidFill>
                  <a:prstClr val="black"/>
                </a:solidFill>
                <a:latin typeface="Arial"/>
                <a:cs typeface="Arial"/>
              </a:rPr>
              <a:t>i</a:t>
            </a:r>
            <a:r>
              <a:rPr sz="1050" spc="11" dirty="0">
                <a:solidFill>
                  <a:prstClr val="black"/>
                </a:solidFill>
                <a:latin typeface="Arial"/>
                <a:cs typeface="Arial"/>
              </a:rPr>
              <a:t>ne</a:t>
            </a:r>
            <a:endParaRPr sz="1050">
              <a:solidFill>
                <a:prstClr val="black"/>
              </a:solidFill>
              <a:latin typeface="Arial"/>
              <a:cs typeface="Arial"/>
            </a:endParaRPr>
          </a:p>
        </p:txBody>
      </p:sp>
      <p:grpSp>
        <p:nvGrpSpPr>
          <p:cNvPr id="92" name="object 92"/>
          <p:cNvGrpSpPr/>
          <p:nvPr/>
        </p:nvGrpSpPr>
        <p:grpSpPr>
          <a:xfrm>
            <a:off x="3324844" y="1260738"/>
            <a:ext cx="1567815" cy="2286953"/>
            <a:chOff x="4433125" y="1680984"/>
            <a:chExt cx="2090420" cy="3049270"/>
          </a:xfrm>
        </p:grpSpPr>
        <p:sp>
          <p:nvSpPr>
            <p:cNvPr id="93" name="object 93"/>
            <p:cNvSpPr/>
            <p:nvPr/>
          </p:nvSpPr>
          <p:spPr>
            <a:xfrm>
              <a:off x="4437888" y="1725167"/>
              <a:ext cx="260985" cy="251460"/>
            </a:xfrm>
            <a:custGeom>
              <a:avLst/>
              <a:gdLst/>
              <a:ahLst/>
              <a:cxnLst/>
              <a:rect l="l" t="t" r="r" b="b"/>
              <a:pathLst>
                <a:path w="260985"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FFC000"/>
            </a:solidFill>
          </p:spPr>
          <p:txBody>
            <a:bodyPr wrap="square" lIns="0" tIns="0" rIns="0" bIns="0" rtlCol="0"/>
            <a:lstStyle/>
            <a:p>
              <a:pPr defTabSz="685800"/>
              <a:endParaRPr sz="1350">
                <a:solidFill>
                  <a:prstClr val="black"/>
                </a:solidFill>
                <a:latin typeface="Calibri"/>
              </a:endParaRPr>
            </a:p>
          </p:txBody>
        </p:sp>
        <p:sp>
          <p:nvSpPr>
            <p:cNvPr id="94" name="object 94"/>
            <p:cNvSpPr/>
            <p:nvPr/>
          </p:nvSpPr>
          <p:spPr>
            <a:xfrm>
              <a:off x="4437888" y="1725167"/>
              <a:ext cx="260985" cy="251460"/>
            </a:xfrm>
            <a:custGeom>
              <a:avLst/>
              <a:gdLst/>
              <a:ahLst/>
              <a:cxnLst/>
              <a:rect l="l" t="t" r="r" b="b"/>
              <a:pathLst>
                <a:path w="260985"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4">
              <a:solidFill>
                <a:srgbClr val="FFC000"/>
              </a:solidFill>
            </a:ln>
          </p:spPr>
          <p:txBody>
            <a:bodyPr wrap="square" lIns="0" tIns="0" rIns="0" bIns="0" rtlCol="0"/>
            <a:lstStyle/>
            <a:p>
              <a:pPr defTabSz="685800"/>
              <a:endParaRPr sz="1350">
                <a:solidFill>
                  <a:prstClr val="black"/>
                </a:solidFill>
                <a:latin typeface="Calibri"/>
              </a:endParaRPr>
            </a:p>
          </p:txBody>
        </p:sp>
        <p:sp>
          <p:nvSpPr>
            <p:cNvPr id="95" name="object 95"/>
            <p:cNvSpPr/>
            <p:nvPr/>
          </p:nvSpPr>
          <p:spPr>
            <a:xfrm>
              <a:off x="4629912" y="1680984"/>
              <a:ext cx="1700022" cy="415277"/>
            </a:xfrm>
            <a:prstGeom prst="rect">
              <a:avLst/>
            </a:prstGeom>
            <a:blipFill>
              <a:blip r:embed="rId29" cstate="print"/>
              <a:stretch>
                <a:fillRect/>
              </a:stretch>
            </a:blipFill>
          </p:spPr>
          <p:txBody>
            <a:bodyPr wrap="square" lIns="0" tIns="0" rIns="0" bIns="0" rtlCol="0"/>
            <a:lstStyle/>
            <a:p>
              <a:pPr defTabSz="685800"/>
              <a:endParaRPr sz="1350">
                <a:solidFill>
                  <a:prstClr val="black"/>
                </a:solidFill>
                <a:latin typeface="Calibri"/>
              </a:endParaRPr>
            </a:p>
          </p:txBody>
        </p:sp>
        <p:sp>
          <p:nvSpPr>
            <p:cNvPr id="96" name="object 96"/>
            <p:cNvSpPr/>
            <p:nvPr/>
          </p:nvSpPr>
          <p:spPr>
            <a:xfrm>
              <a:off x="4681728" y="4358639"/>
              <a:ext cx="260985" cy="251460"/>
            </a:xfrm>
            <a:custGeom>
              <a:avLst/>
              <a:gdLst/>
              <a:ahLst/>
              <a:cxnLst/>
              <a:rect l="l" t="t" r="r" b="b"/>
              <a:pathLst>
                <a:path w="260985"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4" y="125730"/>
                  </a:lnTo>
                  <a:lnTo>
                    <a:pt x="250370" y="76777"/>
                  </a:lnTo>
                  <a:lnTo>
                    <a:pt x="222456" y="36814"/>
                  </a:lnTo>
                  <a:lnTo>
                    <a:pt x="181040" y="9876"/>
                  </a:lnTo>
                  <a:lnTo>
                    <a:pt x="130301" y="0"/>
                  </a:lnTo>
                  <a:close/>
                </a:path>
              </a:pathLst>
            </a:custGeom>
            <a:solidFill>
              <a:srgbClr val="FFC000"/>
            </a:solidFill>
          </p:spPr>
          <p:txBody>
            <a:bodyPr wrap="square" lIns="0" tIns="0" rIns="0" bIns="0" rtlCol="0"/>
            <a:lstStyle/>
            <a:p>
              <a:pPr defTabSz="685800"/>
              <a:endParaRPr sz="1350">
                <a:solidFill>
                  <a:prstClr val="black"/>
                </a:solidFill>
                <a:latin typeface="Calibri"/>
              </a:endParaRPr>
            </a:p>
          </p:txBody>
        </p:sp>
        <p:sp>
          <p:nvSpPr>
            <p:cNvPr id="97" name="object 97"/>
            <p:cNvSpPr/>
            <p:nvPr/>
          </p:nvSpPr>
          <p:spPr>
            <a:xfrm>
              <a:off x="4681728" y="4358639"/>
              <a:ext cx="260985" cy="251460"/>
            </a:xfrm>
            <a:custGeom>
              <a:avLst/>
              <a:gdLst/>
              <a:ahLst/>
              <a:cxnLst/>
              <a:rect l="l" t="t" r="r" b="b"/>
              <a:pathLst>
                <a:path w="260985" h="251460">
                  <a:moveTo>
                    <a:pt x="0" y="125730"/>
                  </a:moveTo>
                  <a:lnTo>
                    <a:pt x="10233" y="76777"/>
                  </a:lnTo>
                  <a:lnTo>
                    <a:pt x="38147" y="36814"/>
                  </a:lnTo>
                  <a:lnTo>
                    <a:pt x="79563" y="9876"/>
                  </a:lnTo>
                  <a:lnTo>
                    <a:pt x="130301" y="0"/>
                  </a:lnTo>
                  <a:lnTo>
                    <a:pt x="181040" y="9876"/>
                  </a:lnTo>
                  <a:lnTo>
                    <a:pt x="222456" y="36814"/>
                  </a:lnTo>
                  <a:lnTo>
                    <a:pt x="250370" y="76777"/>
                  </a:lnTo>
                  <a:lnTo>
                    <a:pt x="260604"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5">
              <a:solidFill>
                <a:srgbClr val="FFC000"/>
              </a:solidFill>
            </a:ln>
          </p:spPr>
          <p:txBody>
            <a:bodyPr wrap="square" lIns="0" tIns="0" rIns="0" bIns="0" rtlCol="0"/>
            <a:lstStyle/>
            <a:p>
              <a:pPr defTabSz="685800"/>
              <a:endParaRPr sz="1350">
                <a:solidFill>
                  <a:prstClr val="black"/>
                </a:solidFill>
                <a:latin typeface="Calibri"/>
              </a:endParaRPr>
            </a:p>
          </p:txBody>
        </p:sp>
        <p:sp>
          <p:nvSpPr>
            <p:cNvPr id="98" name="object 98"/>
            <p:cNvSpPr/>
            <p:nvPr/>
          </p:nvSpPr>
          <p:spPr>
            <a:xfrm>
              <a:off x="4873752" y="4314456"/>
              <a:ext cx="1649729" cy="415277"/>
            </a:xfrm>
            <a:prstGeom prst="rect">
              <a:avLst/>
            </a:prstGeom>
            <a:blipFill>
              <a:blip r:embed="rId30"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99" name="object 99"/>
          <p:cNvSpPr txBox="1"/>
          <p:nvPr/>
        </p:nvSpPr>
        <p:spPr>
          <a:xfrm>
            <a:off x="3735134" y="2672868"/>
            <a:ext cx="1331119" cy="777457"/>
          </a:xfrm>
          <a:prstGeom prst="rect">
            <a:avLst/>
          </a:prstGeom>
        </p:spPr>
        <p:txBody>
          <a:bodyPr vert="horz" wrap="square" lIns="0" tIns="12383" rIns="0" bIns="0" rtlCol="0">
            <a:spAutoFit/>
          </a:bodyPr>
          <a:lstStyle/>
          <a:p>
            <a:pPr marL="432435" defTabSz="685800">
              <a:spcBef>
                <a:spcPts val="98"/>
              </a:spcBef>
            </a:pPr>
            <a:r>
              <a:rPr sz="1050" spc="4" dirty="0">
                <a:solidFill>
                  <a:prstClr val="black"/>
                </a:solidFill>
                <a:latin typeface="Arial"/>
                <a:cs typeface="Arial"/>
              </a:rPr>
              <a:t>Silicon</a:t>
            </a:r>
            <a:r>
              <a:rPr sz="1050" spc="-105" dirty="0">
                <a:solidFill>
                  <a:prstClr val="black"/>
                </a:solidFill>
                <a:latin typeface="Arial"/>
                <a:cs typeface="Arial"/>
              </a:rPr>
              <a:t> </a:t>
            </a:r>
            <a:r>
              <a:rPr sz="1050" spc="8" dirty="0">
                <a:solidFill>
                  <a:prstClr val="black"/>
                </a:solidFill>
                <a:latin typeface="Arial"/>
                <a:cs typeface="Arial"/>
              </a:rPr>
              <a:t>Anodes</a:t>
            </a:r>
            <a:endParaRPr sz="1050">
              <a:solidFill>
                <a:prstClr val="black"/>
              </a:solidFill>
              <a:latin typeface="Arial"/>
              <a:cs typeface="Arial"/>
            </a:endParaRPr>
          </a:p>
          <a:p>
            <a:pPr marL="241459" marR="276701" defTabSz="685800">
              <a:lnSpc>
                <a:spcPct val="101400"/>
              </a:lnSpc>
              <a:spcBef>
                <a:spcPts val="866"/>
              </a:spcBef>
            </a:pPr>
            <a:r>
              <a:rPr sz="1050" spc="4" dirty="0">
                <a:solidFill>
                  <a:prstClr val="black"/>
                </a:solidFill>
                <a:latin typeface="Arial"/>
                <a:cs typeface="Arial"/>
              </a:rPr>
              <a:t>Lithium</a:t>
            </a:r>
            <a:r>
              <a:rPr sz="1050" spc="-38" dirty="0">
                <a:solidFill>
                  <a:prstClr val="black"/>
                </a:solidFill>
                <a:latin typeface="Arial"/>
                <a:cs typeface="Arial"/>
              </a:rPr>
              <a:t> </a:t>
            </a:r>
            <a:r>
              <a:rPr sz="1050" spc="8" dirty="0">
                <a:solidFill>
                  <a:prstClr val="black"/>
                </a:solidFill>
                <a:latin typeface="Arial"/>
                <a:cs typeface="Arial"/>
              </a:rPr>
              <a:t>metal  </a:t>
            </a:r>
            <a:r>
              <a:rPr sz="1050" spc="4" dirty="0">
                <a:solidFill>
                  <a:prstClr val="black"/>
                </a:solidFill>
                <a:latin typeface="Arial"/>
                <a:cs typeface="Arial"/>
              </a:rPr>
              <a:t>foil</a:t>
            </a:r>
            <a:endParaRPr sz="1050">
              <a:solidFill>
                <a:prstClr val="black"/>
              </a:solidFill>
              <a:latin typeface="Arial"/>
              <a:cs typeface="Arial"/>
            </a:endParaRPr>
          </a:p>
          <a:p>
            <a:pPr marL="9525" defTabSz="685800">
              <a:spcBef>
                <a:spcPts val="26"/>
              </a:spcBef>
            </a:pPr>
            <a:r>
              <a:rPr sz="1050" spc="-8" dirty="0">
                <a:solidFill>
                  <a:prstClr val="black"/>
                </a:solidFill>
                <a:latin typeface="Arial"/>
                <a:cs typeface="Arial"/>
              </a:rPr>
              <a:t>Testing</a:t>
            </a:r>
            <a:r>
              <a:rPr sz="1050" spc="-26" dirty="0">
                <a:solidFill>
                  <a:prstClr val="black"/>
                </a:solidFill>
                <a:latin typeface="Arial"/>
                <a:cs typeface="Arial"/>
              </a:rPr>
              <a:t> </a:t>
            </a:r>
            <a:r>
              <a:rPr sz="1050" spc="8" dirty="0">
                <a:solidFill>
                  <a:prstClr val="black"/>
                </a:solidFill>
                <a:latin typeface="Arial"/>
                <a:cs typeface="Arial"/>
              </a:rPr>
              <a:t>machines</a:t>
            </a:r>
            <a:endParaRPr sz="1050">
              <a:solidFill>
                <a:prstClr val="black"/>
              </a:solidFill>
              <a:latin typeface="Arial"/>
              <a:cs typeface="Arial"/>
            </a:endParaRPr>
          </a:p>
        </p:txBody>
      </p:sp>
      <p:grpSp>
        <p:nvGrpSpPr>
          <p:cNvPr id="100" name="object 100"/>
          <p:cNvGrpSpPr/>
          <p:nvPr/>
        </p:nvGrpSpPr>
        <p:grpSpPr>
          <a:xfrm>
            <a:off x="8137017" y="2997954"/>
            <a:ext cx="813435" cy="347186"/>
            <a:chOff x="10849356" y="3997271"/>
            <a:chExt cx="1084580" cy="462915"/>
          </a:xfrm>
        </p:grpSpPr>
        <p:sp>
          <p:nvSpPr>
            <p:cNvPr id="101" name="object 101"/>
            <p:cNvSpPr/>
            <p:nvPr/>
          </p:nvSpPr>
          <p:spPr>
            <a:xfrm>
              <a:off x="10958757" y="3997271"/>
              <a:ext cx="515098" cy="168805"/>
            </a:xfrm>
            <a:prstGeom prst="rect">
              <a:avLst/>
            </a:prstGeom>
            <a:blipFill>
              <a:blip r:embed="rId31"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02" name="object 102"/>
            <p:cNvSpPr/>
            <p:nvPr/>
          </p:nvSpPr>
          <p:spPr>
            <a:xfrm>
              <a:off x="10849356" y="4095000"/>
              <a:ext cx="1084326" cy="364985"/>
            </a:xfrm>
            <a:prstGeom prst="rect">
              <a:avLst/>
            </a:prstGeom>
            <a:blipFill>
              <a:blip r:embed="rId32"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103" name="object 103"/>
          <p:cNvSpPr txBox="1"/>
          <p:nvPr/>
        </p:nvSpPr>
        <p:spPr>
          <a:xfrm>
            <a:off x="8206358" y="2959322"/>
            <a:ext cx="665798" cy="297037"/>
          </a:xfrm>
          <a:prstGeom prst="rect">
            <a:avLst/>
          </a:prstGeom>
        </p:spPr>
        <p:txBody>
          <a:bodyPr vert="horz" wrap="square" lIns="0" tIns="14764" rIns="0" bIns="0" rtlCol="0">
            <a:spAutoFit/>
          </a:bodyPr>
          <a:lstStyle/>
          <a:p>
            <a:pPr marL="9525" marR="3810" defTabSz="685800">
              <a:lnSpc>
                <a:spcPts val="1118"/>
              </a:lnSpc>
              <a:spcBef>
                <a:spcPts val="116"/>
              </a:spcBef>
            </a:pPr>
            <a:r>
              <a:rPr sz="938" spc="-4" dirty="0">
                <a:solidFill>
                  <a:prstClr val="black"/>
                </a:solidFill>
                <a:latin typeface="Arial"/>
                <a:cs typeface="Arial"/>
              </a:rPr>
              <a:t>Battery  co</a:t>
            </a:r>
            <a:r>
              <a:rPr sz="938" dirty="0">
                <a:solidFill>
                  <a:prstClr val="black"/>
                </a:solidFill>
                <a:latin typeface="Arial"/>
                <a:cs typeface="Arial"/>
              </a:rPr>
              <a:t>m</a:t>
            </a:r>
            <a:r>
              <a:rPr sz="938" spc="-4" dirty="0">
                <a:solidFill>
                  <a:prstClr val="black"/>
                </a:solidFill>
                <a:latin typeface="Arial"/>
                <a:cs typeface="Arial"/>
              </a:rPr>
              <a:t>pon</a:t>
            </a:r>
            <a:r>
              <a:rPr sz="938" spc="-11" dirty="0">
                <a:solidFill>
                  <a:prstClr val="black"/>
                </a:solidFill>
                <a:latin typeface="Arial"/>
                <a:cs typeface="Arial"/>
              </a:rPr>
              <a:t>en</a:t>
            </a:r>
            <a:r>
              <a:rPr sz="938" spc="-4" dirty="0">
                <a:solidFill>
                  <a:prstClr val="black"/>
                </a:solidFill>
                <a:latin typeface="Arial"/>
                <a:cs typeface="Arial"/>
              </a:rPr>
              <a:t>ts</a:t>
            </a:r>
            <a:endParaRPr sz="938">
              <a:solidFill>
                <a:prstClr val="black"/>
              </a:solidFill>
              <a:latin typeface="Arial"/>
              <a:cs typeface="Arial"/>
            </a:endParaRPr>
          </a:p>
        </p:txBody>
      </p:sp>
      <p:grpSp>
        <p:nvGrpSpPr>
          <p:cNvPr id="104" name="object 104"/>
          <p:cNvGrpSpPr/>
          <p:nvPr/>
        </p:nvGrpSpPr>
        <p:grpSpPr>
          <a:xfrm>
            <a:off x="7940278" y="2527182"/>
            <a:ext cx="846773" cy="1117283"/>
            <a:chOff x="10587037" y="3369576"/>
            <a:chExt cx="1129030" cy="1489710"/>
          </a:xfrm>
        </p:grpSpPr>
        <p:sp>
          <p:nvSpPr>
            <p:cNvPr id="105" name="object 105"/>
            <p:cNvSpPr/>
            <p:nvPr/>
          </p:nvSpPr>
          <p:spPr>
            <a:xfrm>
              <a:off x="10591800" y="4602480"/>
              <a:ext cx="260985" cy="251460"/>
            </a:xfrm>
            <a:custGeom>
              <a:avLst/>
              <a:gdLst/>
              <a:ahLst/>
              <a:cxnLst/>
              <a:rect l="l" t="t" r="r" b="b"/>
              <a:pathLst>
                <a:path w="260984"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FFC000"/>
            </a:solidFill>
          </p:spPr>
          <p:txBody>
            <a:bodyPr wrap="square" lIns="0" tIns="0" rIns="0" bIns="0" rtlCol="0"/>
            <a:lstStyle/>
            <a:p>
              <a:pPr defTabSz="685800"/>
              <a:endParaRPr sz="1350">
                <a:solidFill>
                  <a:prstClr val="black"/>
                </a:solidFill>
                <a:latin typeface="Calibri"/>
              </a:endParaRPr>
            </a:p>
          </p:txBody>
        </p:sp>
        <p:sp>
          <p:nvSpPr>
            <p:cNvPr id="106" name="object 106"/>
            <p:cNvSpPr/>
            <p:nvPr/>
          </p:nvSpPr>
          <p:spPr>
            <a:xfrm>
              <a:off x="10591800" y="4602480"/>
              <a:ext cx="260985" cy="251460"/>
            </a:xfrm>
            <a:custGeom>
              <a:avLst/>
              <a:gdLst/>
              <a:ahLst/>
              <a:cxnLst/>
              <a:rect l="l" t="t" r="r" b="b"/>
              <a:pathLst>
                <a:path w="260984"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5">
              <a:solidFill>
                <a:srgbClr val="FFC000"/>
              </a:solidFill>
            </a:ln>
          </p:spPr>
          <p:txBody>
            <a:bodyPr wrap="square" lIns="0" tIns="0" rIns="0" bIns="0" rtlCol="0"/>
            <a:lstStyle/>
            <a:p>
              <a:pPr defTabSz="685800"/>
              <a:endParaRPr sz="1350">
                <a:solidFill>
                  <a:prstClr val="black"/>
                </a:solidFill>
                <a:latin typeface="Calibri"/>
              </a:endParaRPr>
            </a:p>
          </p:txBody>
        </p:sp>
        <p:sp>
          <p:nvSpPr>
            <p:cNvPr id="107" name="object 107"/>
            <p:cNvSpPr/>
            <p:nvPr/>
          </p:nvSpPr>
          <p:spPr>
            <a:xfrm>
              <a:off x="10591800" y="4070604"/>
              <a:ext cx="260985" cy="251460"/>
            </a:xfrm>
            <a:custGeom>
              <a:avLst/>
              <a:gdLst/>
              <a:ahLst/>
              <a:cxnLst/>
              <a:rect l="l" t="t" r="r" b="b"/>
              <a:pathLst>
                <a:path w="260984" h="251460">
                  <a:moveTo>
                    <a:pt x="130301" y="0"/>
                  </a:moveTo>
                  <a:lnTo>
                    <a:pt x="79563" y="9876"/>
                  </a:lnTo>
                  <a:lnTo>
                    <a:pt x="38147" y="36814"/>
                  </a:lnTo>
                  <a:lnTo>
                    <a:pt x="10233" y="76777"/>
                  </a:lnTo>
                  <a:lnTo>
                    <a:pt x="0" y="125730"/>
                  </a:lnTo>
                  <a:lnTo>
                    <a:pt x="10233" y="174682"/>
                  </a:lnTo>
                  <a:lnTo>
                    <a:pt x="38147" y="214645"/>
                  </a:lnTo>
                  <a:lnTo>
                    <a:pt x="79563" y="241583"/>
                  </a:lnTo>
                  <a:lnTo>
                    <a:pt x="130301" y="251460"/>
                  </a:lnTo>
                  <a:lnTo>
                    <a:pt x="181040" y="241583"/>
                  </a:lnTo>
                  <a:lnTo>
                    <a:pt x="222456" y="214645"/>
                  </a:lnTo>
                  <a:lnTo>
                    <a:pt x="250370" y="174682"/>
                  </a:lnTo>
                  <a:lnTo>
                    <a:pt x="260603" y="125730"/>
                  </a:lnTo>
                  <a:lnTo>
                    <a:pt x="250370" y="76777"/>
                  </a:lnTo>
                  <a:lnTo>
                    <a:pt x="222456" y="36814"/>
                  </a:lnTo>
                  <a:lnTo>
                    <a:pt x="181040" y="9876"/>
                  </a:lnTo>
                  <a:lnTo>
                    <a:pt x="130301" y="0"/>
                  </a:lnTo>
                  <a:close/>
                </a:path>
              </a:pathLst>
            </a:custGeom>
            <a:solidFill>
              <a:srgbClr val="375F92"/>
            </a:solidFill>
          </p:spPr>
          <p:txBody>
            <a:bodyPr wrap="square" lIns="0" tIns="0" rIns="0" bIns="0" rtlCol="0"/>
            <a:lstStyle/>
            <a:p>
              <a:pPr defTabSz="685800"/>
              <a:endParaRPr sz="1350">
                <a:solidFill>
                  <a:prstClr val="black"/>
                </a:solidFill>
                <a:latin typeface="Calibri"/>
              </a:endParaRPr>
            </a:p>
          </p:txBody>
        </p:sp>
        <p:sp>
          <p:nvSpPr>
            <p:cNvPr id="108" name="object 108"/>
            <p:cNvSpPr/>
            <p:nvPr/>
          </p:nvSpPr>
          <p:spPr>
            <a:xfrm>
              <a:off x="10591800" y="4070604"/>
              <a:ext cx="260985" cy="251460"/>
            </a:xfrm>
            <a:custGeom>
              <a:avLst/>
              <a:gdLst/>
              <a:ahLst/>
              <a:cxnLst/>
              <a:rect l="l" t="t" r="r" b="b"/>
              <a:pathLst>
                <a:path w="260984" h="251460">
                  <a:moveTo>
                    <a:pt x="0" y="125730"/>
                  </a:moveTo>
                  <a:lnTo>
                    <a:pt x="10233" y="76777"/>
                  </a:lnTo>
                  <a:lnTo>
                    <a:pt x="38147" y="36814"/>
                  </a:lnTo>
                  <a:lnTo>
                    <a:pt x="79563" y="9876"/>
                  </a:lnTo>
                  <a:lnTo>
                    <a:pt x="130301" y="0"/>
                  </a:lnTo>
                  <a:lnTo>
                    <a:pt x="181040" y="9876"/>
                  </a:lnTo>
                  <a:lnTo>
                    <a:pt x="222456" y="36814"/>
                  </a:lnTo>
                  <a:lnTo>
                    <a:pt x="250370" y="76777"/>
                  </a:lnTo>
                  <a:lnTo>
                    <a:pt x="260603" y="125730"/>
                  </a:lnTo>
                  <a:lnTo>
                    <a:pt x="250370" y="174682"/>
                  </a:lnTo>
                  <a:lnTo>
                    <a:pt x="222456" y="214645"/>
                  </a:lnTo>
                  <a:lnTo>
                    <a:pt x="181040" y="241583"/>
                  </a:lnTo>
                  <a:lnTo>
                    <a:pt x="130301" y="251460"/>
                  </a:lnTo>
                  <a:lnTo>
                    <a:pt x="79563" y="241583"/>
                  </a:lnTo>
                  <a:lnTo>
                    <a:pt x="38147" y="214645"/>
                  </a:lnTo>
                  <a:lnTo>
                    <a:pt x="10233" y="174682"/>
                  </a:lnTo>
                  <a:lnTo>
                    <a:pt x="0" y="125730"/>
                  </a:lnTo>
                  <a:close/>
                </a:path>
              </a:pathLst>
            </a:custGeom>
            <a:ln w="9525">
              <a:solidFill>
                <a:srgbClr val="375F92"/>
              </a:solidFill>
            </a:ln>
          </p:spPr>
          <p:txBody>
            <a:bodyPr wrap="square" lIns="0" tIns="0" rIns="0" bIns="0" rtlCol="0"/>
            <a:lstStyle/>
            <a:p>
              <a:pPr defTabSz="685800"/>
              <a:endParaRPr sz="1350">
                <a:solidFill>
                  <a:prstClr val="black"/>
                </a:solidFill>
                <a:latin typeface="Calibri"/>
              </a:endParaRPr>
            </a:p>
          </p:txBody>
        </p:sp>
        <p:sp>
          <p:nvSpPr>
            <p:cNvPr id="109" name="object 109"/>
            <p:cNvSpPr/>
            <p:nvPr/>
          </p:nvSpPr>
          <p:spPr>
            <a:xfrm>
              <a:off x="10591800" y="3532632"/>
              <a:ext cx="260985" cy="251460"/>
            </a:xfrm>
            <a:custGeom>
              <a:avLst/>
              <a:gdLst/>
              <a:ahLst/>
              <a:cxnLst/>
              <a:rect l="l" t="t" r="r" b="b"/>
              <a:pathLst>
                <a:path w="260984" h="251460">
                  <a:moveTo>
                    <a:pt x="130301" y="0"/>
                  </a:moveTo>
                  <a:lnTo>
                    <a:pt x="79563" y="9876"/>
                  </a:lnTo>
                  <a:lnTo>
                    <a:pt x="38147" y="36814"/>
                  </a:lnTo>
                  <a:lnTo>
                    <a:pt x="10233" y="76777"/>
                  </a:lnTo>
                  <a:lnTo>
                    <a:pt x="0" y="125729"/>
                  </a:lnTo>
                  <a:lnTo>
                    <a:pt x="10233" y="174682"/>
                  </a:lnTo>
                  <a:lnTo>
                    <a:pt x="38147" y="214645"/>
                  </a:lnTo>
                  <a:lnTo>
                    <a:pt x="79563" y="241583"/>
                  </a:lnTo>
                  <a:lnTo>
                    <a:pt x="130301" y="251459"/>
                  </a:lnTo>
                  <a:lnTo>
                    <a:pt x="181040" y="241583"/>
                  </a:lnTo>
                  <a:lnTo>
                    <a:pt x="222456" y="214645"/>
                  </a:lnTo>
                  <a:lnTo>
                    <a:pt x="250370" y="174682"/>
                  </a:lnTo>
                  <a:lnTo>
                    <a:pt x="260603" y="125729"/>
                  </a:lnTo>
                  <a:lnTo>
                    <a:pt x="250370" y="76777"/>
                  </a:lnTo>
                  <a:lnTo>
                    <a:pt x="222456" y="36814"/>
                  </a:lnTo>
                  <a:lnTo>
                    <a:pt x="181040" y="9876"/>
                  </a:lnTo>
                  <a:lnTo>
                    <a:pt x="130301" y="0"/>
                  </a:lnTo>
                  <a:close/>
                </a:path>
              </a:pathLst>
            </a:custGeom>
            <a:solidFill>
              <a:srgbClr val="F9A11D"/>
            </a:solidFill>
          </p:spPr>
          <p:txBody>
            <a:bodyPr wrap="square" lIns="0" tIns="0" rIns="0" bIns="0" rtlCol="0"/>
            <a:lstStyle/>
            <a:p>
              <a:pPr defTabSz="685800"/>
              <a:endParaRPr sz="1350">
                <a:solidFill>
                  <a:prstClr val="black"/>
                </a:solidFill>
                <a:latin typeface="Calibri"/>
              </a:endParaRPr>
            </a:p>
          </p:txBody>
        </p:sp>
        <p:sp>
          <p:nvSpPr>
            <p:cNvPr id="110" name="object 110"/>
            <p:cNvSpPr/>
            <p:nvPr/>
          </p:nvSpPr>
          <p:spPr>
            <a:xfrm>
              <a:off x="10591800" y="3532632"/>
              <a:ext cx="260985" cy="251460"/>
            </a:xfrm>
            <a:custGeom>
              <a:avLst/>
              <a:gdLst/>
              <a:ahLst/>
              <a:cxnLst/>
              <a:rect l="l" t="t" r="r" b="b"/>
              <a:pathLst>
                <a:path w="260984" h="251460">
                  <a:moveTo>
                    <a:pt x="0" y="125729"/>
                  </a:moveTo>
                  <a:lnTo>
                    <a:pt x="10233" y="76777"/>
                  </a:lnTo>
                  <a:lnTo>
                    <a:pt x="38147" y="36814"/>
                  </a:lnTo>
                  <a:lnTo>
                    <a:pt x="79563" y="9876"/>
                  </a:lnTo>
                  <a:lnTo>
                    <a:pt x="130301" y="0"/>
                  </a:lnTo>
                  <a:lnTo>
                    <a:pt x="181040" y="9876"/>
                  </a:lnTo>
                  <a:lnTo>
                    <a:pt x="222456" y="36814"/>
                  </a:lnTo>
                  <a:lnTo>
                    <a:pt x="250370" y="76777"/>
                  </a:lnTo>
                  <a:lnTo>
                    <a:pt x="260603" y="125729"/>
                  </a:lnTo>
                  <a:lnTo>
                    <a:pt x="250370" y="174682"/>
                  </a:lnTo>
                  <a:lnTo>
                    <a:pt x="222456" y="214645"/>
                  </a:lnTo>
                  <a:lnTo>
                    <a:pt x="181040" y="241583"/>
                  </a:lnTo>
                  <a:lnTo>
                    <a:pt x="130301" y="251459"/>
                  </a:lnTo>
                  <a:lnTo>
                    <a:pt x="79563" y="241583"/>
                  </a:lnTo>
                  <a:lnTo>
                    <a:pt x="38147" y="214645"/>
                  </a:lnTo>
                  <a:lnTo>
                    <a:pt x="10233" y="174682"/>
                  </a:lnTo>
                  <a:lnTo>
                    <a:pt x="0" y="125729"/>
                  </a:lnTo>
                  <a:close/>
                </a:path>
              </a:pathLst>
            </a:custGeom>
            <a:ln w="9525">
              <a:solidFill>
                <a:srgbClr val="0A7D39"/>
              </a:solidFill>
            </a:ln>
          </p:spPr>
          <p:txBody>
            <a:bodyPr wrap="square" lIns="0" tIns="0" rIns="0" bIns="0" rtlCol="0"/>
            <a:lstStyle/>
            <a:p>
              <a:pPr defTabSz="685800"/>
              <a:endParaRPr sz="1350">
                <a:solidFill>
                  <a:prstClr val="black"/>
                </a:solidFill>
                <a:latin typeface="Calibri"/>
              </a:endParaRPr>
            </a:p>
          </p:txBody>
        </p:sp>
        <p:sp>
          <p:nvSpPr>
            <p:cNvPr id="111" name="object 111"/>
            <p:cNvSpPr/>
            <p:nvPr/>
          </p:nvSpPr>
          <p:spPr>
            <a:xfrm>
              <a:off x="10849356" y="3369576"/>
              <a:ext cx="765809" cy="364985"/>
            </a:xfrm>
            <a:prstGeom prst="rect">
              <a:avLst/>
            </a:prstGeom>
            <a:blipFill>
              <a:blip r:embed="rId3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12" name="object 112"/>
            <p:cNvSpPr/>
            <p:nvPr/>
          </p:nvSpPr>
          <p:spPr>
            <a:xfrm>
              <a:off x="10849356" y="3558552"/>
              <a:ext cx="866394" cy="364985"/>
            </a:xfrm>
            <a:prstGeom prst="rect">
              <a:avLst/>
            </a:prstGeom>
            <a:blipFill>
              <a:blip r:embed="rId34"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113" name="object 113"/>
          <p:cNvSpPr txBox="1"/>
          <p:nvPr/>
        </p:nvSpPr>
        <p:spPr>
          <a:xfrm>
            <a:off x="8206359" y="2557652"/>
            <a:ext cx="502444" cy="297037"/>
          </a:xfrm>
          <a:prstGeom prst="rect">
            <a:avLst/>
          </a:prstGeom>
        </p:spPr>
        <p:txBody>
          <a:bodyPr vert="horz" wrap="square" lIns="0" tIns="14764" rIns="0" bIns="0" rtlCol="0">
            <a:spAutoFit/>
          </a:bodyPr>
          <a:lstStyle/>
          <a:p>
            <a:pPr marL="9525" marR="3810" defTabSz="685800">
              <a:lnSpc>
                <a:spcPts val="1118"/>
              </a:lnSpc>
              <a:spcBef>
                <a:spcPts val="116"/>
              </a:spcBef>
            </a:pPr>
            <a:r>
              <a:rPr sz="938" spc="-4" dirty="0">
                <a:solidFill>
                  <a:prstClr val="black"/>
                </a:solidFill>
                <a:latin typeface="Arial"/>
                <a:cs typeface="Arial"/>
              </a:rPr>
              <a:t>Battery  materials</a:t>
            </a:r>
            <a:endParaRPr sz="938">
              <a:solidFill>
                <a:prstClr val="black"/>
              </a:solidFill>
              <a:latin typeface="Arial"/>
              <a:cs typeface="Arial"/>
            </a:endParaRPr>
          </a:p>
        </p:txBody>
      </p:sp>
      <p:grpSp>
        <p:nvGrpSpPr>
          <p:cNvPr id="114" name="object 114"/>
          <p:cNvGrpSpPr/>
          <p:nvPr/>
        </p:nvGrpSpPr>
        <p:grpSpPr>
          <a:xfrm>
            <a:off x="8126730" y="3316996"/>
            <a:ext cx="948214" cy="415766"/>
            <a:chOff x="10835640" y="4422660"/>
            <a:chExt cx="1264285" cy="554355"/>
          </a:xfrm>
        </p:grpSpPr>
        <p:sp>
          <p:nvSpPr>
            <p:cNvPr id="115" name="object 115"/>
            <p:cNvSpPr/>
            <p:nvPr/>
          </p:nvSpPr>
          <p:spPr>
            <a:xfrm>
              <a:off x="10835640" y="4422660"/>
              <a:ext cx="1264157" cy="364985"/>
            </a:xfrm>
            <a:prstGeom prst="rect">
              <a:avLst/>
            </a:prstGeom>
            <a:blipFill>
              <a:blip r:embed="rId35"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16" name="object 116"/>
            <p:cNvSpPr/>
            <p:nvPr/>
          </p:nvSpPr>
          <p:spPr>
            <a:xfrm>
              <a:off x="10835640" y="4611636"/>
              <a:ext cx="960881" cy="364985"/>
            </a:xfrm>
            <a:prstGeom prst="rect">
              <a:avLst/>
            </a:prstGeom>
            <a:blipFill>
              <a:blip r:embed="rId36"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117" name="object 117"/>
          <p:cNvSpPr txBox="1"/>
          <p:nvPr/>
        </p:nvSpPr>
        <p:spPr>
          <a:xfrm>
            <a:off x="8196072" y="3346761"/>
            <a:ext cx="772477" cy="291747"/>
          </a:xfrm>
          <a:prstGeom prst="rect">
            <a:avLst/>
          </a:prstGeom>
        </p:spPr>
        <p:txBody>
          <a:bodyPr vert="horz" wrap="square" lIns="0" tIns="9525" rIns="0" bIns="0" rtlCol="0">
            <a:spAutoFit/>
          </a:bodyPr>
          <a:lstStyle/>
          <a:p>
            <a:pPr marL="9525" defTabSz="685800">
              <a:lnSpc>
                <a:spcPts val="1121"/>
              </a:lnSpc>
              <a:spcBef>
                <a:spcPts val="75"/>
              </a:spcBef>
            </a:pPr>
            <a:r>
              <a:rPr sz="938" spc="-4" dirty="0">
                <a:solidFill>
                  <a:prstClr val="black"/>
                </a:solidFill>
                <a:latin typeface="Arial"/>
                <a:cs typeface="Arial"/>
              </a:rPr>
              <a:t>Manufacturing</a:t>
            </a:r>
            <a:endParaRPr sz="938">
              <a:solidFill>
                <a:prstClr val="black"/>
              </a:solidFill>
              <a:latin typeface="Arial"/>
              <a:cs typeface="Arial"/>
            </a:endParaRPr>
          </a:p>
          <a:p>
            <a:pPr marL="9525" defTabSz="685800">
              <a:lnSpc>
                <a:spcPts val="1121"/>
              </a:lnSpc>
            </a:pPr>
            <a:r>
              <a:rPr sz="938" spc="-4" dirty="0">
                <a:solidFill>
                  <a:prstClr val="black"/>
                </a:solidFill>
                <a:latin typeface="Arial"/>
                <a:cs typeface="Arial"/>
              </a:rPr>
              <a:t>equipment</a:t>
            </a:r>
            <a:endParaRPr sz="938">
              <a:solidFill>
                <a:prstClr val="black"/>
              </a:solidFill>
              <a:latin typeface="Arial"/>
              <a:cs typeface="Arial"/>
            </a:endParaRPr>
          </a:p>
        </p:txBody>
      </p:sp>
      <p:sp>
        <p:nvSpPr>
          <p:cNvPr id="118" name="object 118"/>
          <p:cNvSpPr/>
          <p:nvPr/>
        </p:nvSpPr>
        <p:spPr>
          <a:xfrm>
            <a:off x="6527673" y="3466728"/>
            <a:ext cx="1244156" cy="311458"/>
          </a:xfrm>
          <a:prstGeom prst="rect">
            <a:avLst/>
          </a:prstGeom>
          <a:blipFill>
            <a:blip r:embed="rId37" cstate="print"/>
            <a:stretch>
              <a:fillRect/>
            </a:stretch>
          </a:blipFill>
        </p:spPr>
        <p:txBody>
          <a:bodyPr wrap="square" lIns="0" tIns="0" rIns="0" bIns="0" rtlCol="0"/>
          <a:lstStyle/>
          <a:p>
            <a:pPr defTabSz="685800"/>
            <a:endParaRPr sz="1350">
              <a:solidFill>
                <a:prstClr val="black"/>
              </a:solidFill>
              <a:latin typeface="Calibri"/>
            </a:endParaRPr>
          </a:p>
        </p:txBody>
      </p:sp>
      <p:sp>
        <p:nvSpPr>
          <p:cNvPr id="119" name="object 119"/>
          <p:cNvSpPr txBox="1"/>
          <p:nvPr/>
        </p:nvSpPr>
        <p:spPr>
          <a:xfrm>
            <a:off x="6607302" y="3502437"/>
            <a:ext cx="1073944" cy="173605"/>
          </a:xfrm>
          <a:prstGeom prst="rect">
            <a:avLst/>
          </a:prstGeom>
        </p:spPr>
        <p:txBody>
          <a:bodyPr vert="horz" wrap="square" lIns="0" tIns="11906" rIns="0" bIns="0" rtlCol="0">
            <a:spAutoFit/>
          </a:bodyPr>
          <a:lstStyle/>
          <a:p>
            <a:pPr marL="9525" defTabSz="685800">
              <a:spcBef>
                <a:spcPts val="94"/>
              </a:spcBef>
            </a:pPr>
            <a:r>
              <a:rPr sz="1050" spc="4" dirty="0">
                <a:solidFill>
                  <a:srgbClr val="136737"/>
                </a:solidFill>
                <a:latin typeface="Arial"/>
                <a:cs typeface="Arial"/>
              </a:rPr>
              <a:t>Criticality</a:t>
            </a:r>
            <a:r>
              <a:rPr sz="1050" spc="-38" dirty="0">
                <a:solidFill>
                  <a:srgbClr val="136737"/>
                </a:solidFill>
                <a:latin typeface="Arial"/>
                <a:cs typeface="Arial"/>
              </a:rPr>
              <a:t> </a:t>
            </a:r>
            <a:r>
              <a:rPr sz="1050" spc="8" dirty="0">
                <a:solidFill>
                  <a:srgbClr val="136737"/>
                </a:solidFill>
                <a:latin typeface="Arial"/>
                <a:cs typeface="Arial"/>
              </a:rPr>
              <a:t>Regime</a:t>
            </a:r>
            <a:endParaRPr sz="1050">
              <a:solidFill>
                <a:prstClr val="black"/>
              </a:solidFill>
              <a:latin typeface="Arial"/>
              <a:cs typeface="Arial"/>
            </a:endParaRPr>
          </a:p>
        </p:txBody>
      </p:sp>
      <p:grpSp>
        <p:nvGrpSpPr>
          <p:cNvPr id="120" name="object 120"/>
          <p:cNvGrpSpPr/>
          <p:nvPr/>
        </p:nvGrpSpPr>
        <p:grpSpPr>
          <a:xfrm>
            <a:off x="3372850" y="1426473"/>
            <a:ext cx="1644491" cy="311468"/>
            <a:chOff x="4497133" y="1901964"/>
            <a:chExt cx="2192655" cy="415290"/>
          </a:xfrm>
        </p:grpSpPr>
        <p:sp>
          <p:nvSpPr>
            <p:cNvPr id="121" name="object 121"/>
            <p:cNvSpPr/>
            <p:nvPr/>
          </p:nvSpPr>
          <p:spPr>
            <a:xfrm>
              <a:off x="4501896" y="1930908"/>
              <a:ext cx="262255" cy="253365"/>
            </a:xfrm>
            <a:custGeom>
              <a:avLst/>
              <a:gdLst/>
              <a:ahLst/>
              <a:cxnLst/>
              <a:rect l="l" t="t" r="r" b="b"/>
              <a:pathLst>
                <a:path w="262254" h="253364">
                  <a:moveTo>
                    <a:pt x="131063" y="0"/>
                  </a:moveTo>
                  <a:lnTo>
                    <a:pt x="80045" y="9941"/>
                  </a:lnTo>
                  <a:lnTo>
                    <a:pt x="38385" y="37052"/>
                  </a:lnTo>
                  <a:lnTo>
                    <a:pt x="10298" y="77259"/>
                  </a:lnTo>
                  <a:lnTo>
                    <a:pt x="0" y="126491"/>
                  </a:lnTo>
                  <a:lnTo>
                    <a:pt x="10298" y="175724"/>
                  </a:lnTo>
                  <a:lnTo>
                    <a:pt x="38385" y="215931"/>
                  </a:lnTo>
                  <a:lnTo>
                    <a:pt x="80045" y="243042"/>
                  </a:lnTo>
                  <a:lnTo>
                    <a:pt x="131063" y="252983"/>
                  </a:lnTo>
                  <a:lnTo>
                    <a:pt x="182082" y="243042"/>
                  </a:lnTo>
                  <a:lnTo>
                    <a:pt x="223742" y="215931"/>
                  </a:lnTo>
                  <a:lnTo>
                    <a:pt x="251829" y="175724"/>
                  </a:lnTo>
                  <a:lnTo>
                    <a:pt x="262127" y="126491"/>
                  </a:lnTo>
                  <a:lnTo>
                    <a:pt x="251829" y="77259"/>
                  </a:lnTo>
                  <a:lnTo>
                    <a:pt x="223742" y="37052"/>
                  </a:lnTo>
                  <a:lnTo>
                    <a:pt x="182082" y="9941"/>
                  </a:lnTo>
                  <a:lnTo>
                    <a:pt x="131063" y="0"/>
                  </a:lnTo>
                  <a:close/>
                </a:path>
              </a:pathLst>
            </a:custGeom>
            <a:solidFill>
              <a:srgbClr val="FFC000"/>
            </a:solidFill>
          </p:spPr>
          <p:txBody>
            <a:bodyPr wrap="square" lIns="0" tIns="0" rIns="0" bIns="0" rtlCol="0"/>
            <a:lstStyle/>
            <a:p>
              <a:pPr defTabSz="685800"/>
              <a:endParaRPr sz="1350">
                <a:solidFill>
                  <a:prstClr val="black"/>
                </a:solidFill>
                <a:latin typeface="Calibri"/>
              </a:endParaRPr>
            </a:p>
          </p:txBody>
        </p:sp>
        <p:sp>
          <p:nvSpPr>
            <p:cNvPr id="122" name="object 122"/>
            <p:cNvSpPr/>
            <p:nvPr/>
          </p:nvSpPr>
          <p:spPr>
            <a:xfrm>
              <a:off x="4501896" y="1930908"/>
              <a:ext cx="262255" cy="253365"/>
            </a:xfrm>
            <a:custGeom>
              <a:avLst/>
              <a:gdLst/>
              <a:ahLst/>
              <a:cxnLst/>
              <a:rect l="l" t="t" r="r" b="b"/>
              <a:pathLst>
                <a:path w="262254" h="253364">
                  <a:moveTo>
                    <a:pt x="0" y="126491"/>
                  </a:moveTo>
                  <a:lnTo>
                    <a:pt x="10298" y="77259"/>
                  </a:lnTo>
                  <a:lnTo>
                    <a:pt x="38385" y="37052"/>
                  </a:lnTo>
                  <a:lnTo>
                    <a:pt x="80045" y="9941"/>
                  </a:lnTo>
                  <a:lnTo>
                    <a:pt x="131063" y="0"/>
                  </a:lnTo>
                  <a:lnTo>
                    <a:pt x="182082" y="9941"/>
                  </a:lnTo>
                  <a:lnTo>
                    <a:pt x="223742" y="37052"/>
                  </a:lnTo>
                  <a:lnTo>
                    <a:pt x="251829" y="77259"/>
                  </a:lnTo>
                  <a:lnTo>
                    <a:pt x="262127" y="126491"/>
                  </a:lnTo>
                  <a:lnTo>
                    <a:pt x="251829" y="175724"/>
                  </a:lnTo>
                  <a:lnTo>
                    <a:pt x="223742" y="215931"/>
                  </a:lnTo>
                  <a:lnTo>
                    <a:pt x="182082" y="243042"/>
                  </a:lnTo>
                  <a:lnTo>
                    <a:pt x="131063" y="252983"/>
                  </a:lnTo>
                  <a:lnTo>
                    <a:pt x="80045" y="243042"/>
                  </a:lnTo>
                  <a:lnTo>
                    <a:pt x="38385" y="215931"/>
                  </a:lnTo>
                  <a:lnTo>
                    <a:pt x="10298" y="175724"/>
                  </a:lnTo>
                  <a:lnTo>
                    <a:pt x="0" y="126491"/>
                  </a:lnTo>
                  <a:close/>
                </a:path>
              </a:pathLst>
            </a:custGeom>
            <a:ln w="9525">
              <a:solidFill>
                <a:srgbClr val="FFC000"/>
              </a:solidFill>
            </a:ln>
          </p:spPr>
          <p:txBody>
            <a:bodyPr wrap="square" lIns="0" tIns="0" rIns="0" bIns="0" rtlCol="0"/>
            <a:lstStyle/>
            <a:p>
              <a:pPr defTabSz="685800"/>
              <a:endParaRPr sz="1350">
                <a:solidFill>
                  <a:prstClr val="black"/>
                </a:solidFill>
                <a:latin typeface="Calibri"/>
              </a:endParaRPr>
            </a:p>
          </p:txBody>
        </p:sp>
        <p:sp>
          <p:nvSpPr>
            <p:cNvPr id="123" name="object 123"/>
            <p:cNvSpPr/>
            <p:nvPr/>
          </p:nvSpPr>
          <p:spPr>
            <a:xfrm>
              <a:off x="4759452" y="1901964"/>
              <a:ext cx="1930146" cy="415277"/>
            </a:xfrm>
            <a:prstGeom prst="rect">
              <a:avLst/>
            </a:prstGeom>
            <a:blipFill>
              <a:blip r:embed="rId38" cstate="print"/>
              <a:stretch>
                <a:fillRect/>
              </a:stretch>
            </a:blipFill>
          </p:spPr>
          <p:txBody>
            <a:bodyPr wrap="square" lIns="0" tIns="0" rIns="0" bIns="0" rtlCol="0"/>
            <a:lstStyle/>
            <a:p>
              <a:pPr defTabSz="685800"/>
              <a:endParaRPr sz="1350">
                <a:solidFill>
                  <a:prstClr val="black"/>
                </a:solidFill>
                <a:latin typeface="Calibri"/>
              </a:endParaRPr>
            </a:p>
          </p:txBody>
        </p:sp>
      </p:grpSp>
      <p:sp>
        <p:nvSpPr>
          <p:cNvPr id="124" name="object 124"/>
          <p:cNvSpPr txBox="1"/>
          <p:nvPr/>
        </p:nvSpPr>
        <p:spPr>
          <a:xfrm>
            <a:off x="3551872" y="1295782"/>
            <a:ext cx="1374934" cy="567591"/>
          </a:xfrm>
          <a:prstGeom prst="rect">
            <a:avLst/>
          </a:prstGeom>
        </p:spPr>
        <p:txBody>
          <a:bodyPr vert="horz" wrap="square" lIns="0" tIns="5715" rIns="0" bIns="0" rtlCol="0">
            <a:spAutoFit/>
          </a:bodyPr>
          <a:lstStyle/>
          <a:p>
            <a:pPr marL="106680" marR="3810" indent="-97631" defTabSz="685800">
              <a:lnSpc>
                <a:spcPct val="104000"/>
              </a:lnSpc>
              <a:spcBef>
                <a:spcPts val="45"/>
              </a:spcBef>
            </a:pPr>
            <a:r>
              <a:rPr sz="1050" spc="8" dirty="0">
                <a:solidFill>
                  <a:prstClr val="black"/>
                </a:solidFill>
                <a:latin typeface="Arial"/>
                <a:cs typeface="Arial"/>
              </a:rPr>
              <a:t>Coating machines  Assembly</a:t>
            </a:r>
            <a:r>
              <a:rPr sz="1050" spc="-64" dirty="0">
                <a:solidFill>
                  <a:prstClr val="black"/>
                </a:solidFill>
                <a:latin typeface="Arial"/>
                <a:cs typeface="Arial"/>
              </a:rPr>
              <a:t> </a:t>
            </a:r>
            <a:r>
              <a:rPr sz="1050" spc="8" dirty="0">
                <a:solidFill>
                  <a:prstClr val="black"/>
                </a:solidFill>
                <a:latin typeface="Arial"/>
                <a:cs typeface="Arial"/>
              </a:rPr>
              <a:t>equipment</a:t>
            </a:r>
            <a:endParaRPr sz="1050">
              <a:solidFill>
                <a:prstClr val="black"/>
              </a:solidFill>
              <a:latin typeface="Arial"/>
              <a:cs typeface="Arial"/>
            </a:endParaRPr>
          </a:p>
          <a:p>
            <a:pPr marL="599123" defTabSz="685800">
              <a:spcBef>
                <a:spcPts val="506"/>
              </a:spcBef>
            </a:pPr>
            <a:r>
              <a:rPr sz="1050" spc="8" dirty="0">
                <a:solidFill>
                  <a:prstClr val="black"/>
                </a:solidFill>
                <a:latin typeface="Arial"/>
                <a:cs typeface="Arial"/>
              </a:rPr>
              <a:t>Graphite</a:t>
            </a:r>
            <a:endParaRPr sz="1050">
              <a:solidFill>
                <a:prstClr val="black"/>
              </a:solidFill>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4162" y="64104"/>
            <a:ext cx="4228386" cy="622894"/>
          </a:xfrm>
          <a:prstGeom prst="rect">
            <a:avLst/>
          </a:prstGeom>
        </p:spPr>
        <p:txBody>
          <a:bodyPr vert="horz" wrap="square" lIns="0" tIns="10953" rIns="0" bIns="0" rtlCol="0">
            <a:spAutoFit/>
          </a:bodyPr>
          <a:lstStyle/>
          <a:p>
            <a:pPr marL="9525">
              <a:spcBef>
                <a:spcPts val="86"/>
              </a:spcBef>
            </a:pPr>
            <a:r>
              <a:rPr spc="-4" dirty="0"/>
              <a:t>Critical </a:t>
            </a:r>
            <a:r>
              <a:rPr dirty="0"/>
              <a:t>Minerals </a:t>
            </a:r>
            <a:r>
              <a:rPr spc="4" dirty="0"/>
              <a:t>Institute – </a:t>
            </a:r>
            <a:r>
              <a:rPr spc="8" dirty="0"/>
              <a:t>DOE </a:t>
            </a:r>
            <a:r>
              <a:rPr spc="4" dirty="0"/>
              <a:t>National</a:t>
            </a:r>
            <a:r>
              <a:rPr dirty="0"/>
              <a:t> </a:t>
            </a:r>
            <a:r>
              <a:rPr spc="8" dirty="0"/>
              <a:t>Labs</a:t>
            </a:r>
          </a:p>
        </p:txBody>
      </p:sp>
      <p:grpSp>
        <p:nvGrpSpPr>
          <p:cNvPr id="3" name="object 3"/>
          <p:cNvGrpSpPr/>
          <p:nvPr/>
        </p:nvGrpSpPr>
        <p:grpSpPr>
          <a:xfrm>
            <a:off x="349949" y="777431"/>
            <a:ext cx="780574" cy="1106329"/>
            <a:chOff x="466598" y="1036574"/>
            <a:chExt cx="1040765" cy="1475105"/>
          </a:xfrm>
        </p:grpSpPr>
        <p:sp>
          <p:nvSpPr>
            <p:cNvPr id="4" name="object 4"/>
            <p:cNvSpPr/>
            <p:nvPr/>
          </p:nvSpPr>
          <p:spPr>
            <a:xfrm>
              <a:off x="479298" y="1049274"/>
              <a:ext cx="1015365" cy="1449705"/>
            </a:xfrm>
            <a:custGeom>
              <a:avLst/>
              <a:gdLst/>
              <a:ahLst/>
              <a:cxnLst/>
              <a:rect l="l" t="t" r="r" b="b"/>
              <a:pathLst>
                <a:path w="1015365" h="1449705">
                  <a:moveTo>
                    <a:pt x="1014983" y="0"/>
                  </a:moveTo>
                  <a:lnTo>
                    <a:pt x="507492" y="507491"/>
                  </a:lnTo>
                  <a:lnTo>
                    <a:pt x="0" y="0"/>
                  </a:lnTo>
                  <a:lnTo>
                    <a:pt x="0" y="941831"/>
                  </a:lnTo>
                  <a:lnTo>
                    <a:pt x="507492" y="1449324"/>
                  </a:lnTo>
                  <a:lnTo>
                    <a:pt x="1014983" y="941831"/>
                  </a:lnTo>
                  <a:lnTo>
                    <a:pt x="1014983"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479298" y="1049274"/>
              <a:ext cx="1015365" cy="1449705"/>
            </a:xfrm>
            <a:custGeom>
              <a:avLst/>
              <a:gdLst/>
              <a:ahLst/>
              <a:cxnLst/>
              <a:rect l="l" t="t" r="r" b="b"/>
              <a:pathLst>
                <a:path w="1015365" h="1449705">
                  <a:moveTo>
                    <a:pt x="1014983" y="0"/>
                  </a:moveTo>
                  <a:lnTo>
                    <a:pt x="1014983" y="941831"/>
                  </a:lnTo>
                  <a:lnTo>
                    <a:pt x="507492" y="1449324"/>
                  </a:lnTo>
                  <a:lnTo>
                    <a:pt x="0" y="941831"/>
                  </a:lnTo>
                  <a:lnTo>
                    <a:pt x="0" y="0"/>
                  </a:lnTo>
                  <a:lnTo>
                    <a:pt x="507492" y="507491"/>
                  </a:lnTo>
                  <a:lnTo>
                    <a:pt x="1014983" y="0"/>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6" name="object 6"/>
          <p:cNvSpPr txBox="1"/>
          <p:nvPr/>
        </p:nvSpPr>
        <p:spPr>
          <a:xfrm>
            <a:off x="434645" y="1181671"/>
            <a:ext cx="608171" cy="259686"/>
          </a:xfrm>
          <a:prstGeom prst="rect">
            <a:avLst/>
          </a:prstGeom>
        </p:spPr>
        <p:txBody>
          <a:bodyPr vert="horz" wrap="square" lIns="0" tIns="28575" rIns="0" bIns="0" rtlCol="0">
            <a:spAutoFit/>
          </a:bodyPr>
          <a:lstStyle/>
          <a:p>
            <a:pPr marL="129540" marR="3810" indent="-120015" defTabSz="685800">
              <a:lnSpc>
                <a:spcPts val="938"/>
              </a:lnSpc>
              <a:spcBef>
                <a:spcPts val="225"/>
              </a:spcBef>
            </a:pPr>
            <a:r>
              <a:rPr sz="900" spc="-4" dirty="0">
                <a:solidFill>
                  <a:srgbClr val="FFFFFF"/>
                </a:solidFill>
                <a:latin typeface="Arial"/>
                <a:cs typeface="Arial"/>
              </a:rPr>
              <a:t>D</a:t>
            </a:r>
            <a:r>
              <a:rPr sz="900" spc="-8" dirty="0">
                <a:solidFill>
                  <a:srgbClr val="FFFFFF"/>
                </a:solidFill>
                <a:latin typeface="Arial"/>
                <a:cs typeface="Arial"/>
              </a:rPr>
              <a:t>i</a:t>
            </a:r>
            <a:r>
              <a:rPr sz="900" spc="-11" dirty="0">
                <a:solidFill>
                  <a:srgbClr val="FFFFFF"/>
                </a:solidFill>
                <a:latin typeface="Arial"/>
                <a:cs typeface="Arial"/>
              </a:rPr>
              <a:t>v</a:t>
            </a:r>
            <a:r>
              <a:rPr sz="900" spc="-4" dirty="0">
                <a:solidFill>
                  <a:srgbClr val="FFFFFF"/>
                </a:solidFill>
                <a:latin typeface="Arial"/>
                <a:cs typeface="Arial"/>
              </a:rPr>
              <a:t>ers</a:t>
            </a:r>
            <a:r>
              <a:rPr sz="900" spc="-8" dirty="0">
                <a:solidFill>
                  <a:srgbClr val="FFFFFF"/>
                </a:solidFill>
                <a:latin typeface="Arial"/>
                <a:cs typeface="Arial"/>
              </a:rPr>
              <a:t>i</a:t>
            </a:r>
            <a:r>
              <a:rPr sz="900" spc="8" dirty="0">
                <a:solidFill>
                  <a:srgbClr val="FFFFFF"/>
                </a:solidFill>
                <a:latin typeface="Arial"/>
                <a:cs typeface="Arial"/>
              </a:rPr>
              <a:t>f</a:t>
            </a:r>
            <a:r>
              <a:rPr sz="900" spc="-11" dirty="0">
                <a:solidFill>
                  <a:srgbClr val="FFFFFF"/>
                </a:solidFill>
                <a:latin typeface="Arial"/>
                <a:cs typeface="Arial"/>
              </a:rPr>
              <a:t>y</a:t>
            </a:r>
            <a:r>
              <a:rPr sz="900" spc="-4" dirty="0">
                <a:solidFill>
                  <a:srgbClr val="FFFFFF"/>
                </a:solidFill>
                <a:latin typeface="Arial"/>
                <a:cs typeface="Arial"/>
              </a:rPr>
              <a:t>ing  Supply</a:t>
            </a:r>
            <a:endParaRPr sz="900">
              <a:solidFill>
                <a:prstClr val="black"/>
              </a:solidFill>
              <a:latin typeface="Arial"/>
              <a:cs typeface="Arial"/>
            </a:endParaRPr>
          </a:p>
        </p:txBody>
      </p:sp>
      <p:grpSp>
        <p:nvGrpSpPr>
          <p:cNvPr id="7" name="object 7"/>
          <p:cNvGrpSpPr/>
          <p:nvPr/>
        </p:nvGrpSpPr>
        <p:grpSpPr>
          <a:xfrm>
            <a:off x="1111187" y="777431"/>
            <a:ext cx="7684294" cy="725805"/>
            <a:chOff x="1481582" y="1036574"/>
            <a:chExt cx="10245725" cy="967740"/>
          </a:xfrm>
        </p:grpSpPr>
        <p:sp>
          <p:nvSpPr>
            <p:cNvPr id="8" name="object 8"/>
            <p:cNvSpPr/>
            <p:nvPr/>
          </p:nvSpPr>
          <p:spPr>
            <a:xfrm>
              <a:off x="1494282" y="1049274"/>
              <a:ext cx="10220325" cy="942340"/>
            </a:xfrm>
            <a:custGeom>
              <a:avLst/>
              <a:gdLst/>
              <a:ahLst/>
              <a:cxnLst/>
              <a:rect l="l" t="t" r="r" b="b"/>
              <a:pathLst>
                <a:path w="10220325" h="942339">
                  <a:moveTo>
                    <a:pt x="10062972" y="0"/>
                  </a:moveTo>
                  <a:lnTo>
                    <a:pt x="0" y="0"/>
                  </a:lnTo>
                  <a:lnTo>
                    <a:pt x="0" y="941831"/>
                  </a:lnTo>
                  <a:lnTo>
                    <a:pt x="10062972" y="941831"/>
                  </a:lnTo>
                  <a:lnTo>
                    <a:pt x="10112605" y="933834"/>
                  </a:lnTo>
                  <a:lnTo>
                    <a:pt x="10155698" y="911559"/>
                  </a:lnTo>
                  <a:lnTo>
                    <a:pt x="10189671" y="877586"/>
                  </a:lnTo>
                  <a:lnTo>
                    <a:pt x="10211946" y="834493"/>
                  </a:lnTo>
                  <a:lnTo>
                    <a:pt x="10219944" y="784860"/>
                  </a:lnTo>
                  <a:lnTo>
                    <a:pt x="10219944" y="156972"/>
                  </a:lnTo>
                  <a:lnTo>
                    <a:pt x="10211946" y="107338"/>
                  </a:lnTo>
                  <a:lnTo>
                    <a:pt x="10189671" y="64245"/>
                  </a:lnTo>
                  <a:lnTo>
                    <a:pt x="10155698" y="30272"/>
                  </a:lnTo>
                  <a:lnTo>
                    <a:pt x="10112605" y="7997"/>
                  </a:lnTo>
                  <a:lnTo>
                    <a:pt x="10062972" y="0"/>
                  </a:lnTo>
                  <a:close/>
                </a:path>
              </a:pathLst>
            </a:custGeom>
            <a:solidFill>
              <a:srgbClr val="FFFFFF">
                <a:alpha val="90194"/>
              </a:srgbClr>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1494282" y="1049274"/>
              <a:ext cx="10220325" cy="942340"/>
            </a:xfrm>
            <a:custGeom>
              <a:avLst/>
              <a:gdLst/>
              <a:ahLst/>
              <a:cxnLst/>
              <a:rect l="l" t="t" r="r" b="b"/>
              <a:pathLst>
                <a:path w="10220325" h="942339">
                  <a:moveTo>
                    <a:pt x="10219944" y="156972"/>
                  </a:moveTo>
                  <a:lnTo>
                    <a:pt x="10219944" y="784860"/>
                  </a:lnTo>
                  <a:lnTo>
                    <a:pt x="10211946" y="834493"/>
                  </a:lnTo>
                  <a:lnTo>
                    <a:pt x="10189671" y="877586"/>
                  </a:lnTo>
                  <a:lnTo>
                    <a:pt x="10155698" y="911559"/>
                  </a:lnTo>
                  <a:lnTo>
                    <a:pt x="10112605" y="933834"/>
                  </a:lnTo>
                  <a:lnTo>
                    <a:pt x="10062972" y="941831"/>
                  </a:lnTo>
                  <a:lnTo>
                    <a:pt x="0" y="941831"/>
                  </a:lnTo>
                  <a:lnTo>
                    <a:pt x="0" y="0"/>
                  </a:lnTo>
                  <a:lnTo>
                    <a:pt x="10062972" y="0"/>
                  </a:lnTo>
                  <a:lnTo>
                    <a:pt x="10112605" y="7997"/>
                  </a:lnTo>
                  <a:lnTo>
                    <a:pt x="10155698" y="30272"/>
                  </a:lnTo>
                  <a:lnTo>
                    <a:pt x="10189671" y="64245"/>
                  </a:lnTo>
                  <a:lnTo>
                    <a:pt x="10211946" y="107338"/>
                  </a:lnTo>
                  <a:lnTo>
                    <a:pt x="10219944" y="156972"/>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10" name="object 10"/>
          <p:cNvSpPr txBox="1"/>
          <p:nvPr/>
        </p:nvSpPr>
        <p:spPr>
          <a:xfrm>
            <a:off x="1270444" y="784384"/>
            <a:ext cx="7380923" cy="355867"/>
          </a:xfrm>
          <a:prstGeom prst="rect">
            <a:avLst/>
          </a:prstGeom>
        </p:spPr>
        <p:txBody>
          <a:bodyPr vert="horz" wrap="square" lIns="0" tIns="9525" rIns="0" bIns="0" rtlCol="0">
            <a:spAutoFit/>
          </a:bodyPr>
          <a:lstStyle/>
          <a:p>
            <a:pPr marL="224314" indent="-215265" defTabSz="685800">
              <a:spcBef>
                <a:spcPts val="75"/>
              </a:spcBef>
              <a:buFontTx/>
              <a:buChar char="•"/>
              <a:tabLst>
                <a:tab pos="224790" algn="l"/>
              </a:tabLst>
            </a:pPr>
            <a:r>
              <a:rPr sz="2250" dirty="0">
                <a:solidFill>
                  <a:prstClr val="black"/>
                </a:solidFill>
                <a:latin typeface="Arial"/>
                <a:cs typeface="Arial"/>
              </a:rPr>
              <a:t>Expanding </a:t>
            </a:r>
            <a:r>
              <a:rPr sz="2250" spc="-4" dirty="0">
                <a:solidFill>
                  <a:prstClr val="black"/>
                </a:solidFill>
                <a:latin typeface="Arial"/>
                <a:cs typeface="Arial"/>
              </a:rPr>
              <a:t>sources, transformative </a:t>
            </a:r>
            <a:r>
              <a:rPr sz="2250" dirty="0">
                <a:solidFill>
                  <a:prstClr val="black"/>
                </a:solidFill>
                <a:latin typeface="Arial"/>
                <a:cs typeface="Arial"/>
              </a:rPr>
              <a:t>processes, </a:t>
            </a:r>
            <a:r>
              <a:rPr sz="2250" spc="-4" dirty="0">
                <a:solidFill>
                  <a:prstClr val="black"/>
                </a:solidFill>
                <a:latin typeface="Arial"/>
                <a:cs typeface="Arial"/>
              </a:rPr>
              <a:t>new</a:t>
            </a:r>
            <a:r>
              <a:rPr sz="2250" spc="26" dirty="0">
                <a:solidFill>
                  <a:prstClr val="black"/>
                </a:solidFill>
                <a:latin typeface="Arial"/>
                <a:cs typeface="Arial"/>
              </a:rPr>
              <a:t> </a:t>
            </a:r>
            <a:r>
              <a:rPr sz="2250" spc="-4" dirty="0">
                <a:solidFill>
                  <a:prstClr val="black"/>
                </a:solidFill>
                <a:latin typeface="Arial"/>
                <a:cs typeface="Arial"/>
              </a:rPr>
              <a:t>uses</a:t>
            </a:r>
            <a:endParaRPr sz="2250">
              <a:solidFill>
                <a:prstClr val="black"/>
              </a:solidFill>
              <a:latin typeface="Arial"/>
              <a:cs typeface="Arial"/>
            </a:endParaRPr>
          </a:p>
        </p:txBody>
      </p:sp>
      <p:sp>
        <p:nvSpPr>
          <p:cNvPr id="11" name="object 11"/>
          <p:cNvSpPr txBox="1"/>
          <p:nvPr/>
        </p:nvSpPr>
        <p:spPr>
          <a:xfrm>
            <a:off x="1485329" y="1079277"/>
            <a:ext cx="1923574" cy="355867"/>
          </a:xfrm>
          <a:prstGeom prst="rect">
            <a:avLst/>
          </a:prstGeom>
        </p:spPr>
        <p:txBody>
          <a:bodyPr vert="horz" wrap="square" lIns="0" tIns="9525" rIns="0" bIns="0" rtlCol="0">
            <a:spAutoFit/>
          </a:bodyPr>
          <a:lstStyle/>
          <a:p>
            <a:pPr marL="9525" defTabSz="685800">
              <a:spcBef>
                <a:spcPts val="75"/>
              </a:spcBef>
            </a:pPr>
            <a:r>
              <a:rPr sz="2250" dirty="0">
                <a:solidFill>
                  <a:prstClr val="black"/>
                </a:solidFill>
                <a:latin typeface="Arial"/>
                <a:cs typeface="Arial"/>
              </a:rPr>
              <a:t>for</a:t>
            </a:r>
            <a:r>
              <a:rPr sz="2250" spc="-49" dirty="0">
                <a:solidFill>
                  <a:prstClr val="black"/>
                </a:solidFill>
                <a:latin typeface="Arial"/>
                <a:cs typeface="Arial"/>
              </a:rPr>
              <a:t> </a:t>
            </a:r>
            <a:r>
              <a:rPr sz="2250" spc="-4" dirty="0">
                <a:solidFill>
                  <a:prstClr val="black"/>
                </a:solidFill>
                <a:latin typeface="Arial"/>
                <a:cs typeface="Arial"/>
              </a:rPr>
              <a:t>co-products</a:t>
            </a:r>
            <a:endParaRPr sz="2250">
              <a:solidFill>
                <a:prstClr val="black"/>
              </a:solidFill>
              <a:latin typeface="Arial"/>
              <a:cs typeface="Arial"/>
            </a:endParaRPr>
          </a:p>
        </p:txBody>
      </p:sp>
      <p:grpSp>
        <p:nvGrpSpPr>
          <p:cNvPr id="12" name="object 12"/>
          <p:cNvGrpSpPr/>
          <p:nvPr/>
        </p:nvGrpSpPr>
        <p:grpSpPr>
          <a:xfrm>
            <a:off x="349949" y="1755838"/>
            <a:ext cx="780574" cy="1107281"/>
            <a:chOff x="466598" y="2341117"/>
            <a:chExt cx="1040765" cy="1476375"/>
          </a:xfrm>
        </p:grpSpPr>
        <p:sp>
          <p:nvSpPr>
            <p:cNvPr id="13" name="object 13"/>
            <p:cNvSpPr/>
            <p:nvPr/>
          </p:nvSpPr>
          <p:spPr>
            <a:xfrm>
              <a:off x="479298" y="2353817"/>
              <a:ext cx="1015365" cy="1450975"/>
            </a:xfrm>
            <a:custGeom>
              <a:avLst/>
              <a:gdLst/>
              <a:ahLst/>
              <a:cxnLst/>
              <a:rect l="l" t="t" r="r" b="b"/>
              <a:pathLst>
                <a:path w="1015365" h="1450975">
                  <a:moveTo>
                    <a:pt x="1014983" y="0"/>
                  </a:moveTo>
                  <a:lnTo>
                    <a:pt x="507492" y="507492"/>
                  </a:lnTo>
                  <a:lnTo>
                    <a:pt x="0" y="0"/>
                  </a:lnTo>
                  <a:lnTo>
                    <a:pt x="0" y="943356"/>
                  </a:lnTo>
                  <a:lnTo>
                    <a:pt x="507492" y="1450848"/>
                  </a:lnTo>
                  <a:lnTo>
                    <a:pt x="1014983" y="943356"/>
                  </a:lnTo>
                  <a:lnTo>
                    <a:pt x="1014983"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sp>
          <p:nvSpPr>
            <p:cNvPr id="14" name="object 14"/>
            <p:cNvSpPr/>
            <p:nvPr/>
          </p:nvSpPr>
          <p:spPr>
            <a:xfrm>
              <a:off x="479298" y="2353817"/>
              <a:ext cx="1015365" cy="1450975"/>
            </a:xfrm>
            <a:custGeom>
              <a:avLst/>
              <a:gdLst/>
              <a:ahLst/>
              <a:cxnLst/>
              <a:rect l="l" t="t" r="r" b="b"/>
              <a:pathLst>
                <a:path w="1015365" h="1450975">
                  <a:moveTo>
                    <a:pt x="1014983" y="0"/>
                  </a:moveTo>
                  <a:lnTo>
                    <a:pt x="1014983" y="943356"/>
                  </a:lnTo>
                  <a:lnTo>
                    <a:pt x="507492" y="1450848"/>
                  </a:lnTo>
                  <a:lnTo>
                    <a:pt x="0" y="943356"/>
                  </a:lnTo>
                  <a:lnTo>
                    <a:pt x="0" y="0"/>
                  </a:lnTo>
                  <a:lnTo>
                    <a:pt x="507492" y="507492"/>
                  </a:lnTo>
                  <a:lnTo>
                    <a:pt x="1014983" y="0"/>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15" name="object 15"/>
          <p:cNvSpPr txBox="1"/>
          <p:nvPr/>
        </p:nvSpPr>
        <p:spPr>
          <a:xfrm>
            <a:off x="443789" y="2161032"/>
            <a:ext cx="591026" cy="259686"/>
          </a:xfrm>
          <a:prstGeom prst="rect">
            <a:avLst/>
          </a:prstGeom>
        </p:spPr>
        <p:txBody>
          <a:bodyPr vert="horz" wrap="square" lIns="0" tIns="28575" rIns="0" bIns="0" rtlCol="0">
            <a:spAutoFit/>
          </a:bodyPr>
          <a:lstStyle/>
          <a:p>
            <a:pPr marL="10478" marR="3810" indent="-1429" defTabSz="685800">
              <a:lnSpc>
                <a:spcPts val="938"/>
              </a:lnSpc>
              <a:spcBef>
                <a:spcPts val="225"/>
              </a:spcBef>
            </a:pPr>
            <a:r>
              <a:rPr sz="900" spc="-4" dirty="0">
                <a:solidFill>
                  <a:srgbClr val="FFFFFF"/>
                </a:solidFill>
                <a:latin typeface="Arial"/>
                <a:cs typeface="Arial"/>
              </a:rPr>
              <a:t>De</a:t>
            </a:r>
            <a:r>
              <a:rPr sz="900" spc="-11" dirty="0">
                <a:solidFill>
                  <a:srgbClr val="FFFFFF"/>
                </a:solidFill>
                <a:latin typeface="Arial"/>
                <a:cs typeface="Arial"/>
              </a:rPr>
              <a:t>v</a:t>
            </a:r>
            <a:r>
              <a:rPr sz="900" spc="-4" dirty="0">
                <a:solidFill>
                  <a:srgbClr val="FFFFFF"/>
                </a:solidFill>
                <a:latin typeface="Arial"/>
                <a:cs typeface="Arial"/>
              </a:rPr>
              <a:t>elo</a:t>
            </a:r>
            <a:r>
              <a:rPr sz="900" dirty="0">
                <a:solidFill>
                  <a:srgbClr val="FFFFFF"/>
                </a:solidFill>
                <a:latin typeface="Arial"/>
                <a:cs typeface="Arial"/>
              </a:rPr>
              <a:t>p</a:t>
            </a:r>
            <a:r>
              <a:rPr sz="900" spc="-4" dirty="0">
                <a:solidFill>
                  <a:srgbClr val="FFFFFF"/>
                </a:solidFill>
                <a:latin typeface="Arial"/>
                <a:cs typeface="Arial"/>
              </a:rPr>
              <a:t>ing  </a:t>
            </a:r>
            <a:r>
              <a:rPr sz="900" dirty="0">
                <a:solidFill>
                  <a:srgbClr val="FFFFFF"/>
                </a:solidFill>
                <a:latin typeface="Arial"/>
                <a:cs typeface="Arial"/>
              </a:rPr>
              <a:t>S</a:t>
            </a:r>
            <a:r>
              <a:rPr sz="900" spc="-4" dirty="0">
                <a:solidFill>
                  <a:srgbClr val="FFFFFF"/>
                </a:solidFill>
                <a:latin typeface="Arial"/>
                <a:cs typeface="Arial"/>
              </a:rPr>
              <a:t>ub</a:t>
            </a:r>
            <a:r>
              <a:rPr sz="900" dirty="0">
                <a:solidFill>
                  <a:srgbClr val="FFFFFF"/>
                </a:solidFill>
                <a:latin typeface="Arial"/>
                <a:cs typeface="Arial"/>
              </a:rPr>
              <a:t>stit</a:t>
            </a:r>
            <a:r>
              <a:rPr sz="900" spc="4" dirty="0">
                <a:solidFill>
                  <a:srgbClr val="FFFFFF"/>
                </a:solidFill>
                <a:latin typeface="Arial"/>
                <a:cs typeface="Arial"/>
              </a:rPr>
              <a:t>u</a:t>
            </a:r>
            <a:r>
              <a:rPr sz="900" dirty="0">
                <a:solidFill>
                  <a:srgbClr val="FFFFFF"/>
                </a:solidFill>
                <a:latin typeface="Arial"/>
                <a:cs typeface="Arial"/>
              </a:rPr>
              <a:t>t</a:t>
            </a:r>
            <a:r>
              <a:rPr sz="900" spc="4" dirty="0">
                <a:solidFill>
                  <a:srgbClr val="FFFFFF"/>
                </a:solidFill>
                <a:latin typeface="Arial"/>
                <a:cs typeface="Arial"/>
              </a:rPr>
              <a:t>e</a:t>
            </a:r>
            <a:r>
              <a:rPr sz="900" dirty="0">
                <a:solidFill>
                  <a:srgbClr val="FFFFFF"/>
                </a:solidFill>
                <a:latin typeface="Arial"/>
                <a:cs typeface="Arial"/>
              </a:rPr>
              <a:t>s</a:t>
            </a:r>
            <a:endParaRPr sz="900">
              <a:solidFill>
                <a:prstClr val="black"/>
              </a:solidFill>
              <a:latin typeface="Arial"/>
              <a:cs typeface="Arial"/>
            </a:endParaRPr>
          </a:p>
        </p:txBody>
      </p:sp>
      <p:grpSp>
        <p:nvGrpSpPr>
          <p:cNvPr id="16" name="object 16"/>
          <p:cNvGrpSpPr/>
          <p:nvPr/>
        </p:nvGrpSpPr>
        <p:grpSpPr>
          <a:xfrm>
            <a:off x="1111187" y="1755838"/>
            <a:ext cx="7684294" cy="726758"/>
            <a:chOff x="1481582" y="2341117"/>
            <a:chExt cx="10245725" cy="969010"/>
          </a:xfrm>
        </p:grpSpPr>
        <p:sp>
          <p:nvSpPr>
            <p:cNvPr id="17" name="object 17"/>
            <p:cNvSpPr/>
            <p:nvPr/>
          </p:nvSpPr>
          <p:spPr>
            <a:xfrm>
              <a:off x="1494282" y="2353817"/>
              <a:ext cx="10220325" cy="943610"/>
            </a:xfrm>
            <a:custGeom>
              <a:avLst/>
              <a:gdLst/>
              <a:ahLst/>
              <a:cxnLst/>
              <a:rect l="l" t="t" r="r" b="b"/>
              <a:pathLst>
                <a:path w="10220325" h="943610">
                  <a:moveTo>
                    <a:pt x="10062718" y="0"/>
                  </a:moveTo>
                  <a:lnTo>
                    <a:pt x="0" y="0"/>
                  </a:lnTo>
                  <a:lnTo>
                    <a:pt x="0" y="943356"/>
                  </a:lnTo>
                  <a:lnTo>
                    <a:pt x="10062718" y="943356"/>
                  </a:lnTo>
                  <a:lnTo>
                    <a:pt x="10112426" y="935343"/>
                  </a:lnTo>
                  <a:lnTo>
                    <a:pt x="10155588" y="913030"/>
                  </a:lnTo>
                  <a:lnTo>
                    <a:pt x="10189618" y="879000"/>
                  </a:lnTo>
                  <a:lnTo>
                    <a:pt x="10211931" y="835838"/>
                  </a:lnTo>
                  <a:lnTo>
                    <a:pt x="10219944" y="786130"/>
                  </a:lnTo>
                  <a:lnTo>
                    <a:pt x="10219944" y="157226"/>
                  </a:lnTo>
                  <a:lnTo>
                    <a:pt x="10211931" y="107517"/>
                  </a:lnTo>
                  <a:lnTo>
                    <a:pt x="10189618" y="64355"/>
                  </a:lnTo>
                  <a:lnTo>
                    <a:pt x="10155588" y="30325"/>
                  </a:lnTo>
                  <a:lnTo>
                    <a:pt x="10112426" y="8012"/>
                  </a:lnTo>
                  <a:lnTo>
                    <a:pt x="10062718" y="0"/>
                  </a:lnTo>
                  <a:close/>
                </a:path>
              </a:pathLst>
            </a:custGeom>
            <a:solidFill>
              <a:srgbClr val="FFFFFF">
                <a:alpha val="90194"/>
              </a:srgbClr>
            </a:solidFill>
          </p:spPr>
          <p:txBody>
            <a:bodyPr wrap="square" lIns="0" tIns="0" rIns="0" bIns="0" rtlCol="0"/>
            <a:lstStyle/>
            <a:p>
              <a:pPr defTabSz="685800"/>
              <a:endParaRPr sz="1350">
                <a:solidFill>
                  <a:prstClr val="black"/>
                </a:solidFill>
                <a:latin typeface="Calibri"/>
              </a:endParaRPr>
            </a:p>
          </p:txBody>
        </p:sp>
        <p:sp>
          <p:nvSpPr>
            <p:cNvPr id="18" name="object 18"/>
            <p:cNvSpPr/>
            <p:nvPr/>
          </p:nvSpPr>
          <p:spPr>
            <a:xfrm>
              <a:off x="1494282" y="2353817"/>
              <a:ext cx="10220325" cy="943610"/>
            </a:xfrm>
            <a:custGeom>
              <a:avLst/>
              <a:gdLst/>
              <a:ahLst/>
              <a:cxnLst/>
              <a:rect l="l" t="t" r="r" b="b"/>
              <a:pathLst>
                <a:path w="10220325" h="943610">
                  <a:moveTo>
                    <a:pt x="10219944" y="157226"/>
                  </a:moveTo>
                  <a:lnTo>
                    <a:pt x="10219944" y="786130"/>
                  </a:lnTo>
                  <a:lnTo>
                    <a:pt x="10211931" y="835838"/>
                  </a:lnTo>
                  <a:lnTo>
                    <a:pt x="10189618" y="879000"/>
                  </a:lnTo>
                  <a:lnTo>
                    <a:pt x="10155588" y="913030"/>
                  </a:lnTo>
                  <a:lnTo>
                    <a:pt x="10112426" y="935343"/>
                  </a:lnTo>
                  <a:lnTo>
                    <a:pt x="10062718" y="943356"/>
                  </a:lnTo>
                  <a:lnTo>
                    <a:pt x="0" y="943356"/>
                  </a:lnTo>
                  <a:lnTo>
                    <a:pt x="0" y="0"/>
                  </a:lnTo>
                  <a:lnTo>
                    <a:pt x="10062718" y="0"/>
                  </a:lnTo>
                  <a:lnTo>
                    <a:pt x="10112426" y="8012"/>
                  </a:lnTo>
                  <a:lnTo>
                    <a:pt x="10155588" y="30325"/>
                  </a:lnTo>
                  <a:lnTo>
                    <a:pt x="10189618" y="64355"/>
                  </a:lnTo>
                  <a:lnTo>
                    <a:pt x="10211931" y="107517"/>
                  </a:lnTo>
                  <a:lnTo>
                    <a:pt x="10219944" y="157226"/>
                  </a:lnTo>
                  <a:close/>
                </a:path>
              </a:pathLst>
            </a:custGeom>
            <a:ln w="25399">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19" name="object 19"/>
          <p:cNvSpPr txBox="1"/>
          <p:nvPr/>
        </p:nvSpPr>
        <p:spPr>
          <a:xfrm>
            <a:off x="1270444" y="1911668"/>
            <a:ext cx="6205538" cy="355867"/>
          </a:xfrm>
          <a:prstGeom prst="rect">
            <a:avLst/>
          </a:prstGeom>
        </p:spPr>
        <p:txBody>
          <a:bodyPr vert="horz" wrap="square" lIns="0" tIns="9525" rIns="0" bIns="0" rtlCol="0">
            <a:spAutoFit/>
          </a:bodyPr>
          <a:lstStyle/>
          <a:p>
            <a:pPr marL="224314" indent="-215265" defTabSz="685800">
              <a:spcBef>
                <a:spcPts val="75"/>
              </a:spcBef>
              <a:buFontTx/>
              <a:buChar char="•"/>
              <a:tabLst>
                <a:tab pos="224790" algn="l"/>
              </a:tabLst>
            </a:pPr>
            <a:r>
              <a:rPr sz="2250" spc="-4" dirty="0">
                <a:solidFill>
                  <a:prstClr val="black"/>
                </a:solidFill>
                <a:latin typeface="Arial"/>
                <a:cs typeface="Arial"/>
              </a:rPr>
              <a:t>Synthesize materials </a:t>
            </a:r>
            <a:r>
              <a:rPr sz="2250" dirty="0">
                <a:solidFill>
                  <a:prstClr val="black"/>
                </a:solidFill>
                <a:latin typeface="Arial"/>
                <a:cs typeface="Arial"/>
              </a:rPr>
              <a:t>that meet </a:t>
            </a:r>
            <a:r>
              <a:rPr sz="2250" spc="-4" dirty="0">
                <a:solidFill>
                  <a:prstClr val="black"/>
                </a:solidFill>
                <a:latin typeface="Arial"/>
                <a:cs typeface="Arial"/>
              </a:rPr>
              <a:t>needs, use</a:t>
            </a:r>
            <a:r>
              <a:rPr sz="2250" spc="45" dirty="0">
                <a:solidFill>
                  <a:prstClr val="black"/>
                </a:solidFill>
                <a:latin typeface="Arial"/>
                <a:cs typeface="Arial"/>
              </a:rPr>
              <a:t> </a:t>
            </a:r>
            <a:r>
              <a:rPr sz="2250" spc="-4" dirty="0">
                <a:solidFill>
                  <a:prstClr val="black"/>
                </a:solidFill>
                <a:latin typeface="Arial"/>
                <a:cs typeface="Arial"/>
              </a:rPr>
              <a:t>less</a:t>
            </a:r>
            <a:endParaRPr sz="2250">
              <a:solidFill>
                <a:prstClr val="black"/>
              </a:solidFill>
              <a:latin typeface="Arial"/>
              <a:cs typeface="Arial"/>
            </a:endParaRPr>
          </a:p>
        </p:txBody>
      </p:sp>
      <p:grpSp>
        <p:nvGrpSpPr>
          <p:cNvPr id="20" name="object 20"/>
          <p:cNvGrpSpPr/>
          <p:nvPr/>
        </p:nvGrpSpPr>
        <p:grpSpPr>
          <a:xfrm>
            <a:off x="349949" y="2735389"/>
            <a:ext cx="780574" cy="1107281"/>
            <a:chOff x="466598" y="3647185"/>
            <a:chExt cx="1040765" cy="1476375"/>
          </a:xfrm>
        </p:grpSpPr>
        <p:sp>
          <p:nvSpPr>
            <p:cNvPr id="21" name="object 21"/>
            <p:cNvSpPr/>
            <p:nvPr/>
          </p:nvSpPr>
          <p:spPr>
            <a:xfrm>
              <a:off x="479298" y="3659885"/>
              <a:ext cx="1015365" cy="1450975"/>
            </a:xfrm>
            <a:custGeom>
              <a:avLst/>
              <a:gdLst/>
              <a:ahLst/>
              <a:cxnLst/>
              <a:rect l="l" t="t" r="r" b="b"/>
              <a:pathLst>
                <a:path w="1015365" h="1450975">
                  <a:moveTo>
                    <a:pt x="1014983" y="0"/>
                  </a:moveTo>
                  <a:lnTo>
                    <a:pt x="507492" y="507491"/>
                  </a:lnTo>
                  <a:lnTo>
                    <a:pt x="0" y="0"/>
                  </a:lnTo>
                  <a:lnTo>
                    <a:pt x="0" y="943356"/>
                  </a:lnTo>
                  <a:lnTo>
                    <a:pt x="507492" y="1450847"/>
                  </a:lnTo>
                  <a:lnTo>
                    <a:pt x="1014983" y="943356"/>
                  </a:lnTo>
                  <a:lnTo>
                    <a:pt x="1014983"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sp>
          <p:nvSpPr>
            <p:cNvPr id="22" name="object 22"/>
            <p:cNvSpPr/>
            <p:nvPr/>
          </p:nvSpPr>
          <p:spPr>
            <a:xfrm>
              <a:off x="479298" y="3659885"/>
              <a:ext cx="1015365" cy="1450975"/>
            </a:xfrm>
            <a:custGeom>
              <a:avLst/>
              <a:gdLst/>
              <a:ahLst/>
              <a:cxnLst/>
              <a:rect l="l" t="t" r="r" b="b"/>
              <a:pathLst>
                <a:path w="1015365" h="1450975">
                  <a:moveTo>
                    <a:pt x="1014983" y="0"/>
                  </a:moveTo>
                  <a:lnTo>
                    <a:pt x="1014983" y="943356"/>
                  </a:lnTo>
                  <a:lnTo>
                    <a:pt x="507492" y="1450847"/>
                  </a:lnTo>
                  <a:lnTo>
                    <a:pt x="0" y="943356"/>
                  </a:lnTo>
                  <a:lnTo>
                    <a:pt x="0" y="0"/>
                  </a:lnTo>
                  <a:lnTo>
                    <a:pt x="507492" y="507491"/>
                  </a:lnTo>
                  <a:lnTo>
                    <a:pt x="1014983" y="0"/>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23" name="object 23"/>
          <p:cNvSpPr txBox="1"/>
          <p:nvPr/>
        </p:nvSpPr>
        <p:spPr>
          <a:xfrm>
            <a:off x="369494" y="3140583"/>
            <a:ext cx="737711" cy="259686"/>
          </a:xfrm>
          <a:prstGeom prst="rect">
            <a:avLst/>
          </a:prstGeom>
        </p:spPr>
        <p:txBody>
          <a:bodyPr vert="horz" wrap="square" lIns="0" tIns="28575" rIns="0" bIns="0" rtlCol="0">
            <a:spAutoFit/>
          </a:bodyPr>
          <a:lstStyle/>
          <a:p>
            <a:pPr marL="10478" marR="3810" indent="-1429" defTabSz="685800">
              <a:lnSpc>
                <a:spcPts val="938"/>
              </a:lnSpc>
              <a:spcBef>
                <a:spcPts val="225"/>
              </a:spcBef>
            </a:pPr>
            <a:r>
              <a:rPr sz="900" spc="-4" dirty="0">
                <a:solidFill>
                  <a:srgbClr val="FFFFFF"/>
                </a:solidFill>
                <a:latin typeface="Arial"/>
                <a:cs typeface="Arial"/>
              </a:rPr>
              <a:t>Driving</a:t>
            </a:r>
            <a:r>
              <a:rPr sz="900" spc="-49" dirty="0">
                <a:solidFill>
                  <a:srgbClr val="FFFFFF"/>
                </a:solidFill>
                <a:latin typeface="Arial"/>
                <a:cs typeface="Arial"/>
              </a:rPr>
              <a:t> </a:t>
            </a:r>
            <a:r>
              <a:rPr sz="900" dirty="0">
                <a:solidFill>
                  <a:srgbClr val="FFFFFF"/>
                </a:solidFill>
                <a:latin typeface="Arial"/>
                <a:cs typeface="Arial"/>
              </a:rPr>
              <a:t>Reuse  </a:t>
            </a:r>
            <a:r>
              <a:rPr sz="900" spc="-4" dirty="0">
                <a:solidFill>
                  <a:srgbClr val="FFFFFF"/>
                </a:solidFill>
                <a:latin typeface="Arial"/>
                <a:cs typeface="Arial"/>
              </a:rPr>
              <a:t>and</a:t>
            </a:r>
            <a:r>
              <a:rPr sz="900" spc="-49" dirty="0">
                <a:solidFill>
                  <a:srgbClr val="FFFFFF"/>
                </a:solidFill>
                <a:latin typeface="Arial"/>
                <a:cs typeface="Arial"/>
              </a:rPr>
              <a:t> </a:t>
            </a:r>
            <a:r>
              <a:rPr sz="900" spc="-4" dirty="0">
                <a:solidFill>
                  <a:srgbClr val="FFFFFF"/>
                </a:solidFill>
                <a:latin typeface="Arial"/>
                <a:cs typeface="Arial"/>
              </a:rPr>
              <a:t>Recycling</a:t>
            </a:r>
            <a:endParaRPr sz="900">
              <a:solidFill>
                <a:prstClr val="black"/>
              </a:solidFill>
              <a:latin typeface="Arial"/>
              <a:cs typeface="Arial"/>
            </a:endParaRPr>
          </a:p>
        </p:txBody>
      </p:sp>
      <p:grpSp>
        <p:nvGrpSpPr>
          <p:cNvPr id="24" name="object 24"/>
          <p:cNvGrpSpPr/>
          <p:nvPr/>
        </p:nvGrpSpPr>
        <p:grpSpPr>
          <a:xfrm>
            <a:off x="1111187" y="2735389"/>
            <a:ext cx="7684294" cy="725805"/>
            <a:chOff x="1481582" y="3647185"/>
            <a:chExt cx="10245725" cy="967740"/>
          </a:xfrm>
        </p:grpSpPr>
        <p:sp>
          <p:nvSpPr>
            <p:cNvPr id="25" name="object 25"/>
            <p:cNvSpPr/>
            <p:nvPr/>
          </p:nvSpPr>
          <p:spPr>
            <a:xfrm>
              <a:off x="1494282" y="3659885"/>
              <a:ext cx="10220325" cy="942340"/>
            </a:xfrm>
            <a:custGeom>
              <a:avLst/>
              <a:gdLst/>
              <a:ahLst/>
              <a:cxnLst/>
              <a:rect l="l" t="t" r="r" b="b"/>
              <a:pathLst>
                <a:path w="10220325" h="942339">
                  <a:moveTo>
                    <a:pt x="10062972" y="0"/>
                  </a:moveTo>
                  <a:lnTo>
                    <a:pt x="0" y="0"/>
                  </a:lnTo>
                  <a:lnTo>
                    <a:pt x="0" y="941832"/>
                  </a:lnTo>
                  <a:lnTo>
                    <a:pt x="10062972" y="941832"/>
                  </a:lnTo>
                  <a:lnTo>
                    <a:pt x="10112605" y="933834"/>
                  </a:lnTo>
                  <a:lnTo>
                    <a:pt x="10155698" y="911559"/>
                  </a:lnTo>
                  <a:lnTo>
                    <a:pt x="10189671" y="877586"/>
                  </a:lnTo>
                  <a:lnTo>
                    <a:pt x="10211946" y="834493"/>
                  </a:lnTo>
                  <a:lnTo>
                    <a:pt x="10219944" y="784859"/>
                  </a:lnTo>
                  <a:lnTo>
                    <a:pt x="10219944" y="156971"/>
                  </a:lnTo>
                  <a:lnTo>
                    <a:pt x="10211946" y="107338"/>
                  </a:lnTo>
                  <a:lnTo>
                    <a:pt x="10189671" y="64245"/>
                  </a:lnTo>
                  <a:lnTo>
                    <a:pt x="10155698" y="30272"/>
                  </a:lnTo>
                  <a:lnTo>
                    <a:pt x="10112605" y="7997"/>
                  </a:lnTo>
                  <a:lnTo>
                    <a:pt x="10062972" y="0"/>
                  </a:lnTo>
                  <a:close/>
                </a:path>
              </a:pathLst>
            </a:custGeom>
            <a:solidFill>
              <a:srgbClr val="FFFFFF">
                <a:alpha val="90194"/>
              </a:srgbClr>
            </a:solidFill>
          </p:spPr>
          <p:txBody>
            <a:bodyPr wrap="square" lIns="0" tIns="0" rIns="0" bIns="0" rtlCol="0"/>
            <a:lstStyle/>
            <a:p>
              <a:pPr defTabSz="685800"/>
              <a:endParaRPr sz="1350">
                <a:solidFill>
                  <a:prstClr val="black"/>
                </a:solidFill>
                <a:latin typeface="Calibri"/>
              </a:endParaRPr>
            </a:p>
          </p:txBody>
        </p:sp>
        <p:sp>
          <p:nvSpPr>
            <p:cNvPr id="26" name="object 26"/>
            <p:cNvSpPr/>
            <p:nvPr/>
          </p:nvSpPr>
          <p:spPr>
            <a:xfrm>
              <a:off x="1494282" y="3659885"/>
              <a:ext cx="10220325" cy="942340"/>
            </a:xfrm>
            <a:custGeom>
              <a:avLst/>
              <a:gdLst/>
              <a:ahLst/>
              <a:cxnLst/>
              <a:rect l="l" t="t" r="r" b="b"/>
              <a:pathLst>
                <a:path w="10220325" h="942339">
                  <a:moveTo>
                    <a:pt x="10219944" y="156971"/>
                  </a:moveTo>
                  <a:lnTo>
                    <a:pt x="10219944" y="784859"/>
                  </a:lnTo>
                  <a:lnTo>
                    <a:pt x="10211946" y="834493"/>
                  </a:lnTo>
                  <a:lnTo>
                    <a:pt x="10189671" y="877586"/>
                  </a:lnTo>
                  <a:lnTo>
                    <a:pt x="10155698" y="911559"/>
                  </a:lnTo>
                  <a:lnTo>
                    <a:pt x="10112605" y="933834"/>
                  </a:lnTo>
                  <a:lnTo>
                    <a:pt x="10062972" y="941832"/>
                  </a:lnTo>
                  <a:lnTo>
                    <a:pt x="0" y="941832"/>
                  </a:lnTo>
                  <a:lnTo>
                    <a:pt x="0" y="0"/>
                  </a:lnTo>
                  <a:lnTo>
                    <a:pt x="10062972" y="0"/>
                  </a:lnTo>
                  <a:lnTo>
                    <a:pt x="10112605" y="7997"/>
                  </a:lnTo>
                  <a:lnTo>
                    <a:pt x="10155698" y="30272"/>
                  </a:lnTo>
                  <a:lnTo>
                    <a:pt x="10189671" y="64245"/>
                  </a:lnTo>
                  <a:lnTo>
                    <a:pt x="10211946" y="107338"/>
                  </a:lnTo>
                  <a:lnTo>
                    <a:pt x="10219944" y="156971"/>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27" name="object 27"/>
          <p:cNvSpPr txBox="1"/>
          <p:nvPr/>
        </p:nvSpPr>
        <p:spPr>
          <a:xfrm>
            <a:off x="1270445" y="2743009"/>
            <a:ext cx="6984206" cy="649537"/>
          </a:xfrm>
          <a:prstGeom prst="rect">
            <a:avLst/>
          </a:prstGeom>
        </p:spPr>
        <p:txBody>
          <a:bodyPr vert="horz" wrap="square" lIns="0" tIns="59055" rIns="0" bIns="0" rtlCol="0">
            <a:spAutoFit/>
          </a:bodyPr>
          <a:lstStyle/>
          <a:p>
            <a:pPr marL="224314" marR="3810" indent="-215265" defTabSz="685800">
              <a:lnSpc>
                <a:spcPts val="2325"/>
              </a:lnSpc>
              <a:spcBef>
                <a:spcPts val="465"/>
              </a:spcBef>
              <a:buFontTx/>
              <a:buChar char="•"/>
              <a:tabLst>
                <a:tab pos="224790" algn="l"/>
              </a:tabLst>
            </a:pPr>
            <a:r>
              <a:rPr sz="2250" spc="-4" dirty="0">
                <a:solidFill>
                  <a:prstClr val="black"/>
                </a:solidFill>
                <a:latin typeface="Arial"/>
                <a:cs typeface="Arial"/>
              </a:rPr>
              <a:t>Available materials more </a:t>
            </a:r>
            <a:r>
              <a:rPr sz="2250" spc="-19" dirty="0">
                <a:solidFill>
                  <a:prstClr val="black"/>
                </a:solidFill>
                <a:latin typeface="Arial"/>
                <a:cs typeface="Arial"/>
              </a:rPr>
              <a:t>efficiently, </a:t>
            </a:r>
            <a:r>
              <a:rPr sz="2250" spc="-4" dirty="0">
                <a:solidFill>
                  <a:prstClr val="black"/>
                </a:solidFill>
                <a:latin typeface="Arial"/>
                <a:cs typeface="Arial"/>
              </a:rPr>
              <a:t>reducing waste in  mfg.</a:t>
            </a:r>
            <a:r>
              <a:rPr sz="2250" dirty="0">
                <a:solidFill>
                  <a:prstClr val="black"/>
                </a:solidFill>
                <a:latin typeface="Arial"/>
                <a:cs typeface="Arial"/>
              </a:rPr>
              <a:t> </a:t>
            </a:r>
            <a:r>
              <a:rPr sz="2250" spc="-4" dirty="0">
                <a:solidFill>
                  <a:prstClr val="black"/>
                </a:solidFill>
                <a:latin typeface="Arial"/>
                <a:cs typeface="Arial"/>
              </a:rPr>
              <a:t>processes</a:t>
            </a:r>
            <a:endParaRPr sz="2250">
              <a:solidFill>
                <a:prstClr val="black"/>
              </a:solidFill>
              <a:latin typeface="Arial"/>
              <a:cs typeface="Arial"/>
            </a:endParaRPr>
          </a:p>
        </p:txBody>
      </p:sp>
      <p:grpSp>
        <p:nvGrpSpPr>
          <p:cNvPr id="28" name="object 28"/>
          <p:cNvGrpSpPr/>
          <p:nvPr/>
        </p:nvGrpSpPr>
        <p:grpSpPr>
          <a:xfrm>
            <a:off x="349949" y="3714940"/>
            <a:ext cx="780574" cy="1106329"/>
            <a:chOff x="466598" y="4953253"/>
            <a:chExt cx="1040765" cy="1475105"/>
          </a:xfrm>
        </p:grpSpPr>
        <p:sp>
          <p:nvSpPr>
            <p:cNvPr id="29" name="object 29"/>
            <p:cNvSpPr/>
            <p:nvPr/>
          </p:nvSpPr>
          <p:spPr>
            <a:xfrm>
              <a:off x="479298" y="4965953"/>
              <a:ext cx="1015365" cy="1449705"/>
            </a:xfrm>
            <a:custGeom>
              <a:avLst/>
              <a:gdLst/>
              <a:ahLst/>
              <a:cxnLst/>
              <a:rect l="l" t="t" r="r" b="b"/>
              <a:pathLst>
                <a:path w="1015365" h="1449704">
                  <a:moveTo>
                    <a:pt x="1014983" y="0"/>
                  </a:moveTo>
                  <a:lnTo>
                    <a:pt x="507492" y="507492"/>
                  </a:lnTo>
                  <a:lnTo>
                    <a:pt x="0" y="0"/>
                  </a:lnTo>
                  <a:lnTo>
                    <a:pt x="0" y="941832"/>
                  </a:lnTo>
                  <a:lnTo>
                    <a:pt x="507492" y="1449324"/>
                  </a:lnTo>
                  <a:lnTo>
                    <a:pt x="1014983" y="941832"/>
                  </a:lnTo>
                  <a:lnTo>
                    <a:pt x="1014983" y="0"/>
                  </a:lnTo>
                  <a:close/>
                </a:path>
              </a:pathLst>
            </a:custGeom>
            <a:solidFill>
              <a:srgbClr val="4F81BC"/>
            </a:solidFill>
          </p:spPr>
          <p:txBody>
            <a:bodyPr wrap="square" lIns="0" tIns="0" rIns="0" bIns="0" rtlCol="0"/>
            <a:lstStyle/>
            <a:p>
              <a:pPr defTabSz="685800"/>
              <a:endParaRPr sz="1350">
                <a:solidFill>
                  <a:prstClr val="black"/>
                </a:solidFill>
                <a:latin typeface="Calibri"/>
              </a:endParaRPr>
            </a:p>
          </p:txBody>
        </p:sp>
        <p:sp>
          <p:nvSpPr>
            <p:cNvPr id="30" name="object 30"/>
            <p:cNvSpPr/>
            <p:nvPr/>
          </p:nvSpPr>
          <p:spPr>
            <a:xfrm>
              <a:off x="479298" y="4965953"/>
              <a:ext cx="1015365" cy="1449705"/>
            </a:xfrm>
            <a:custGeom>
              <a:avLst/>
              <a:gdLst/>
              <a:ahLst/>
              <a:cxnLst/>
              <a:rect l="l" t="t" r="r" b="b"/>
              <a:pathLst>
                <a:path w="1015365" h="1449704">
                  <a:moveTo>
                    <a:pt x="1014983" y="0"/>
                  </a:moveTo>
                  <a:lnTo>
                    <a:pt x="1014983" y="941832"/>
                  </a:lnTo>
                  <a:lnTo>
                    <a:pt x="507492" y="1449324"/>
                  </a:lnTo>
                  <a:lnTo>
                    <a:pt x="0" y="941832"/>
                  </a:lnTo>
                  <a:lnTo>
                    <a:pt x="0" y="0"/>
                  </a:lnTo>
                  <a:lnTo>
                    <a:pt x="507492" y="507492"/>
                  </a:lnTo>
                  <a:lnTo>
                    <a:pt x="1014983" y="0"/>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31" name="object 31"/>
          <p:cNvSpPr txBox="1"/>
          <p:nvPr/>
        </p:nvSpPr>
        <p:spPr>
          <a:xfrm>
            <a:off x="411785" y="4119905"/>
            <a:ext cx="654844" cy="259686"/>
          </a:xfrm>
          <a:prstGeom prst="rect">
            <a:avLst/>
          </a:prstGeom>
        </p:spPr>
        <p:txBody>
          <a:bodyPr vert="horz" wrap="square" lIns="0" tIns="28575" rIns="0" bIns="0" rtlCol="0">
            <a:spAutoFit/>
          </a:bodyPr>
          <a:lstStyle/>
          <a:p>
            <a:pPr marL="81439" marR="3810" indent="-72390" defTabSz="685800">
              <a:lnSpc>
                <a:spcPts val="938"/>
              </a:lnSpc>
              <a:spcBef>
                <a:spcPts val="225"/>
              </a:spcBef>
            </a:pPr>
            <a:r>
              <a:rPr sz="900" spc="-4" dirty="0">
                <a:solidFill>
                  <a:srgbClr val="FFFFFF"/>
                </a:solidFill>
                <a:latin typeface="Arial"/>
                <a:cs typeface="Arial"/>
              </a:rPr>
              <a:t>C</a:t>
            </a:r>
            <a:r>
              <a:rPr sz="900" spc="-11" dirty="0">
                <a:solidFill>
                  <a:srgbClr val="FFFFFF"/>
                </a:solidFill>
                <a:latin typeface="Arial"/>
                <a:cs typeface="Arial"/>
              </a:rPr>
              <a:t>r</a:t>
            </a:r>
            <a:r>
              <a:rPr sz="900" spc="-4" dirty="0">
                <a:solidFill>
                  <a:srgbClr val="FFFFFF"/>
                </a:solidFill>
                <a:latin typeface="Arial"/>
                <a:cs typeface="Arial"/>
              </a:rPr>
              <a:t>o</a:t>
            </a:r>
            <a:r>
              <a:rPr sz="900" dirty="0">
                <a:solidFill>
                  <a:srgbClr val="FFFFFF"/>
                </a:solidFill>
                <a:latin typeface="Arial"/>
                <a:cs typeface="Arial"/>
              </a:rPr>
              <a:t>sscutt</a:t>
            </a:r>
            <a:r>
              <a:rPr sz="900" spc="-4" dirty="0">
                <a:solidFill>
                  <a:srgbClr val="FFFFFF"/>
                </a:solidFill>
                <a:latin typeface="Arial"/>
                <a:cs typeface="Arial"/>
              </a:rPr>
              <a:t>ing  </a:t>
            </a:r>
            <a:r>
              <a:rPr sz="900" dirty="0">
                <a:solidFill>
                  <a:srgbClr val="FFFFFF"/>
                </a:solidFill>
                <a:latin typeface="Arial"/>
                <a:cs typeface="Arial"/>
              </a:rPr>
              <a:t>Research</a:t>
            </a:r>
            <a:endParaRPr sz="900">
              <a:solidFill>
                <a:prstClr val="black"/>
              </a:solidFill>
              <a:latin typeface="Arial"/>
              <a:cs typeface="Arial"/>
            </a:endParaRPr>
          </a:p>
        </p:txBody>
      </p:sp>
      <p:grpSp>
        <p:nvGrpSpPr>
          <p:cNvPr id="32" name="object 32"/>
          <p:cNvGrpSpPr/>
          <p:nvPr/>
        </p:nvGrpSpPr>
        <p:grpSpPr>
          <a:xfrm>
            <a:off x="1111187" y="3714940"/>
            <a:ext cx="7684294" cy="725805"/>
            <a:chOff x="1481582" y="4953253"/>
            <a:chExt cx="10245725" cy="967740"/>
          </a:xfrm>
        </p:grpSpPr>
        <p:sp>
          <p:nvSpPr>
            <p:cNvPr id="33" name="object 33"/>
            <p:cNvSpPr/>
            <p:nvPr/>
          </p:nvSpPr>
          <p:spPr>
            <a:xfrm>
              <a:off x="1494282" y="4965953"/>
              <a:ext cx="10220325" cy="942340"/>
            </a:xfrm>
            <a:custGeom>
              <a:avLst/>
              <a:gdLst/>
              <a:ahLst/>
              <a:cxnLst/>
              <a:rect l="l" t="t" r="r" b="b"/>
              <a:pathLst>
                <a:path w="10220325" h="942339">
                  <a:moveTo>
                    <a:pt x="10062972" y="0"/>
                  </a:moveTo>
                  <a:lnTo>
                    <a:pt x="0" y="0"/>
                  </a:lnTo>
                  <a:lnTo>
                    <a:pt x="0" y="941832"/>
                  </a:lnTo>
                  <a:lnTo>
                    <a:pt x="10062972" y="941832"/>
                  </a:lnTo>
                  <a:lnTo>
                    <a:pt x="10112605" y="933829"/>
                  </a:lnTo>
                  <a:lnTo>
                    <a:pt x="10155698" y="911544"/>
                  </a:lnTo>
                  <a:lnTo>
                    <a:pt x="10189671" y="877564"/>
                  </a:lnTo>
                  <a:lnTo>
                    <a:pt x="10211946" y="834474"/>
                  </a:lnTo>
                  <a:lnTo>
                    <a:pt x="10219944" y="784860"/>
                  </a:lnTo>
                  <a:lnTo>
                    <a:pt x="10219944" y="156972"/>
                  </a:lnTo>
                  <a:lnTo>
                    <a:pt x="10211946" y="107338"/>
                  </a:lnTo>
                  <a:lnTo>
                    <a:pt x="10189671" y="64245"/>
                  </a:lnTo>
                  <a:lnTo>
                    <a:pt x="10155698" y="30272"/>
                  </a:lnTo>
                  <a:lnTo>
                    <a:pt x="10112605" y="7997"/>
                  </a:lnTo>
                  <a:lnTo>
                    <a:pt x="10062972" y="0"/>
                  </a:lnTo>
                  <a:close/>
                </a:path>
              </a:pathLst>
            </a:custGeom>
            <a:solidFill>
              <a:srgbClr val="FFFFFF">
                <a:alpha val="90194"/>
              </a:srgbClr>
            </a:solidFill>
          </p:spPr>
          <p:txBody>
            <a:bodyPr wrap="square" lIns="0" tIns="0" rIns="0" bIns="0" rtlCol="0"/>
            <a:lstStyle/>
            <a:p>
              <a:pPr defTabSz="685800"/>
              <a:endParaRPr sz="1350">
                <a:solidFill>
                  <a:prstClr val="black"/>
                </a:solidFill>
                <a:latin typeface="Calibri"/>
              </a:endParaRPr>
            </a:p>
          </p:txBody>
        </p:sp>
        <p:sp>
          <p:nvSpPr>
            <p:cNvPr id="34" name="object 34"/>
            <p:cNvSpPr/>
            <p:nvPr/>
          </p:nvSpPr>
          <p:spPr>
            <a:xfrm>
              <a:off x="1494282" y="4965953"/>
              <a:ext cx="10220325" cy="942340"/>
            </a:xfrm>
            <a:custGeom>
              <a:avLst/>
              <a:gdLst/>
              <a:ahLst/>
              <a:cxnLst/>
              <a:rect l="l" t="t" r="r" b="b"/>
              <a:pathLst>
                <a:path w="10220325" h="942339">
                  <a:moveTo>
                    <a:pt x="10219944" y="156972"/>
                  </a:moveTo>
                  <a:lnTo>
                    <a:pt x="10219944" y="784860"/>
                  </a:lnTo>
                  <a:lnTo>
                    <a:pt x="10211946" y="834474"/>
                  </a:lnTo>
                  <a:lnTo>
                    <a:pt x="10189671" y="877564"/>
                  </a:lnTo>
                  <a:lnTo>
                    <a:pt x="10155698" y="911544"/>
                  </a:lnTo>
                  <a:lnTo>
                    <a:pt x="10112605" y="933829"/>
                  </a:lnTo>
                  <a:lnTo>
                    <a:pt x="10062972" y="941832"/>
                  </a:lnTo>
                  <a:lnTo>
                    <a:pt x="0" y="941832"/>
                  </a:lnTo>
                  <a:lnTo>
                    <a:pt x="0" y="0"/>
                  </a:lnTo>
                  <a:lnTo>
                    <a:pt x="10062972" y="0"/>
                  </a:lnTo>
                  <a:lnTo>
                    <a:pt x="10112605" y="7997"/>
                  </a:lnTo>
                  <a:lnTo>
                    <a:pt x="10155698" y="30272"/>
                  </a:lnTo>
                  <a:lnTo>
                    <a:pt x="10189671" y="64245"/>
                  </a:lnTo>
                  <a:lnTo>
                    <a:pt x="10211946" y="107338"/>
                  </a:lnTo>
                  <a:lnTo>
                    <a:pt x="10219944" y="156972"/>
                  </a:lnTo>
                  <a:close/>
                </a:path>
              </a:pathLst>
            </a:custGeom>
            <a:ln w="25400">
              <a:solidFill>
                <a:srgbClr val="4F81BC"/>
              </a:solidFill>
            </a:ln>
          </p:spPr>
          <p:txBody>
            <a:bodyPr wrap="square" lIns="0" tIns="0" rIns="0" bIns="0" rtlCol="0"/>
            <a:lstStyle/>
            <a:p>
              <a:pPr defTabSz="685800"/>
              <a:endParaRPr sz="1350">
                <a:solidFill>
                  <a:prstClr val="black"/>
                </a:solidFill>
                <a:latin typeface="Calibri"/>
              </a:endParaRPr>
            </a:p>
          </p:txBody>
        </p:sp>
      </p:grpSp>
      <p:sp>
        <p:nvSpPr>
          <p:cNvPr id="35" name="object 35"/>
          <p:cNvSpPr txBox="1"/>
          <p:nvPr/>
        </p:nvSpPr>
        <p:spPr>
          <a:xfrm>
            <a:off x="1270445" y="3870294"/>
            <a:ext cx="6410325" cy="355867"/>
          </a:xfrm>
          <a:prstGeom prst="rect">
            <a:avLst/>
          </a:prstGeom>
        </p:spPr>
        <p:txBody>
          <a:bodyPr vert="horz" wrap="square" lIns="0" tIns="9525" rIns="0" bIns="0" rtlCol="0">
            <a:spAutoFit/>
          </a:bodyPr>
          <a:lstStyle/>
          <a:p>
            <a:pPr marL="224314" indent="-215265" defTabSz="685800">
              <a:spcBef>
                <a:spcPts val="75"/>
              </a:spcBef>
              <a:buFontTx/>
              <a:buChar char="•"/>
              <a:tabLst>
                <a:tab pos="224790" algn="l"/>
              </a:tabLst>
            </a:pPr>
            <a:r>
              <a:rPr sz="2250" spc="-4" dirty="0">
                <a:solidFill>
                  <a:prstClr val="black"/>
                </a:solidFill>
                <a:latin typeface="Arial"/>
                <a:cs typeface="Arial"/>
              </a:rPr>
              <a:t>Research tools </a:t>
            </a:r>
            <a:r>
              <a:rPr sz="2250" dirty="0">
                <a:solidFill>
                  <a:prstClr val="black"/>
                </a:solidFill>
                <a:latin typeface="Arial"/>
                <a:cs typeface="Arial"/>
              </a:rPr>
              <a:t>to </a:t>
            </a:r>
            <a:r>
              <a:rPr sz="2250" spc="-4" dirty="0">
                <a:solidFill>
                  <a:prstClr val="black"/>
                </a:solidFill>
                <a:latin typeface="Arial"/>
                <a:cs typeface="Arial"/>
              </a:rPr>
              <a:t>forecast future critical</a:t>
            </a:r>
            <a:r>
              <a:rPr sz="2250" spc="71" dirty="0">
                <a:solidFill>
                  <a:prstClr val="black"/>
                </a:solidFill>
                <a:latin typeface="Arial"/>
                <a:cs typeface="Arial"/>
              </a:rPr>
              <a:t> </a:t>
            </a:r>
            <a:r>
              <a:rPr sz="2250" spc="-4" dirty="0">
                <a:solidFill>
                  <a:prstClr val="black"/>
                </a:solidFill>
                <a:latin typeface="Arial"/>
                <a:cs typeface="Arial"/>
              </a:rPr>
              <a:t>minerals</a:t>
            </a:r>
            <a:endParaRPr sz="2250">
              <a:solidFill>
                <a:prstClr val="black"/>
              </a:solidFill>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2504" b="41673"/>
          <a:stretch/>
        </p:blipFill>
        <p:spPr>
          <a:xfrm>
            <a:off x="5633512" y="-1"/>
            <a:ext cx="3510488" cy="4608611"/>
          </a:xfrm>
          <a:prstGeom prst="rect">
            <a:avLst/>
          </a:prstGeom>
        </p:spPr>
      </p:pic>
      <p:sp>
        <p:nvSpPr>
          <p:cNvPr id="10" name="Rectangle 9"/>
          <p:cNvSpPr/>
          <p:nvPr/>
        </p:nvSpPr>
        <p:spPr>
          <a:xfrm>
            <a:off x="0" y="3943350"/>
            <a:ext cx="9144000" cy="120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p:cNvSpPr/>
          <p:nvPr/>
        </p:nvSpPr>
        <p:spPr>
          <a:xfrm>
            <a:off x="769908" y="3431561"/>
            <a:ext cx="7535892" cy="285750"/>
          </a:xfrm>
          <a:prstGeom prst="parallelogram">
            <a:avLst/>
          </a:prstGeom>
          <a:solidFill>
            <a:srgbClr val="A93239"/>
          </a:solidFill>
          <a:ln w="31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914400" y="3409950"/>
            <a:ext cx="4719112" cy="338554"/>
          </a:xfrm>
          <a:prstGeom prst="rect">
            <a:avLst/>
          </a:prstGeom>
          <a:noFill/>
        </p:spPr>
        <p:txBody>
          <a:bodyPr wrap="non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HELPING WISCONSIN MANUFACTURERS GROW.</a:t>
            </a:r>
          </a:p>
        </p:txBody>
      </p:sp>
      <p:sp>
        <p:nvSpPr>
          <p:cNvPr id="7" name="TextBox 6"/>
          <p:cNvSpPr txBox="1"/>
          <p:nvPr/>
        </p:nvSpPr>
        <p:spPr>
          <a:xfrm>
            <a:off x="762000" y="819150"/>
            <a:ext cx="7239000" cy="830997"/>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Supply Chain Adventures </a:t>
            </a:r>
            <a:r>
              <a:rPr lang="en-US" sz="2800" b="1" dirty="0">
                <a:solidFill>
                  <a:srgbClr val="6F9779"/>
                </a:solidFill>
                <a:latin typeface="Open Sans" panose="020B0606030504020204" pitchFamily="34" charset="0"/>
                <a:ea typeface="Open Sans" panose="020B0606030504020204" pitchFamily="34" charset="0"/>
                <a:cs typeface="Open Sans" panose="020B0606030504020204" pitchFamily="34" charset="0"/>
              </a:rPr>
              <a:t>	</a:t>
            </a:r>
          </a:p>
          <a:p>
            <a:r>
              <a:rPr lang="en-US" sz="2000" dirty="0">
                <a:latin typeface="Open Sans" panose="020B0606030504020204" pitchFamily="34" charset="0"/>
                <a:ea typeface="Open Sans" panose="020B0606030504020204" pitchFamily="34" charset="0"/>
                <a:cs typeface="Open Sans" panose="020B0606030504020204" pitchFamily="34" charset="0"/>
              </a:rPr>
              <a:t>January 31, 2023</a:t>
            </a:r>
          </a:p>
        </p:txBody>
      </p:sp>
      <p:sp>
        <p:nvSpPr>
          <p:cNvPr id="8" name="TextBox 7"/>
          <p:cNvSpPr txBox="1"/>
          <p:nvPr/>
        </p:nvSpPr>
        <p:spPr>
          <a:xfrm>
            <a:off x="4971726" y="4086820"/>
            <a:ext cx="2114874" cy="369332"/>
          </a:xfrm>
          <a:prstGeom prst="rect">
            <a:avLst/>
          </a:prstGeom>
          <a:noFill/>
        </p:spPr>
        <p:txBody>
          <a:bodyPr wrap="non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Buckley Brinkman</a:t>
            </a:r>
          </a:p>
        </p:txBody>
      </p:sp>
      <p:pic>
        <p:nvPicPr>
          <p:cNvPr id="15" name="Picture 7" descr="WCM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75214"/>
            <a:ext cx="3383199" cy="734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880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uit&#10;&#10;Description automatically generated">
            <a:extLst>
              <a:ext uri="{FF2B5EF4-FFF2-40B4-BE49-F238E27FC236}">
                <a16:creationId xmlns:a16="http://schemas.microsoft.com/office/drawing/2014/main" id="{D15E7070-6876-C126-C7A4-B328742A734F}"/>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
            <a:ext cx="9144000" cy="5467350"/>
          </a:xfrm>
        </p:spPr>
      </p:pic>
    </p:spTree>
    <p:extLst>
      <p:ext uri="{BB962C8B-B14F-4D97-AF65-F5344CB8AC3E}">
        <p14:creationId xmlns:p14="http://schemas.microsoft.com/office/powerpoint/2010/main" val="2263686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taking off at night&#10;&#10;Description automatically generated with low confidence">
            <a:extLst>
              <a:ext uri="{FF2B5EF4-FFF2-40B4-BE49-F238E27FC236}">
                <a16:creationId xmlns:a16="http://schemas.microsoft.com/office/drawing/2014/main" id="{BEE02776-322C-411F-5389-CA6C75C40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9456"/>
            <a:ext cx="9144000" cy="6085650"/>
          </a:xfrm>
          <a:prstGeom prst="rect">
            <a:avLst/>
          </a:prstGeom>
        </p:spPr>
      </p:pic>
    </p:spTree>
    <p:extLst>
      <p:ext uri="{BB962C8B-B14F-4D97-AF65-F5344CB8AC3E}">
        <p14:creationId xmlns:p14="http://schemas.microsoft.com/office/powerpoint/2010/main" val="2157157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eapon&#10;&#10;Description automatically generated">
            <a:extLst>
              <a:ext uri="{FF2B5EF4-FFF2-40B4-BE49-F238E27FC236}">
                <a16:creationId xmlns:a16="http://schemas.microsoft.com/office/drawing/2014/main" id="{ABB46ACD-3BD4-F8CF-B08F-AE5374F62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127"/>
            <a:ext cx="9144000" cy="5364627"/>
          </a:xfrm>
          <a:prstGeom prst="rect">
            <a:avLst/>
          </a:prstGeom>
        </p:spPr>
      </p:pic>
    </p:spTree>
    <p:extLst>
      <p:ext uri="{BB962C8B-B14F-4D97-AF65-F5344CB8AC3E}">
        <p14:creationId xmlns:p14="http://schemas.microsoft.com/office/powerpoint/2010/main" val="858056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cloth&#10;&#10;Description automatically generated">
            <a:extLst>
              <a:ext uri="{FF2B5EF4-FFF2-40B4-BE49-F238E27FC236}">
                <a16:creationId xmlns:a16="http://schemas.microsoft.com/office/drawing/2014/main" id="{404BCE69-6CEE-1822-174D-00E9C669788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21208916">
            <a:off x="4863571" y="821387"/>
            <a:ext cx="4021447" cy="2680964"/>
          </a:xfrm>
        </p:spPr>
      </p:pic>
      <p:sp>
        <p:nvSpPr>
          <p:cNvPr id="2" name="Title 1">
            <a:extLst>
              <a:ext uri="{FF2B5EF4-FFF2-40B4-BE49-F238E27FC236}">
                <a16:creationId xmlns:a16="http://schemas.microsoft.com/office/drawing/2014/main" id="{5E2FB5FA-90F7-E15A-FDA9-A29D569D9E8F}"/>
              </a:ext>
            </a:extLst>
          </p:cNvPr>
          <p:cNvSpPr>
            <a:spLocks noGrp="1"/>
          </p:cNvSpPr>
          <p:nvPr>
            <p:ph type="title"/>
          </p:nvPr>
        </p:nvSpPr>
        <p:spPr/>
        <p:txBody>
          <a:bodyPr/>
          <a:lstStyle/>
          <a:p>
            <a:r>
              <a:rPr lang="en-US" dirty="0"/>
              <a:t>Of course…</a:t>
            </a:r>
          </a:p>
        </p:txBody>
      </p:sp>
      <p:pic>
        <p:nvPicPr>
          <p:cNvPr id="6" name="Content Placeholder 5" descr="A group of people posing for a photo&#10;&#10;Description automatically generated">
            <a:extLst>
              <a:ext uri="{FF2B5EF4-FFF2-40B4-BE49-F238E27FC236}">
                <a16:creationId xmlns:a16="http://schemas.microsoft.com/office/drawing/2014/main" id="{EECE39E7-ACFD-60C1-1EA0-012D32811D5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20822659">
            <a:off x="457200" y="946150"/>
            <a:ext cx="4572000" cy="3048000"/>
          </a:xfrm>
        </p:spPr>
      </p:pic>
    </p:spTree>
    <p:extLst>
      <p:ext uri="{BB962C8B-B14F-4D97-AF65-F5344CB8AC3E}">
        <p14:creationId xmlns:p14="http://schemas.microsoft.com/office/powerpoint/2010/main" val="83708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330533-29B6-6D84-8F68-E624F9BEFDB4}"/>
              </a:ext>
            </a:extLst>
          </p:cNvPr>
          <p:cNvSpPr>
            <a:spLocks noGrp="1"/>
          </p:cNvSpPr>
          <p:nvPr>
            <p:ph type="title"/>
          </p:nvPr>
        </p:nvSpPr>
        <p:spPr/>
        <p:txBody>
          <a:bodyPr/>
          <a:lstStyle/>
          <a:p>
            <a:r>
              <a:rPr lang="en-US" dirty="0"/>
              <a:t>The Pandemic taught us…</a:t>
            </a:r>
          </a:p>
        </p:txBody>
      </p:sp>
      <p:sp>
        <p:nvSpPr>
          <p:cNvPr id="6" name="Content Placeholder 5">
            <a:extLst>
              <a:ext uri="{FF2B5EF4-FFF2-40B4-BE49-F238E27FC236}">
                <a16:creationId xmlns:a16="http://schemas.microsoft.com/office/drawing/2014/main" id="{AE85F4E5-72D9-5D6A-8588-D56E8C605B96}"/>
              </a:ext>
            </a:extLst>
          </p:cNvPr>
          <p:cNvSpPr>
            <a:spLocks noGrp="1"/>
          </p:cNvSpPr>
          <p:nvPr>
            <p:ph idx="1"/>
          </p:nvPr>
        </p:nvSpPr>
        <p:spPr/>
        <p:txBody>
          <a:bodyPr>
            <a:normAutofit fontScale="85000" lnSpcReduction="10000"/>
          </a:bodyPr>
          <a:lstStyle/>
          <a:p>
            <a:r>
              <a:rPr lang="en-US" dirty="0"/>
              <a:t>The danger of long supply chains originating in unfriendly places</a:t>
            </a:r>
            <a:br>
              <a:rPr lang="en-US" dirty="0"/>
            </a:br>
            <a:endParaRPr lang="en-US" dirty="0"/>
          </a:p>
          <a:p>
            <a:r>
              <a:rPr lang="en-US" dirty="0"/>
              <a:t>Our addiction to lower prices over secure supply</a:t>
            </a:r>
            <a:br>
              <a:rPr lang="en-US" dirty="0"/>
            </a:br>
            <a:endParaRPr lang="en-US" dirty="0"/>
          </a:p>
          <a:p>
            <a:r>
              <a:rPr lang="en-US" dirty="0"/>
              <a:t>Difficulty of coordinating multi-state initiatives</a:t>
            </a:r>
            <a:br>
              <a:rPr lang="en-US" dirty="0"/>
            </a:br>
            <a:r>
              <a:rPr lang="en-US" i="1" dirty="0">
                <a:solidFill>
                  <a:schemeClr val="accent1"/>
                </a:solidFill>
              </a:rPr>
              <a:t>Supply Chains don’t recognize state borders</a:t>
            </a:r>
            <a:br>
              <a:rPr lang="en-US" i="1" dirty="0">
                <a:solidFill>
                  <a:schemeClr val="accent1"/>
                </a:solidFill>
              </a:rPr>
            </a:br>
            <a:endParaRPr lang="en-US" i="1" dirty="0">
              <a:solidFill>
                <a:schemeClr val="accent1"/>
              </a:solidFill>
            </a:endParaRPr>
          </a:p>
          <a:p>
            <a:r>
              <a:rPr lang="en-US" sz="3100" dirty="0">
                <a:solidFill>
                  <a:schemeClr val="accent2"/>
                </a:solidFill>
              </a:rPr>
              <a:t>Ultimately </a:t>
            </a:r>
            <a:r>
              <a:rPr lang="en-US" sz="3100" dirty="0">
                <a:solidFill>
                  <a:schemeClr val="accent2"/>
                </a:solidFill>
                <a:sym typeface="Wingdings" pitchFamily="2" charset="2"/>
              </a:rPr>
              <a:t> Resilience = Flexibility</a:t>
            </a:r>
            <a:endParaRPr lang="en-US" sz="3100" dirty="0">
              <a:solidFill>
                <a:schemeClr val="accent2"/>
              </a:solidFill>
            </a:endParaRPr>
          </a:p>
          <a:p>
            <a:endParaRPr lang="en-US" dirty="0">
              <a:solidFill>
                <a:schemeClr val="accent1"/>
              </a:solidFill>
            </a:endParaRPr>
          </a:p>
        </p:txBody>
      </p:sp>
    </p:spTree>
    <p:extLst>
      <p:ext uri="{BB962C8B-B14F-4D97-AF65-F5344CB8AC3E}">
        <p14:creationId xmlns:p14="http://schemas.microsoft.com/office/powerpoint/2010/main" val="10981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F159-4734-5F22-27D1-C4D8F38B666D}"/>
              </a:ext>
            </a:extLst>
          </p:cNvPr>
          <p:cNvSpPr>
            <a:spLocks noGrp="1"/>
          </p:cNvSpPr>
          <p:nvPr>
            <p:ph type="title"/>
          </p:nvPr>
        </p:nvSpPr>
        <p:spPr/>
        <p:txBody>
          <a:bodyPr/>
          <a:lstStyle/>
          <a:p>
            <a:r>
              <a:rPr lang="en-US" dirty="0"/>
              <a:t>Short-Term: Engage &amp; Pivot</a:t>
            </a:r>
          </a:p>
        </p:txBody>
      </p:sp>
      <p:pic>
        <p:nvPicPr>
          <p:cNvPr id="5" name="Picture 4" descr="A picture containing indoor, dining table&#10;&#10;Description automatically generated">
            <a:extLst>
              <a:ext uri="{FF2B5EF4-FFF2-40B4-BE49-F238E27FC236}">
                <a16:creationId xmlns:a16="http://schemas.microsoft.com/office/drawing/2014/main" id="{AC6313E5-9964-8095-77A2-87212A6F01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80" t="14445" r="18395" b="4005"/>
          <a:stretch/>
        </p:blipFill>
        <p:spPr>
          <a:xfrm rot="21200727">
            <a:off x="1927725" y="1406156"/>
            <a:ext cx="4419600" cy="3079558"/>
          </a:xfrm>
          <a:prstGeom prst="rect">
            <a:avLst/>
          </a:prstGeom>
        </p:spPr>
      </p:pic>
      <p:pic>
        <p:nvPicPr>
          <p:cNvPr id="7" name="Picture 6" descr="A picture containing text, person, indoor, working&#10;&#10;Description automatically generated">
            <a:extLst>
              <a:ext uri="{FF2B5EF4-FFF2-40B4-BE49-F238E27FC236}">
                <a16:creationId xmlns:a16="http://schemas.microsoft.com/office/drawing/2014/main" id="{687F40AB-B002-DED1-B33C-8BB60FC570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6" t="3929" r="9803" b="5374"/>
          <a:stretch/>
        </p:blipFill>
        <p:spPr>
          <a:xfrm rot="20745581">
            <a:off x="65731" y="1276350"/>
            <a:ext cx="4027571" cy="1962150"/>
          </a:xfrm>
          <a:prstGeom prst="rect">
            <a:avLst/>
          </a:prstGeom>
        </p:spPr>
      </p:pic>
      <p:pic>
        <p:nvPicPr>
          <p:cNvPr id="9" name="Picture 8" descr="A group of men wearing safety vests and reflectors&#10;&#10;Description automatically generated with medium confidence">
            <a:extLst>
              <a:ext uri="{FF2B5EF4-FFF2-40B4-BE49-F238E27FC236}">
                <a16:creationId xmlns:a16="http://schemas.microsoft.com/office/drawing/2014/main" id="{82135308-C3F3-BD62-C761-F22D493FFC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3" t="10000" r="11576" b="11481"/>
          <a:stretch/>
        </p:blipFill>
        <p:spPr>
          <a:xfrm rot="1090663">
            <a:off x="4728744" y="1277452"/>
            <a:ext cx="4343400" cy="2676747"/>
          </a:xfrm>
          <a:prstGeom prst="rect">
            <a:avLst/>
          </a:prstGeom>
        </p:spPr>
      </p:pic>
    </p:spTree>
    <p:extLst>
      <p:ext uri="{BB962C8B-B14F-4D97-AF65-F5344CB8AC3E}">
        <p14:creationId xmlns:p14="http://schemas.microsoft.com/office/powerpoint/2010/main" val="2544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2B59-9BC3-DEF0-5F71-2598E9143AB6}"/>
              </a:ext>
            </a:extLst>
          </p:cNvPr>
          <p:cNvSpPr>
            <a:spLocks noGrp="1"/>
          </p:cNvSpPr>
          <p:nvPr>
            <p:ph type="title"/>
          </p:nvPr>
        </p:nvSpPr>
        <p:spPr>
          <a:xfrm>
            <a:off x="457200" y="8828"/>
            <a:ext cx="8229600" cy="857250"/>
          </a:xfrm>
        </p:spPr>
        <p:txBody>
          <a:bodyPr>
            <a:normAutofit fontScale="90000"/>
          </a:bodyPr>
          <a:lstStyle/>
          <a:p>
            <a:r>
              <a:rPr lang="en-US" dirty="0"/>
              <a:t>Long-Term: </a:t>
            </a:r>
            <a:r>
              <a:rPr lang="en-US" dirty="0" err="1"/>
              <a:t>Reshore</a:t>
            </a:r>
            <a:r>
              <a:rPr lang="en-US" dirty="0"/>
              <a:t>/Nearshore/</a:t>
            </a:r>
            <a:r>
              <a:rPr lang="en-US" dirty="0" err="1"/>
              <a:t>Friendshore</a:t>
            </a:r>
            <a:r>
              <a:rPr lang="en-US" dirty="0"/>
              <a:t> </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38D35041-F1CF-B694-601D-C7CA571065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316" r="1410" b="5394"/>
          <a:stretch/>
        </p:blipFill>
        <p:spPr>
          <a:xfrm>
            <a:off x="197427" y="666750"/>
            <a:ext cx="8749145" cy="4507137"/>
          </a:xfrm>
        </p:spPr>
      </p:pic>
    </p:spTree>
    <p:extLst>
      <p:ext uri="{BB962C8B-B14F-4D97-AF65-F5344CB8AC3E}">
        <p14:creationId xmlns:p14="http://schemas.microsoft.com/office/powerpoint/2010/main" val="238687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98006" y="4793743"/>
            <a:ext cx="71914" cy="124554"/>
          </a:xfrm>
          <a:prstGeom prst="rect">
            <a:avLst/>
          </a:prstGeom>
        </p:spPr>
        <p:txBody>
          <a:bodyPr vert="horz" wrap="square" lIns="0" tIns="9049" rIns="0" bIns="0" rtlCol="0">
            <a:spAutoFit/>
          </a:bodyPr>
          <a:lstStyle/>
          <a:p>
            <a:pPr marL="9525" defTabSz="685800">
              <a:spcBef>
                <a:spcPts val="71"/>
              </a:spcBef>
            </a:pPr>
            <a:r>
              <a:rPr sz="750" spc="-4" dirty="0">
                <a:solidFill>
                  <a:srgbClr val="888888"/>
                </a:solidFill>
                <a:latin typeface="Arial"/>
                <a:cs typeface="Arial"/>
              </a:rPr>
              <a:t>4</a:t>
            </a:r>
            <a:endParaRPr sz="750">
              <a:solidFill>
                <a:prstClr val="black"/>
              </a:solidFill>
              <a:latin typeface="Arial"/>
              <a:cs typeface="Arial"/>
            </a:endParaRPr>
          </a:p>
        </p:txBody>
      </p:sp>
      <p:sp>
        <p:nvSpPr>
          <p:cNvPr id="3" name="object 3"/>
          <p:cNvSpPr txBox="1"/>
          <p:nvPr/>
        </p:nvSpPr>
        <p:spPr>
          <a:xfrm>
            <a:off x="1766697" y="1019976"/>
            <a:ext cx="989171" cy="171681"/>
          </a:xfrm>
          <a:prstGeom prst="rect">
            <a:avLst/>
          </a:prstGeom>
        </p:spPr>
        <p:txBody>
          <a:bodyPr vert="horz" wrap="square" lIns="0" tIns="10001" rIns="0" bIns="0" rtlCol="0">
            <a:spAutoFit/>
          </a:bodyPr>
          <a:lstStyle/>
          <a:p>
            <a:pPr marL="9525" defTabSz="685800">
              <a:spcBef>
                <a:spcPts val="79"/>
              </a:spcBef>
            </a:pPr>
            <a:r>
              <a:rPr sz="1050" b="1" spc="-8" dirty="0">
                <a:solidFill>
                  <a:srgbClr val="404040"/>
                </a:solidFill>
                <a:latin typeface="Arial"/>
                <a:cs typeface="Arial"/>
              </a:rPr>
              <a:t>Transportation</a:t>
            </a:r>
            <a:r>
              <a:rPr sz="1050" spc="-8" dirty="0">
                <a:solidFill>
                  <a:srgbClr val="404040"/>
                </a:solidFill>
                <a:latin typeface="Arial"/>
                <a:cs typeface="Arial"/>
              </a:rPr>
              <a:t>:</a:t>
            </a:r>
            <a:endParaRPr sz="1050">
              <a:solidFill>
                <a:prstClr val="black"/>
              </a:solidFill>
              <a:latin typeface="Arial"/>
              <a:cs typeface="Arial"/>
            </a:endParaRPr>
          </a:p>
        </p:txBody>
      </p:sp>
      <p:sp>
        <p:nvSpPr>
          <p:cNvPr id="4" name="object 4"/>
          <p:cNvSpPr txBox="1"/>
          <p:nvPr/>
        </p:nvSpPr>
        <p:spPr>
          <a:xfrm>
            <a:off x="1918716" y="1180168"/>
            <a:ext cx="2280285" cy="1254639"/>
          </a:xfrm>
          <a:prstGeom prst="rect">
            <a:avLst/>
          </a:prstGeom>
        </p:spPr>
        <p:txBody>
          <a:bodyPr vert="horz" wrap="square" lIns="0" tIns="25718" rIns="0" bIns="0" rtlCol="0">
            <a:spAutoFit/>
          </a:bodyPr>
          <a:lstStyle/>
          <a:p>
            <a:pPr marL="224314" indent="-215265" algn="just" defTabSz="685800">
              <a:spcBef>
                <a:spcPts val="203"/>
              </a:spcBef>
              <a:buFontTx/>
              <a:buChar char="•"/>
              <a:tabLst>
                <a:tab pos="224790" algn="l"/>
              </a:tabLst>
            </a:pPr>
            <a:r>
              <a:rPr sz="1050" spc="-4" dirty="0">
                <a:solidFill>
                  <a:srgbClr val="404040"/>
                </a:solidFill>
                <a:latin typeface="Arial"/>
                <a:cs typeface="Arial"/>
              </a:rPr>
              <a:t>Devotes </a:t>
            </a:r>
            <a:r>
              <a:rPr sz="1050" dirty="0">
                <a:solidFill>
                  <a:srgbClr val="404040"/>
                </a:solidFill>
                <a:latin typeface="Arial"/>
                <a:cs typeface="Arial"/>
              </a:rPr>
              <a:t>$42 billion to</a:t>
            </a:r>
            <a:r>
              <a:rPr sz="1050" spc="-56" dirty="0">
                <a:solidFill>
                  <a:srgbClr val="404040"/>
                </a:solidFill>
                <a:latin typeface="Arial"/>
                <a:cs typeface="Arial"/>
              </a:rPr>
              <a:t> </a:t>
            </a:r>
            <a:r>
              <a:rPr sz="1050" spc="-4" dirty="0">
                <a:solidFill>
                  <a:srgbClr val="404040"/>
                </a:solidFill>
                <a:latin typeface="Arial"/>
                <a:cs typeface="Arial"/>
              </a:rPr>
              <a:t>strengthen</a:t>
            </a:r>
            <a:endParaRPr sz="1050">
              <a:solidFill>
                <a:prstClr val="black"/>
              </a:solidFill>
              <a:latin typeface="Arial"/>
              <a:cs typeface="Arial"/>
            </a:endParaRPr>
          </a:p>
          <a:p>
            <a:pPr marL="224314" algn="just" defTabSz="685800">
              <a:spcBef>
                <a:spcPts val="127"/>
              </a:spcBef>
            </a:pPr>
            <a:r>
              <a:rPr sz="1050" b="1" spc="-4" dirty="0">
                <a:solidFill>
                  <a:srgbClr val="404040"/>
                </a:solidFill>
                <a:latin typeface="Arial"/>
                <a:cs typeface="Arial"/>
              </a:rPr>
              <a:t>ports, airports, and</a:t>
            </a:r>
            <a:r>
              <a:rPr sz="1050" b="1" spc="-56" dirty="0">
                <a:solidFill>
                  <a:srgbClr val="404040"/>
                </a:solidFill>
                <a:latin typeface="Arial"/>
                <a:cs typeface="Arial"/>
              </a:rPr>
              <a:t> </a:t>
            </a:r>
            <a:r>
              <a:rPr sz="1050" b="1" dirty="0">
                <a:solidFill>
                  <a:srgbClr val="404040"/>
                </a:solidFill>
                <a:latin typeface="Arial"/>
                <a:cs typeface="Arial"/>
              </a:rPr>
              <a:t>rail</a:t>
            </a:r>
            <a:endParaRPr sz="1050">
              <a:solidFill>
                <a:prstClr val="black"/>
              </a:solidFill>
              <a:latin typeface="Arial"/>
              <a:cs typeface="Arial"/>
            </a:endParaRPr>
          </a:p>
          <a:p>
            <a:pPr marL="224314" marR="3810" indent="-215265" algn="just" defTabSz="685800">
              <a:lnSpc>
                <a:spcPct val="110000"/>
              </a:lnSpc>
              <a:buFontTx/>
              <a:buChar char="•"/>
              <a:tabLst>
                <a:tab pos="224790" algn="l"/>
              </a:tabLst>
            </a:pPr>
            <a:r>
              <a:rPr sz="1050" spc="-4" dirty="0">
                <a:solidFill>
                  <a:srgbClr val="404040"/>
                </a:solidFill>
                <a:latin typeface="Arial"/>
                <a:cs typeface="Arial"/>
              </a:rPr>
              <a:t>Appropriates </a:t>
            </a:r>
            <a:r>
              <a:rPr sz="1050" spc="-23" dirty="0">
                <a:solidFill>
                  <a:srgbClr val="404040"/>
                </a:solidFill>
                <a:latin typeface="Arial"/>
                <a:cs typeface="Arial"/>
              </a:rPr>
              <a:t>$110 </a:t>
            </a:r>
            <a:r>
              <a:rPr sz="1050" spc="-4" dirty="0">
                <a:solidFill>
                  <a:srgbClr val="404040"/>
                </a:solidFill>
                <a:latin typeface="Arial"/>
                <a:cs typeface="Arial"/>
              </a:rPr>
              <a:t>billion for </a:t>
            </a:r>
            <a:r>
              <a:rPr sz="1050" b="1" spc="-4" dirty="0">
                <a:solidFill>
                  <a:srgbClr val="404040"/>
                </a:solidFill>
                <a:latin typeface="Arial"/>
                <a:cs typeface="Arial"/>
              </a:rPr>
              <a:t>roads  and</a:t>
            </a:r>
            <a:r>
              <a:rPr sz="1050" b="1" spc="-11" dirty="0">
                <a:solidFill>
                  <a:srgbClr val="404040"/>
                </a:solidFill>
                <a:latin typeface="Arial"/>
                <a:cs typeface="Arial"/>
              </a:rPr>
              <a:t> </a:t>
            </a:r>
            <a:r>
              <a:rPr sz="1050" b="1" spc="-4" dirty="0">
                <a:solidFill>
                  <a:srgbClr val="404040"/>
                </a:solidFill>
                <a:latin typeface="Arial"/>
                <a:cs typeface="Arial"/>
              </a:rPr>
              <a:t>bridges</a:t>
            </a:r>
            <a:endParaRPr sz="1050">
              <a:solidFill>
                <a:prstClr val="black"/>
              </a:solidFill>
              <a:latin typeface="Arial"/>
              <a:cs typeface="Arial"/>
            </a:endParaRPr>
          </a:p>
          <a:p>
            <a:pPr marL="224314" marR="67628" indent="-215265" algn="just" defTabSz="685800">
              <a:lnSpc>
                <a:spcPts val="1388"/>
              </a:lnSpc>
              <a:spcBef>
                <a:spcPts val="68"/>
              </a:spcBef>
              <a:buFontTx/>
              <a:buChar char="•"/>
              <a:tabLst>
                <a:tab pos="224790" algn="l"/>
              </a:tabLst>
            </a:pPr>
            <a:r>
              <a:rPr sz="1050" spc="-4" dirty="0">
                <a:solidFill>
                  <a:srgbClr val="404040"/>
                </a:solidFill>
                <a:latin typeface="Arial"/>
                <a:cs typeface="Arial"/>
              </a:rPr>
              <a:t>Invests more </a:t>
            </a:r>
            <a:r>
              <a:rPr sz="1050" dirty="0">
                <a:solidFill>
                  <a:srgbClr val="404040"/>
                </a:solidFill>
                <a:latin typeface="Arial"/>
                <a:cs typeface="Arial"/>
              </a:rPr>
              <a:t>than $750 million in  </a:t>
            </a:r>
            <a:r>
              <a:rPr sz="1050" b="1" dirty="0">
                <a:solidFill>
                  <a:srgbClr val="404040"/>
                </a:solidFill>
                <a:latin typeface="Arial"/>
                <a:cs typeface="Arial"/>
              </a:rPr>
              <a:t>electric </a:t>
            </a:r>
            <a:r>
              <a:rPr sz="1050" b="1" spc="-4" dirty="0">
                <a:solidFill>
                  <a:srgbClr val="404040"/>
                </a:solidFill>
                <a:latin typeface="Arial"/>
                <a:cs typeface="Arial"/>
              </a:rPr>
              <a:t>vehicle </a:t>
            </a:r>
            <a:r>
              <a:rPr sz="1050" spc="-4" dirty="0">
                <a:solidFill>
                  <a:srgbClr val="404040"/>
                </a:solidFill>
                <a:latin typeface="Arial"/>
                <a:cs typeface="Arial"/>
              </a:rPr>
              <a:t>and</a:t>
            </a:r>
            <a:r>
              <a:rPr sz="1050" spc="-75" dirty="0">
                <a:solidFill>
                  <a:srgbClr val="404040"/>
                </a:solidFill>
                <a:latin typeface="Arial"/>
                <a:cs typeface="Arial"/>
              </a:rPr>
              <a:t> </a:t>
            </a:r>
            <a:r>
              <a:rPr sz="1050" b="1" spc="-4" dirty="0">
                <a:solidFill>
                  <a:srgbClr val="404040"/>
                </a:solidFill>
                <a:latin typeface="Arial"/>
                <a:cs typeface="Arial"/>
              </a:rPr>
              <a:t>sustainable  transportation</a:t>
            </a:r>
            <a:r>
              <a:rPr sz="1050" b="1" spc="-38" dirty="0">
                <a:solidFill>
                  <a:srgbClr val="404040"/>
                </a:solidFill>
                <a:latin typeface="Arial"/>
                <a:cs typeface="Arial"/>
              </a:rPr>
              <a:t> </a:t>
            </a:r>
            <a:r>
              <a:rPr sz="1050" spc="-4" dirty="0">
                <a:solidFill>
                  <a:srgbClr val="404040"/>
                </a:solidFill>
                <a:latin typeface="Arial"/>
                <a:cs typeface="Arial"/>
              </a:rPr>
              <a:t>initiatives</a:t>
            </a:r>
            <a:endParaRPr sz="1050">
              <a:solidFill>
                <a:prstClr val="black"/>
              </a:solidFill>
              <a:latin typeface="Arial"/>
              <a:cs typeface="Arial"/>
            </a:endParaRPr>
          </a:p>
        </p:txBody>
      </p:sp>
      <p:sp>
        <p:nvSpPr>
          <p:cNvPr id="5" name="object 5"/>
          <p:cNvSpPr txBox="1"/>
          <p:nvPr/>
        </p:nvSpPr>
        <p:spPr>
          <a:xfrm>
            <a:off x="1766697" y="2554357"/>
            <a:ext cx="766763" cy="171681"/>
          </a:xfrm>
          <a:prstGeom prst="rect">
            <a:avLst/>
          </a:prstGeom>
        </p:spPr>
        <p:txBody>
          <a:bodyPr vert="horz" wrap="square" lIns="0" tIns="10001" rIns="0" bIns="0" rtlCol="0">
            <a:spAutoFit/>
          </a:bodyPr>
          <a:lstStyle/>
          <a:p>
            <a:pPr marL="9525" defTabSz="685800">
              <a:spcBef>
                <a:spcPts val="79"/>
              </a:spcBef>
            </a:pPr>
            <a:r>
              <a:rPr sz="1050" b="1" spc="-4" dirty="0">
                <a:solidFill>
                  <a:srgbClr val="404040"/>
                </a:solidFill>
                <a:latin typeface="Arial"/>
                <a:cs typeface="Arial"/>
              </a:rPr>
              <a:t>Broadband:</a:t>
            </a:r>
            <a:endParaRPr sz="1050">
              <a:solidFill>
                <a:prstClr val="black"/>
              </a:solidFill>
              <a:latin typeface="Arial"/>
              <a:cs typeface="Arial"/>
            </a:endParaRPr>
          </a:p>
        </p:txBody>
      </p:sp>
      <p:sp>
        <p:nvSpPr>
          <p:cNvPr id="6" name="object 6"/>
          <p:cNvSpPr txBox="1"/>
          <p:nvPr/>
        </p:nvSpPr>
        <p:spPr>
          <a:xfrm>
            <a:off x="1918716" y="2714835"/>
            <a:ext cx="2000726" cy="529056"/>
          </a:xfrm>
          <a:prstGeom prst="rect">
            <a:avLst/>
          </a:prstGeom>
        </p:spPr>
        <p:txBody>
          <a:bodyPr vert="horz" wrap="square" lIns="0" tIns="9525" rIns="0" bIns="0" rtlCol="0">
            <a:spAutoFit/>
          </a:bodyPr>
          <a:lstStyle/>
          <a:p>
            <a:pPr marL="224314" marR="3810" indent="-215265" algn="just" defTabSz="685800">
              <a:lnSpc>
                <a:spcPct val="110000"/>
              </a:lnSpc>
              <a:spcBef>
                <a:spcPts val="75"/>
              </a:spcBef>
              <a:buFontTx/>
              <a:buChar char="•"/>
              <a:tabLst>
                <a:tab pos="224790" algn="l"/>
              </a:tabLst>
            </a:pPr>
            <a:r>
              <a:rPr sz="1050" spc="-4" dirty="0">
                <a:solidFill>
                  <a:srgbClr val="404040"/>
                </a:solidFill>
                <a:latin typeface="Arial"/>
                <a:cs typeface="Arial"/>
              </a:rPr>
              <a:t>Appropriates $42.45 billion for  </a:t>
            </a:r>
            <a:r>
              <a:rPr sz="1050" b="1" dirty="0">
                <a:solidFill>
                  <a:srgbClr val="404040"/>
                </a:solidFill>
                <a:latin typeface="Arial"/>
                <a:cs typeface="Arial"/>
              </a:rPr>
              <a:t>reliable </a:t>
            </a:r>
            <a:r>
              <a:rPr sz="1050" b="1" spc="-4" dirty="0">
                <a:solidFill>
                  <a:srgbClr val="404040"/>
                </a:solidFill>
                <a:latin typeface="Arial"/>
                <a:cs typeface="Arial"/>
              </a:rPr>
              <a:t>high-speed internet  </a:t>
            </a:r>
            <a:r>
              <a:rPr sz="1050" dirty="0">
                <a:solidFill>
                  <a:srgbClr val="404040"/>
                </a:solidFill>
                <a:latin typeface="Arial"/>
                <a:cs typeface="Arial"/>
              </a:rPr>
              <a:t>across the</a:t>
            </a:r>
            <a:r>
              <a:rPr sz="1050" spc="-56" dirty="0">
                <a:solidFill>
                  <a:srgbClr val="404040"/>
                </a:solidFill>
                <a:latin typeface="Arial"/>
                <a:cs typeface="Arial"/>
              </a:rPr>
              <a:t> </a:t>
            </a:r>
            <a:r>
              <a:rPr sz="1050" dirty="0">
                <a:solidFill>
                  <a:srgbClr val="404040"/>
                </a:solidFill>
                <a:latin typeface="Arial"/>
                <a:cs typeface="Arial"/>
              </a:rPr>
              <a:t>country</a:t>
            </a:r>
            <a:endParaRPr sz="1050">
              <a:solidFill>
                <a:prstClr val="black"/>
              </a:solidFill>
              <a:latin typeface="Arial"/>
              <a:cs typeface="Arial"/>
            </a:endParaRPr>
          </a:p>
        </p:txBody>
      </p:sp>
      <p:sp>
        <p:nvSpPr>
          <p:cNvPr id="7" name="object 7"/>
          <p:cNvSpPr txBox="1"/>
          <p:nvPr/>
        </p:nvSpPr>
        <p:spPr>
          <a:xfrm>
            <a:off x="1766697" y="3384462"/>
            <a:ext cx="2366486" cy="171201"/>
          </a:xfrm>
          <a:prstGeom prst="rect">
            <a:avLst/>
          </a:prstGeom>
        </p:spPr>
        <p:txBody>
          <a:bodyPr vert="horz" wrap="square" lIns="0" tIns="9525" rIns="0" bIns="0" rtlCol="0">
            <a:spAutoFit/>
          </a:bodyPr>
          <a:lstStyle/>
          <a:p>
            <a:pPr marL="9525" defTabSz="685800">
              <a:spcBef>
                <a:spcPts val="75"/>
              </a:spcBef>
            </a:pPr>
            <a:r>
              <a:rPr sz="1050" b="1" spc="-4" dirty="0">
                <a:solidFill>
                  <a:srgbClr val="404040"/>
                </a:solidFill>
                <a:latin typeface="Arial"/>
                <a:cs typeface="Arial"/>
              </a:rPr>
              <a:t>Resilience and Longevity of the</a:t>
            </a:r>
            <a:r>
              <a:rPr sz="1050" b="1" spc="-90" dirty="0">
                <a:solidFill>
                  <a:srgbClr val="404040"/>
                </a:solidFill>
                <a:latin typeface="Arial"/>
                <a:cs typeface="Arial"/>
              </a:rPr>
              <a:t> </a:t>
            </a:r>
            <a:r>
              <a:rPr sz="1050" b="1" dirty="0">
                <a:solidFill>
                  <a:srgbClr val="404040"/>
                </a:solidFill>
                <a:latin typeface="Arial"/>
                <a:cs typeface="Arial"/>
              </a:rPr>
              <a:t>Grid:</a:t>
            </a:r>
            <a:endParaRPr sz="1050">
              <a:solidFill>
                <a:prstClr val="black"/>
              </a:solidFill>
              <a:latin typeface="Arial"/>
              <a:cs typeface="Arial"/>
            </a:endParaRPr>
          </a:p>
        </p:txBody>
      </p:sp>
      <p:sp>
        <p:nvSpPr>
          <p:cNvPr id="8" name="object 8"/>
          <p:cNvSpPr txBox="1"/>
          <p:nvPr/>
        </p:nvSpPr>
        <p:spPr>
          <a:xfrm>
            <a:off x="1918716" y="3544938"/>
            <a:ext cx="2337435" cy="713913"/>
          </a:xfrm>
          <a:prstGeom prst="rect">
            <a:avLst/>
          </a:prstGeom>
        </p:spPr>
        <p:txBody>
          <a:bodyPr vert="horz" wrap="square" lIns="0" tIns="9525" rIns="0" bIns="0" rtlCol="0">
            <a:spAutoFit/>
          </a:bodyPr>
          <a:lstStyle/>
          <a:p>
            <a:pPr marL="224314" marR="46673" indent="-215265" defTabSz="685800">
              <a:lnSpc>
                <a:spcPct val="110000"/>
              </a:lnSpc>
              <a:spcBef>
                <a:spcPts val="75"/>
              </a:spcBef>
              <a:buFontTx/>
              <a:buChar char="•"/>
              <a:tabLst>
                <a:tab pos="224314" algn="l"/>
                <a:tab pos="224790" algn="l"/>
              </a:tabLst>
            </a:pPr>
            <a:r>
              <a:rPr sz="1050" spc="-4" dirty="0">
                <a:solidFill>
                  <a:srgbClr val="404040"/>
                </a:solidFill>
                <a:latin typeface="Arial"/>
                <a:cs typeface="Arial"/>
              </a:rPr>
              <a:t>Invests </a:t>
            </a:r>
            <a:r>
              <a:rPr sz="1050" spc="-26" dirty="0">
                <a:solidFill>
                  <a:srgbClr val="404040"/>
                </a:solidFill>
                <a:latin typeface="Arial"/>
                <a:cs typeface="Arial"/>
              </a:rPr>
              <a:t>$11 </a:t>
            </a:r>
            <a:r>
              <a:rPr sz="1050" dirty="0">
                <a:solidFill>
                  <a:srgbClr val="404040"/>
                </a:solidFill>
                <a:latin typeface="Arial"/>
                <a:cs typeface="Arial"/>
              </a:rPr>
              <a:t>billion to </a:t>
            </a:r>
            <a:r>
              <a:rPr sz="1050" b="1" spc="-4" dirty="0">
                <a:solidFill>
                  <a:srgbClr val="404040"/>
                </a:solidFill>
                <a:latin typeface="Arial"/>
                <a:cs typeface="Arial"/>
              </a:rPr>
              <a:t>enhance</a:t>
            </a:r>
            <a:r>
              <a:rPr sz="1050" b="1" spc="-60" dirty="0">
                <a:solidFill>
                  <a:srgbClr val="404040"/>
                </a:solidFill>
                <a:latin typeface="Arial"/>
                <a:cs typeface="Arial"/>
              </a:rPr>
              <a:t> </a:t>
            </a:r>
            <a:r>
              <a:rPr sz="1050" b="1" spc="-4" dirty="0">
                <a:solidFill>
                  <a:srgbClr val="404040"/>
                </a:solidFill>
                <a:latin typeface="Arial"/>
                <a:cs typeface="Arial"/>
              </a:rPr>
              <a:t>grid  resilience</a:t>
            </a:r>
            <a:endParaRPr sz="1050">
              <a:solidFill>
                <a:prstClr val="black"/>
              </a:solidFill>
              <a:latin typeface="Arial"/>
              <a:cs typeface="Arial"/>
            </a:endParaRPr>
          </a:p>
          <a:p>
            <a:pPr marL="224314" indent="-215265" defTabSz="685800">
              <a:spcBef>
                <a:spcPts val="124"/>
              </a:spcBef>
              <a:buFontTx/>
              <a:buChar char="•"/>
              <a:tabLst>
                <a:tab pos="224314" algn="l"/>
                <a:tab pos="224790" algn="l"/>
              </a:tabLst>
            </a:pPr>
            <a:r>
              <a:rPr sz="1050" spc="-4" dirty="0">
                <a:solidFill>
                  <a:srgbClr val="404040"/>
                </a:solidFill>
                <a:latin typeface="Arial"/>
                <a:cs typeface="Arial"/>
              </a:rPr>
              <a:t>Provides </a:t>
            </a:r>
            <a:r>
              <a:rPr sz="1050" dirty="0">
                <a:solidFill>
                  <a:srgbClr val="404040"/>
                </a:solidFill>
                <a:latin typeface="Arial"/>
                <a:cs typeface="Arial"/>
              </a:rPr>
              <a:t>$1 billion for</a:t>
            </a:r>
            <a:r>
              <a:rPr sz="1050" spc="-49" dirty="0">
                <a:solidFill>
                  <a:srgbClr val="404040"/>
                </a:solidFill>
                <a:latin typeface="Arial"/>
                <a:cs typeface="Arial"/>
              </a:rPr>
              <a:t> </a:t>
            </a:r>
            <a:r>
              <a:rPr sz="1050" b="1" spc="-4" dirty="0">
                <a:solidFill>
                  <a:srgbClr val="404040"/>
                </a:solidFill>
                <a:latin typeface="Arial"/>
                <a:cs typeface="Arial"/>
              </a:rPr>
              <a:t>modernizing</a:t>
            </a:r>
            <a:endParaRPr sz="1050">
              <a:solidFill>
                <a:prstClr val="black"/>
              </a:solidFill>
              <a:latin typeface="Arial"/>
              <a:cs typeface="Arial"/>
            </a:endParaRPr>
          </a:p>
          <a:p>
            <a:pPr marL="224314" defTabSz="685800">
              <a:spcBef>
                <a:spcPts val="127"/>
              </a:spcBef>
            </a:pPr>
            <a:r>
              <a:rPr sz="1050" b="1" dirty="0">
                <a:solidFill>
                  <a:srgbClr val="404040"/>
                </a:solidFill>
                <a:latin typeface="Arial"/>
                <a:cs typeface="Arial"/>
              </a:rPr>
              <a:t>electric </a:t>
            </a:r>
            <a:r>
              <a:rPr sz="1050" b="1" spc="-4" dirty="0">
                <a:solidFill>
                  <a:srgbClr val="404040"/>
                </a:solidFill>
                <a:latin typeface="Arial"/>
                <a:cs typeface="Arial"/>
              </a:rPr>
              <a:t>generation</a:t>
            </a:r>
            <a:r>
              <a:rPr sz="1050" b="1" spc="-64" dirty="0">
                <a:solidFill>
                  <a:srgbClr val="404040"/>
                </a:solidFill>
                <a:latin typeface="Arial"/>
                <a:cs typeface="Arial"/>
              </a:rPr>
              <a:t> </a:t>
            </a:r>
            <a:r>
              <a:rPr sz="1050" b="1" dirty="0">
                <a:solidFill>
                  <a:srgbClr val="404040"/>
                </a:solidFill>
                <a:latin typeface="Arial"/>
                <a:cs typeface="Arial"/>
              </a:rPr>
              <a:t>facilities</a:t>
            </a:r>
            <a:endParaRPr sz="1050">
              <a:solidFill>
                <a:prstClr val="black"/>
              </a:solidFill>
              <a:latin typeface="Arial"/>
              <a:cs typeface="Arial"/>
            </a:endParaRPr>
          </a:p>
        </p:txBody>
      </p:sp>
      <p:sp>
        <p:nvSpPr>
          <p:cNvPr id="9" name="object 9"/>
          <p:cNvSpPr txBox="1"/>
          <p:nvPr/>
        </p:nvSpPr>
        <p:spPr>
          <a:xfrm>
            <a:off x="4606101" y="1073316"/>
            <a:ext cx="981551" cy="171681"/>
          </a:xfrm>
          <a:prstGeom prst="rect">
            <a:avLst/>
          </a:prstGeom>
        </p:spPr>
        <p:txBody>
          <a:bodyPr vert="horz" wrap="square" lIns="0" tIns="10001" rIns="0" bIns="0" rtlCol="0">
            <a:spAutoFit/>
          </a:bodyPr>
          <a:lstStyle/>
          <a:p>
            <a:pPr marL="9525" defTabSz="685800">
              <a:spcBef>
                <a:spcPts val="79"/>
              </a:spcBef>
            </a:pPr>
            <a:r>
              <a:rPr sz="1050" b="1" spc="-4" dirty="0">
                <a:solidFill>
                  <a:srgbClr val="404040"/>
                </a:solidFill>
                <a:latin typeface="Arial"/>
                <a:cs typeface="Arial"/>
              </a:rPr>
              <a:t>Manufacturing:</a:t>
            </a:r>
            <a:endParaRPr sz="1050">
              <a:solidFill>
                <a:prstClr val="black"/>
              </a:solidFill>
              <a:latin typeface="Arial"/>
              <a:cs typeface="Arial"/>
            </a:endParaRPr>
          </a:p>
        </p:txBody>
      </p:sp>
      <p:sp>
        <p:nvSpPr>
          <p:cNvPr id="10" name="object 10"/>
          <p:cNvSpPr txBox="1"/>
          <p:nvPr/>
        </p:nvSpPr>
        <p:spPr>
          <a:xfrm>
            <a:off x="4674680" y="1234047"/>
            <a:ext cx="2821305" cy="1055321"/>
          </a:xfrm>
          <a:prstGeom prst="rect">
            <a:avLst/>
          </a:prstGeom>
        </p:spPr>
        <p:txBody>
          <a:bodyPr vert="horz" wrap="square" lIns="0" tIns="25241" rIns="0" bIns="0" rtlCol="0">
            <a:spAutoFit/>
          </a:bodyPr>
          <a:lstStyle/>
          <a:p>
            <a:pPr marL="146685" indent="-137160" defTabSz="685800">
              <a:spcBef>
                <a:spcPts val="199"/>
              </a:spcBef>
              <a:buFontTx/>
              <a:buChar char="•"/>
              <a:tabLst>
                <a:tab pos="146685" algn="l"/>
              </a:tabLst>
            </a:pPr>
            <a:r>
              <a:rPr sz="1050" spc="-4" dirty="0">
                <a:solidFill>
                  <a:srgbClr val="404040"/>
                </a:solidFill>
                <a:latin typeface="Arial"/>
                <a:cs typeface="Arial"/>
              </a:rPr>
              <a:t>Invests </a:t>
            </a:r>
            <a:r>
              <a:rPr sz="1050" dirty="0">
                <a:solidFill>
                  <a:srgbClr val="404040"/>
                </a:solidFill>
                <a:latin typeface="Arial"/>
                <a:cs typeface="Arial"/>
              </a:rPr>
              <a:t>&gt; $7 billion in batteries </a:t>
            </a:r>
            <a:r>
              <a:rPr sz="1050" b="1" spc="-4" dirty="0">
                <a:solidFill>
                  <a:srgbClr val="404040"/>
                </a:solidFill>
                <a:latin typeface="Arial"/>
                <a:cs typeface="Arial"/>
              </a:rPr>
              <a:t>supply</a:t>
            </a:r>
            <a:r>
              <a:rPr sz="1050" b="1" spc="-127" dirty="0">
                <a:solidFill>
                  <a:srgbClr val="404040"/>
                </a:solidFill>
                <a:latin typeface="Arial"/>
                <a:cs typeface="Arial"/>
              </a:rPr>
              <a:t> </a:t>
            </a:r>
            <a:r>
              <a:rPr sz="1050" b="1" dirty="0">
                <a:solidFill>
                  <a:srgbClr val="404040"/>
                </a:solidFill>
                <a:latin typeface="Arial"/>
                <a:cs typeface="Arial"/>
              </a:rPr>
              <a:t>chain</a:t>
            </a:r>
            <a:endParaRPr sz="1050">
              <a:solidFill>
                <a:prstClr val="black"/>
              </a:solidFill>
              <a:latin typeface="Arial"/>
              <a:cs typeface="Arial"/>
            </a:endParaRPr>
          </a:p>
          <a:p>
            <a:pPr marL="146685" indent="-137160" defTabSz="685800">
              <a:spcBef>
                <a:spcPts val="124"/>
              </a:spcBef>
              <a:buFontTx/>
              <a:buChar char="•"/>
              <a:tabLst>
                <a:tab pos="146685" algn="l"/>
              </a:tabLst>
            </a:pPr>
            <a:r>
              <a:rPr sz="1050" dirty="0">
                <a:solidFill>
                  <a:srgbClr val="404040"/>
                </a:solidFill>
                <a:latin typeface="Arial"/>
                <a:cs typeface="Arial"/>
              </a:rPr>
              <a:t>$750 million to support </a:t>
            </a:r>
            <a:r>
              <a:rPr sz="1050" b="1" dirty="0">
                <a:solidFill>
                  <a:srgbClr val="404040"/>
                </a:solidFill>
                <a:latin typeface="Arial"/>
                <a:cs typeface="Arial"/>
              </a:rPr>
              <a:t>clean</a:t>
            </a:r>
            <a:r>
              <a:rPr sz="1050" b="1" spc="-120" dirty="0">
                <a:solidFill>
                  <a:srgbClr val="404040"/>
                </a:solidFill>
                <a:latin typeface="Arial"/>
                <a:cs typeface="Arial"/>
              </a:rPr>
              <a:t> </a:t>
            </a:r>
            <a:r>
              <a:rPr sz="1050" b="1" dirty="0">
                <a:solidFill>
                  <a:srgbClr val="404040"/>
                </a:solidFill>
                <a:latin typeface="Arial"/>
                <a:cs typeface="Arial"/>
              </a:rPr>
              <a:t>energy</a:t>
            </a:r>
            <a:endParaRPr sz="1050">
              <a:solidFill>
                <a:prstClr val="black"/>
              </a:solidFill>
              <a:latin typeface="Arial"/>
              <a:cs typeface="Arial"/>
            </a:endParaRPr>
          </a:p>
          <a:p>
            <a:pPr marL="146209" defTabSz="685800">
              <a:spcBef>
                <a:spcPts val="127"/>
              </a:spcBef>
            </a:pPr>
            <a:r>
              <a:rPr sz="1050" b="1" spc="-4" dirty="0">
                <a:solidFill>
                  <a:srgbClr val="404040"/>
                </a:solidFill>
                <a:latin typeface="Arial"/>
                <a:cs typeface="Arial"/>
              </a:rPr>
              <a:t>manufacturing and</a:t>
            </a:r>
            <a:r>
              <a:rPr sz="1050" b="1" spc="-49" dirty="0">
                <a:solidFill>
                  <a:srgbClr val="404040"/>
                </a:solidFill>
                <a:latin typeface="Arial"/>
                <a:cs typeface="Arial"/>
              </a:rPr>
              <a:t> </a:t>
            </a:r>
            <a:r>
              <a:rPr sz="1050" b="1" spc="-8" dirty="0">
                <a:solidFill>
                  <a:srgbClr val="404040"/>
                </a:solidFill>
                <a:latin typeface="Arial"/>
                <a:cs typeface="Arial"/>
              </a:rPr>
              <a:t>recycling</a:t>
            </a:r>
            <a:endParaRPr sz="1050">
              <a:solidFill>
                <a:prstClr val="black"/>
              </a:solidFill>
              <a:latin typeface="Arial"/>
              <a:cs typeface="Arial"/>
            </a:endParaRPr>
          </a:p>
          <a:p>
            <a:pPr marL="146209" marR="3810" indent="-137160" defTabSz="685800">
              <a:lnSpc>
                <a:spcPct val="110000"/>
              </a:lnSpc>
              <a:buFont typeface="Arial"/>
              <a:buChar char="•"/>
              <a:tabLst>
                <a:tab pos="146685" algn="l"/>
              </a:tabLst>
            </a:pPr>
            <a:r>
              <a:rPr sz="1050" b="1" spc="-4" dirty="0">
                <a:solidFill>
                  <a:prstClr val="black"/>
                </a:solidFill>
                <a:latin typeface="Arial"/>
                <a:cs typeface="Arial"/>
              </a:rPr>
              <a:t>Buy America </a:t>
            </a:r>
            <a:r>
              <a:rPr sz="1050" spc="-4" dirty="0">
                <a:solidFill>
                  <a:prstClr val="black"/>
                </a:solidFill>
                <a:latin typeface="Arial"/>
                <a:cs typeface="Arial"/>
              </a:rPr>
              <a:t>provision </a:t>
            </a:r>
            <a:r>
              <a:rPr sz="1050" dirty="0">
                <a:solidFill>
                  <a:prstClr val="black"/>
                </a:solidFill>
                <a:latin typeface="Arial"/>
                <a:cs typeface="Arial"/>
              </a:rPr>
              <a:t>to build </a:t>
            </a:r>
            <a:r>
              <a:rPr sz="1050" spc="-4" dirty="0">
                <a:solidFill>
                  <a:prstClr val="black"/>
                </a:solidFill>
                <a:latin typeface="Arial"/>
                <a:cs typeface="Arial"/>
              </a:rPr>
              <a:t>infrastructure  </a:t>
            </a:r>
            <a:r>
              <a:rPr sz="1050" dirty="0">
                <a:solidFill>
                  <a:prstClr val="black"/>
                </a:solidFill>
                <a:latin typeface="Arial"/>
                <a:cs typeface="Arial"/>
              </a:rPr>
              <a:t>projects </a:t>
            </a:r>
            <a:r>
              <a:rPr sz="1050" spc="-4" dirty="0">
                <a:solidFill>
                  <a:prstClr val="black"/>
                </a:solidFill>
                <a:latin typeface="Arial"/>
                <a:cs typeface="Arial"/>
              </a:rPr>
              <a:t>with </a:t>
            </a:r>
            <a:r>
              <a:rPr sz="1050" dirty="0">
                <a:solidFill>
                  <a:prstClr val="black"/>
                </a:solidFill>
                <a:latin typeface="Arial"/>
                <a:cs typeface="Arial"/>
              </a:rPr>
              <a:t>American iron, steel, and  </a:t>
            </a:r>
            <a:r>
              <a:rPr sz="1050" spc="-4" dirty="0">
                <a:solidFill>
                  <a:prstClr val="black"/>
                </a:solidFill>
                <a:latin typeface="Arial"/>
                <a:cs typeface="Arial"/>
              </a:rPr>
              <a:t>construction</a:t>
            </a:r>
            <a:r>
              <a:rPr sz="1050" spc="-38" dirty="0">
                <a:solidFill>
                  <a:prstClr val="black"/>
                </a:solidFill>
                <a:latin typeface="Arial"/>
                <a:cs typeface="Arial"/>
              </a:rPr>
              <a:t> </a:t>
            </a:r>
            <a:r>
              <a:rPr sz="1050" dirty="0">
                <a:solidFill>
                  <a:prstClr val="black"/>
                </a:solidFill>
                <a:latin typeface="Arial"/>
                <a:cs typeface="Arial"/>
              </a:rPr>
              <a:t>materials.</a:t>
            </a:r>
            <a:endParaRPr sz="1050">
              <a:solidFill>
                <a:prstClr val="black"/>
              </a:solidFill>
              <a:latin typeface="Arial"/>
              <a:cs typeface="Arial"/>
            </a:endParaRPr>
          </a:p>
        </p:txBody>
      </p:sp>
      <p:sp>
        <p:nvSpPr>
          <p:cNvPr id="11" name="object 11"/>
          <p:cNvSpPr txBox="1"/>
          <p:nvPr/>
        </p:nvSpPr>
        <p:spPr>
          <a:xfrm>
            <a:off x="4606101" y="2431581"/>
            <a:ext cx="1958816" cy="171681"/>
          </a:xfrm>
          <a:prstGeom prst="rect">
            <a:avLst/>
          </a:prstGeom>
        </p:spPr>
        <p:txBody>
          <a:bodyPr vert="horz" wrap="square" lIns="0" tIns="10001" rIns="0" bIns="0" rtlCol="0">
            <a:spAutoFit/>
          </a:bodyPr>
          <a:lstStyle/>
          <a:p>
            <a:pPr marL="9525" defTabSz="685800">
              <a:spcBef>
                <a:spcPts val="79"/>
              </a:spcBef>
            </a:pPr>
            <a:r>
              <a:rPr sz="1050" b="1" dirty="0">
                <a:solidFill>
                  <a:srgbClr val="404040"/>
                </a:solidFill>
                <a:latin typeface="Arial"/>
                <a:cs typeface="Arial"/>
              </a:rPr>
              <a:t>Clean </a:t>
            </a:r>
            <a:r>
              <a:rPr sz="1050" b="1" spc="-4" dirty="0">
                <a:solidFill>
                  <a:srgbClr val="404040"/>
                </a:solidFill>
                <a:latin typeface="Arial"/>
                <a:cs typeface="Arial"/>
              </a:rPr>
              <a:t>Energy</a:t>
            </a:r>
            <a:r>
              <a:rPr sz="1050" b="1" spc="-53" dirty="0">
                <a:solidFill>
                  <a:srgbClr val="404040"/>
                </a:solidFill>
                <a:latin typeface="Arial"/>
                <a:cs typeface="Arial"/>
              </a:rPr>
              <a:t> </a:t>
            </a:r>
            <a:r>
              <a:rPr sz="1050" b="1" spc="-4" dirty="0">
                <a:solidFill>
                  <a:srgbClr val="404040"/>
                </a:solidFill>
                <a:latin typeface="Arial"/>
                <a:cs typeface="Arial"/>
              </a:rPr>
              <a:t>Demonstrations</a:t>
            </a:r>
            <a:r>
              <a:rPr sz="1050" spc="-4" dirty="0">
                <a:solidFill>
                  <a:srgbClr val="404040"/>
                </a:solidFill>
                <a:latin typeface="Arial"/>
                <a:cs typeface="Arial"/>
              </a:rPr>
              <a:t>:</a:t>
            </a:r>
            <a:endParaRPr sz="1050">
              <a:solidFill>
                <a:prstClr val="black"/>
              </a:solidFill>
              <a:latin typeface="Arial"/>
              <a:cs typeface="Arial"/>
            </a:endParaRPr>
          </a:p>
        </p:txBody>
      </p:sp>
      <p:sp>
        <p:nvSpPr>
          <p:cNvPr id="12" name="object 12"/>
          <p:cNvSpPr txBox="1"/>
          <p:nvPr/>
        </p:nvSpPr>
        <p:spPr>
          <a:xfrm>
            <a:off x="4674680" y="2592058"/>
            <a:ext cx="2630805" cy="716959"/>
          </a:xfrm>
          <a:prstGeom prst="rect">
            <a:avLst/>
          </a:prstGeom>
        </p:spPr>
        <p:txBody>
          <a:bodyPr vert="horz" wrap="square" lIns="0" tIns="25241" rIns="0" bIns="0" rtlCol="0">
            <a:spAutoFit/>
          </a:bodyPr>
          <a:lstStyle/>
          <a:p>
            <a:pPr marL="146685" indent="-137160" defTabSz="685800">
              <a:spcBef>
                <a:spcPts val="199"/>
              </a:spcBef>
              <a:buFontTx/>
              <a:buChar char="•"/>
              <a:tabLst>
                <a:tab pos="146685" algn="l"/>
              </a:tabLst>
            </a:pPr>
            <a:r>
              <a:rPr sz="1050" dirty="0">
                <a:solidFill>
                  <a:srgbClr val="404040"/>
                </a:solidFill>
                <a:latin typeface="Arial"/>
                <a:cs typeface="Arial"/>
              </a:rPr>
              <a:t>$8 billion for </a:t>
            </a:r>
            <a:r>
              <a:rPr sz="1050" b="1" dirty="0">
                <a:solidFill>
                  <a:srgbClr val="404040"/>
                </a:solidFill>
                <a:latin typeface="Arial"/>
                <a:cs typeface="Arial"/>
              </a:rPr>
              <a:t>clean</a:t>
            </a:r>
            <a:r>
              <a:rPr sz="1050" b="1" spc="-71" dirty="0">
                <a:solidFill>
                  <a:srgbClr val="404040"/>
                </a:solidFill>
                <a:latin typeface="Arial"/>
                <a:cs typeface="Arial"/>
              </a:rPr>
              <a:t> </a:t>
            </a:r>
            <a:r>
              <a:rPr sz="1050" b="1" spc="-8" dirty="0">
                <a:solidFill>
                  <a:srgbClr val="404040"/>
                </a:solidFill>
                <a:latin typeface="Arial"/>
                <a:cs typeface="Arial"/>
              </a:rPr>
              <a:t>hydrogen</a:t>
            </a:r>
            <a:endParaRPr sz="1050">
              <a:solidFill>
                <a:prstClr val="black"/>
              </a:solidFill>
              <a:latin typeface="Arial"/>
              <a:cs typeface="Arial"/>
            </a:endParaRPr>
          </a:p>
          <a:p>
            <a:pPr marL="146209" marR="3810" indent="-137160" defTabSz="685800">
              <a:lnSpc>
                <a:spcPct val="110000"/>
              </a:lnSpc>
              <a:buFontTx/>
              <a:buChar char="•"/>
              <a:tabLst>
                <a:tab pos="146685" algn="l"/>
              </a:tabLst>
            </a:pPr>
            <a:r>
              <a:rPr sz="1050" dirty="0">
                <a:solidFill>
                  <a:srgbClr val="404040"/>
                </a:solidFill>
                <a:latin typeface="Arial"/>
                <a:cs typeface="Arial"/>
              </a:rPr>
              <a:t>&gt;$10 billion for </a:t>
            </a:r>
            <a:r>
              <a:rPr sz="1050" b="1" spc="-4" dirty="0">
                <a:solidFill>
                  <a:srgbClr val="404040"/>
                </a:solidFill>
                <a:latin typeface="Arial"/>
                <a:cs typeface="Arial"/>
              </a:rPr>
              <a:t>CCUS, </a:t>
            </a:r>
            <a:r>
              <a:rPr sz="1050" b="1" dirty="0">
                <a:solidFill>
                  <a:srgbClr val="404040"/>
                </a:solidFill>
                <a:latin typeface="Arial"/>
                <a:cs typeface="Arial"/>
              </a:rPr>
              <a:t>direct air</a:t>
            </a:r>
            <a:r>
              <a:rPr sz="1050" b="1" spc="-109" dirty="0">
                <a:solidFill>
                  <a:srgbClr val="404040"/>
                </a:solidFill>
                <a:latin typeface="Arial"/>
                <a:cs typeface="Arial"/>
              </a:rPr>
              <a:t> </a:t>
            </a:r>
            <a:r>
              <a:rPr sz="1050" b="1" spc="-4" dirty="0">
                <a:solidFill>
                  <a:srgbClr val="404040"/>
                </a:solidFill>
                <a:latin typeface="Arial"/>
                <a:cs typeface="Arial"/>
              </a:rPr>
              <a:t>capture,  industrial </a:t>
            </a:r>
            <a:r>
              <a:rPr sz="1050" b="1" dirty="0">
                <a:solidFill>
                  <a:srgbClr val="404040"/>
                </a:solidFill>
                <a:latin typeface="Arial"/>
                <a:cs typeface="Arial"/>
              </a:rPr>
              <a:t>emission</a:t>
            </a:r>
            <a:r>
              <a:rPr sz="1050" b="1" spc="-68" dirty="0">
                <a:solidFill>
                  <a:srgbClr val="404040"/>
                </a:solidFill>
                <a:latin typeface="Arial"/>
                <a:cs typeface="Arial"/>
              </a:rPr>
              <a:t> </a:t>
            </a:r>
            <a:r>
              <a:rPr sz="1050" b="1" spc="-4" dirty="0">
                <a:solidFill>
                  <a:srgbClr val="404040"/>
                </a:solidFill>
                <a:latin typeface="Arial"/>
                <a:cs typeface="Arial"/>
              </a:rPr>
              <a:t>reduction</a:t>
            </a:r>
            <a:endParaRPr sz="1050">
              <a:solidFill>
                <a:prstClr val="black"/>
              </a:solidFill>
              <a:latin typeface="Arial"/>
              <a:cs typeface="Arial"/>
            </a:endParaRPr>
          </a:p>
          <a:p>
            <a:pPr marL="146685" indent="-137160" defTabSz="685800">
              <a:spcBef>
                <a:spcPts val="127"/>
              </a:spcBef>
              <a:buFontTx/>
              <a:buChar char="•"/>
              <a:tabLst>
                <a:tab pos="146685" algn="l"/>
              </a:tabLst>
            </a:pPr>
            <a:r>
              <a:rPr sz="1050" dirty="0">
                <a:solidFill>
                  <a:srgbClr val="404040"/>
                </a:solidFill>
                <a:latin typeface="Arial"/>
                <a:cs typeface="Arial"/>
              </a:rPr>
              <a:t>$2.5 billion for </a:t>
            </a:r>
            <a:r>
              <a:rPr sz="1050" b="1" spc="-4" dirty="0">
                <a:solidFill>
                  <a:srgbClr val="404040"/>
                </a:solidFill>
                <a:latin typeface="Arial"/>
                <a:cs typeface="Arial"/>
              </a:rPr>
              <a:t>advanced</a:t>
            </a:r>
            <a:r>
              <a:rPr sz="1050" b="1" spc="-79" dirty="0">
                <a:solidFill>
                  <a:srgbClr val="404040"/>
                </a:solidFill>
                <a:latin typeface="Arial"/>
                <a:cs typeface="Arial"/>
              </a:rPr>
              <a:t> </a:t>
            </a:r>
            <a:r>
              <a:rPr sz="1050" b="1" spc="-4" dirty="0">
                <a:solidFill>
                  <a:srgbClr val="404040"/>
                </a:solidFill>
                <a:latin typeface="Arial"/>
                <a:cs typeface="Arial"/>
              </a:rPr>
              <a:t>nuclear</a:t>
            </a:r>
            <a:endParaRPr sz="1050">
              <a:solidFill>
                <a:prstClr val="black"/>
              </a:solidFill>
              <a:latin typeface="Arial"/>
              <a:cs typeface="Arial"/>
            </a:endParaRPr>
          </a:p>
        </p:txBody>
      </p:sp>
      <p:sp>
        <p:nvSpPr>
          <p:cNvPr id="13" name="object 13"/>
          <p:cNvSpPr txBox="1"/>
          <p:nvPr/>
        </p:nvSpPr>
        <p:spPr>
          <a:xfrm>
            <a:off x="4606100" y="3437707"/>
            <a:ext cx="1149668" cy="171201"/>
          </a:xfrm>
          <a:prstGeom prst="rect">
            <a:avLst/>
          </a:prstGeom>
        </p:spPr>
        <p:txBody>
          <a:bodyPr vert="horz" wrap="square" lIns="0" tIns="9525" rIns="0" bIns="0" rtlCol="0">
            <a:spAutoFit/>
          </a:bodyPr>
          <a:lstStyle/>
          <a:p>
            <a:pPr marL="9525" defTabSz="685800">
              <a:spcBef>
                <a:spcPts val="75"/>
              </a:spcBef>
            </a:pPr>
            <a:r>
              <a:rPr sz="1050" b="1" spc="-4" dirty="0">
                <a:solidFill>
                  <a:prstClr val="black"/>
                </a:solidFill>
                <a:latin typeface="Arial"/>
                <a:cs typeface="Arial"/>
              </a:rPr>
              <a:t>High </a:t>
            </a:r>
            <a:r>
              <a:rPr sz="1050" b="1" dirty="0">
                <a:solidFill>
                  <a:prstClr val="black"/>
                </a:solidFill>
                <a:latin typeface="Arial"/>
                <a:cs typeface="Arial"/>
              </a:rPr>
              <a:t>Quality</a:t>
            </a:r>
            <a:r>
              <a:rPr sz="1050" b="1" spc="-86" dirty="0">
                <a:solidFill>
                  <a:prstClr val="black"/>
                </a:solidFill>
                <a:latin typeface="Arial"/>
                <a:cs typeface="Arial"/>
              </a:rPr>
              <a:t> </a:t>
            </a:r>
            <a:r>
              <a:rPr sz="1050" b="1" spc="-4" dirty="0">
                <a:solidFill>
                  <a:prstClr val="black"/>
                </a:solidFill>
                <a:latin typeface="Arial"/>
                <a:cs typeface="Arial"/>
              </a:rPr>
              <a:t>Jobs</a:t>
            </a:r>
            <a:endParaRPr sz="1050">
              <a:solidFill>
                <a:prstClr val="black"/>
              </a:solidFill>
              <a:latin typeface="Arial"/>
              <a:cs typeface="Arial"/>
            </a:endParaRPr>
          </a:p>
        </p:txBody>
      </p:sp>
      <p:sp>
        <p:nvSpPr>
          <p:cNvPr id="14" name="object 14"/>
          <p:cNvSpPr txBox="1"/>
          <p:nvPr/>
        </p:nvSpPr>
        <p:spPr>
          <a:xfrm>
            <a:off x="4674680" y="3598183"/>
            <a:ext cx="2767965" cy="888320"/>
          </a:xfrm>
          <a:prstGeom prst="rect">
            <a:avLst/>
          </a:prstGeom>
        </p:spPr>
        <p:txBody>
          <a:bodyPr vert="horz" wrap="square" lIns="0" tIns="9525" rIns="0" bIns="0" rtlCol="0">
            <a:spAutoFit/>
          </a:bodyPr>
          <a:lstStyle/>
          <a:p>
            <a:pPr marL="146209" marR="224790" indent="-137160" defTabSz="685800">
              <a:lnSpc>
                <a:spcPct val="110000"/>
              </a:lnSpc>
              <a:spcBef>
                <a:spcPts val="75"/>
              </a:spcBef>
              <a:buFontTx/>
              <a:buChar char="•"/>
              <a:tabLst>
                <a:tab pos="146685" algn="l"/>
              </a:tabLst>
            </a:pPr>
            <a:r>
              <a:rPr sz="1050" spc="-4" dirty="0">
                <a:solidFill>
                  <a:prstClr val="black"/>
                </a:solidFill>
                <a:latin typeface="Arial"/>
                <a:cs typeface="Arial"/>
              </a:rPr>
              <a:t>Expected </a:t>
            </a:r>
            <a:r>
              <a:rPr sz="1050" dirty="0">
                <a:solidFill>
                  <a:prstClr val="black"/>
                </a:solidFill>
                <a:latin typeface="Arial"/>
                <a:cs typeface="Arial"/>
              </a:rPr>
              <a:t>to create </a:t>
            </a:r>
            <a:r>
              <a:rPr sz="1050" b="1" dirty="0">
                <a:solidFill>
                  <a:prstClr val="black"/>
                </a:solidFill>
                <a:latin typeface="Arial"/>
                <a:cs typeface="Arial"/>
              </a:rPr>
              <a:t>nearly </a:t>
            </a:r>
            <a:r>
              <a:rPr sz="1050" b="1" spc="-4" dirty="0">
                <a:solidFill>
                  <a:prstClr val="black"/>
                </a:solidFill>
                <a:latin typeface="Arial"/>
                <a:cs typeface="Arial"/>
              </a:rPr>
              <a:t>half </a:t>
            </a:r>
            <a:r>
              <a:rPr sz="1050" b="1" dirty="0">
                <a:solidFill>
                  <a:prstClr val="black"/>
                </a:solidFill>
                <a:latin typeface="Arial"/>
                <a:cs typeface="Arial"/>
              </a:rPr>
              <a:t>a</a:t>
            </a:r>
            <a:r>
              <a:rPr sz="1050" b="1" spc="-113" dirty="0">
                <a:solidFill>
                  <a:prstClr val="black"/>
                </a:solidFill>
                <a:latin typeface="Arial"/>
                <a:cs typeface="Arial"/>
              </a:rPr>
              <a:t> </a:t>
            </a:r>
            <a:r>
              <a:rPr sz="1050" b="1" dirty="0">
                <a:solidFill>
                  <a:prstClr val="black"/>
                </a:solidFill>
                <a:latin typeface="Arial"/>
                <a:cs typeface="Arial"/>
              </a:rPr>
              <a:t>million  </a:t>
            </a:r>
            <a:r>
              <a:rPr sz="1050" b="1" spc="-4" dirty="0">
                <a:solidFill>
                  <a:prstClr val="black"/>
                </a:solidFill>
                <a:latin typeface="Arial"/>
                <a:cs typeface="Arial"/>
              </a:rPr>
              <a:t>manufacturing</a:t>
            </a:r>
            <a:r>
              <a:rPr sz="1050" b="1" spc="-34" dirty="0">
                <a:solidFill>
                  <a:prstClr val="black"/>
                </a:solidFill>
                <a:latin typeface="Arial"/>
                <a:cs typeface="Arial"/>
              </a:rPr>
              <a:t> </a:t>
            </a:r>
            <a:r>
              <a:rPr sz="1050" b="1" spc="-4" dirty="0">
                <a:solidFill>
                  <a:prstClr val="black"/>
                </a:solidFill>
                <a:latin typeface="Arial"/>
                <a:cs typeface="Arial"/>
              </a:rPr>
              <a:t>jobs</a:t>
            </a:r>
            <a:endParaRPr sz="1050">
              <a:solidFill>
                <a:prstClr val="black"/>
              </a:solidFill>
              <a:latin typeface="Arial"/>
              <a:cs typeface="Arial"/>
            </a:endParaRPr>
          </a:p>
          <a:p>
            <a:pPr marL="146685" indent="-137160" defTabSz="685800">
              <a:spcBef>
                <a:spcPts val="124"/>
              </a:spcBef>
              <a:buFontTx/>
              <a:buChar char="•"/>
              <a:tabLst>
                <a:tab pos="146685" algn="l"/>
              </a:tabLst>
            </a:pPr>
            <a:r>
              <a:rPr sz="1050" dirty="0">
                <a:solidFill>
                  <a:prstClr val="black"/>
                </a:solidFill>
                <a:latin typeface="Arial"/>
                <a:cs typeface="Arial"/>
              </a:rPr>
              <a:t>&gt;80% of funding </a:t>
            </a:r>
            <a:r>
              <a:rPr sz="1050" spc="-4" dirty="0">
                <a:solidFill>
                  <a:prstClr val="black"/>
                </a:solidFill>
                <a:latin typeface="Arial"/>
                <a:cs typeface="Arial"/>
              </a:rPr>
              <a:t>covered </a:t>
            </a:r>
            <a:r>
              <a:rPr sz="1050" dirty="0">
                <a:solidFill>
                  <a:prstClr val="black"/>
                </a:solidFill>
                <a:latin typeface="Arial"/>
                <a:cs typeface="Arial"/>
              </a:rPr>
              <a:t>by </a:t>
            </a:r>
            <a:r>
              <a:rPr sz="1050" spc="-4" dirty="0">
                <a:solidFill>
                  <a:prstClr val="black"/>
                </a:solidFill>
                <a:latin typeface="Arial"/>
                <a:cs typeface="Arial"/>
              </a:rPr>
              <a:t>prevailing</a:t>
            </a:r>
            <a:r>
              <a:rPr sz="1050" spc="-86" dirty="0">
                <a:solidFill>
                  <a:prstClr val="black"/>
                </a:solidFill>
                <a:latin typeface="Arial"/>
                <a:cs typeface="Arial"/>
              </a:rPr>
              <a:t> </a:t>
            </a:r>
            <a:r>
              <a:rPr sz="1050" spc="-4" dirty="0">
                <a:solidFill>
                  <a:prstClr val="black"/>
                </a:solidFill>
                <a:latin typeface="Arial"/>
                <a:cs typeface="Arial"/>
              </a:rPr>
              <a:t>wage</a:t>
            </a:r>
            <a:endParaRPr sz="1050">
              <a:solidFill>
                <a:prstClr val="black"/>
              </a:solidFill>
              <a:latin typeface="Arial"/>
              <a:cs typeface="Arial"/>
            </a:endParaRPr>
          </a:p>
          <a:p>
            <a:pPr marL="146209" defTabSz="685800">
              <a:spcBef>
                <a:spcPts val="127"/>
              </a:spcBef>
            </a:pPr>
            <a:r>
              <a:rPr sz="1050" dirty="0">
                <a:solidFill>
                  <a:prstClr val="black"/>
                </a:solidFill>
                <a:latin typeface="Arial"/>
                <a:cs typeface="Arial"/>
              </a:rPr>
              <a:t>provisions. </a:t>
            </a:r>
            <a:r>
              <a:rPr sz="1050" b="1" dirty="0">
                <a:solidFill>
                  <a:prstClr val="black"/>
                </a:solidFill>
                <a:latin typeface="Arial"/>
                <a:cs typeface="Arial"/>
              </a:rPr>
              <a:t>~75% </a:t>
            </a:r>
            <a:r>
              <a:rPr sz="1050" b="1" spc="-4" dirty="0">
                <a:solidFill>
                  <a:prstClr val="black"/>
                </a:solidFill>
                <a:latin typeface="Arial"/>
                <a:cs typeface="Arial"/>
              </a:rPr>
              <a:t>of jobs </a:t>
            </a:r>
            <a:r>
              <a:rPr sz="1050" dirty="0">
                <a:solidFill>
                  <a:prstClr val="black"/>
                </a:solidFill>
                <a:latin typeface="Arial"/>
                <a:cs typeface="Arial"/>
              </a:rPr>
              <a:t>do </a:t>
            </a:r>
            <a:r>
              <a:rPr sz="1050" b="1" spc="-4" dirty="0">
                <a:solidFill>
                  <a:prstClr val="black"/>
                </a:solidFill>
                <a:latin typeface="Arial"/>
                <a:cs typeface="Arial"/>
              </a:rPr>
              <a:t>not </a:t>
            </a:r>
            <a:r>
              <a:rPr sz="1050" b="1" dirty="0">
                <a:solidFill>
                  <a:prstClr val="black"/>
                </a:solidFill>
                <a:latin typeface="Arial"/>
                <a:cs typeface="Arial"/>
              </a:rPr>
              <a:t>require</a:t>
            </a:r>
            <a:r>
              <a:rPr sz="1050" b="1" spc="-139" dirty="0">
                <a:solidFill>
                  <a:prstClr val="black"/>
                </a:solidFill>
                <a:latin typeface="Arial"/>
                <a:cs typeface="Arial"/>
              </a:rPr>
              <a:t> </a:t>
            </a:r>
            <a:r>
              <a:rPr sz="1050" b="1" dirty="0">
                <a:solidFill>
                  <a:prstClr val="black"/>
                </a:solidFill>
                <a:latin typeface="Arial"/>
                <a:cs typeface="Arial"/>
              </a:rPr>
              <a:t>an</a:t>
            </a:r>
            <a:endParaRPr sz="1050">
              <a:solidFill>
                <a:prstClr val="black"/>
              </a:solidFill>
              <a:latin typeface="Arial"/>
              <a:cs typeface="Arial"/>
            </a:endParaRPr>
          </a:p>
          <a:p>
            <a:pPr marL="146209" defTabSz="685800">
              <a:spcBef>
                <a:spcPts val="127"/>
              </a:spcBef>
            </a:pPr>
            <a:r>
              <a:rPr sz="1050" b="1" spc="-4" dirty="0">
                <a:solidFill>
                  <a:prstClr val="black"/>
                </a:solidFill>
                <a:latin typeface="Arial"/>
                <a:cs typeface="Arial"/>
              </a:rPr>
              <a:t>advanced</a:t>
            </a:r>
            <a:r>
              <a:rPr sz="1050" b="1" spc="-23" dirty="0">
                <a:solidFill>
                  <a:prstClr val="black"/>
                </a:solidFill>
                <a:latin typeface="Arial"/>
                <a:cs typeface="Arial"/>
              </a:rPr>
              <a:t> </a:t>
            </a:r>
            <a:r>
              <a:rPr sz="1050" b="1" spc="-4" dirty="0">
                <a:solidFill>
                  <a:prstClr val="black"/>
                </a:solidFill>
                <a:latin typeface="Arial"/>
                <a:cs typeface="Arial"/>
              </a:rPr>
              <a:t>degree.</a:t>
            </a:r>
            <a:endParaRPr sz="1050">
              <a:solidFill>
                <a:prstClr val="black"/>
              </a:solidFill>
              <a:latin typeface="Arial"/>
              <a:cs typeface="Arial"/>
            </a:endParaRPr>
          </a:p>
        </p:txBody>
      </p:sp>
      <p:sp>
        <p:nvSpPr>
          <p:cNvPr id="15" name="object 15"/>
          <p:cNvSpPr txBox="1">
            <a:spLocks noGrp="1"/>
          </p:cNvSpPr>
          <p:nvPr>
            <p:ph type="title"/>
          </p:nvPr>
        </p:nvSpPr>
        <p:spPr>
          <a:xfrm>
            <a:off x="2133600" y="285750"/>
            <a:ext cx="4734401" cy="632866"/>
          </a:xfrm>
          <a:prstGeom prst="rect">
            <a:avLst/>
          </a:prstGeom>
        </p:spPr>
        <p:txBody>
          <a:bodyPr vert="horz" wrap="square" lIns="0" tIns="9525" rIns="0" bIns="0" rtlCol="0">
            <a:spAutoFit/>
          </a:bodyPr>
          <a:lstStyle/>
          <a:p>
            <a:pPr marL="9525" marR="3810" algn="ctr">
              <a:spcBef>
                <a:spcPts val="75"/>
              </a:spcBef>
            </a:pPr>
            <a:r>
              <a:rPr sz="1350" b="0" spc="-8" dirty="0">
                <a:solidFill>
                  <a:srgbClr val="000000"/>
                </a:solidFill>
                <a:latin typeface="Arial"/>
                <a:cs typeface="Arial"/>
              </a:rPr>
              <a:t>$550 billion </a:t>
            </a:r>
            <a:r>
              <a:rPr sz="1350" b="0" dirty="0">
                <a:solidFill>
                  <a:srgbClr val="000000"/>
                </a:solidFill>
                <a:latin typeface="Arial"/>
                <a:cs typeface="Arial"/>
              </a:rPr>
              <a:t>in </a:t>
            </a:r>
            <a:r>
              <a:rPr sz="1350" b="0" spc="-4" dirty="0">
                <a:solidFill>
                  <a:srgbClr val="000000"/>
                </a:solidFill>
                <a:latin typeface="Arial"/>
                <a:cs typeface="Arial"/>
              </a:rPr>
              <a:t>new </a:t>
            </a:r>
            <a:r>
              <a:rPr sz="1350" b="0" spc="-8" dirty="0">
                <a:solidFill>
                  <a:srgbClr val="000000"/>
                </a:solidFill>
                <a:latin typeface="Arial"/>
                <a:cs typeface="Arial"/>
              </a:rPr>
              <a:t>spending </a:t>
            </a:r>
            <a:r>
              <a:rPr sz="1350" b="0" spc="-4" dirty="0">
                <a:solidFill>
                  <a:srgbClr val="000000"/>
                </a:solidFill>
                <a:latin typeface="Arial"/>
                <a:cs typeface="Arial"/>
              </a:rPr>
              <a:t>($1.2 trillion total authorization) </a:t>
            </a:r>
            <a:r>
              <a:rPr sz="1350" b="0" dirty="0">
                <a:solidFill>
                  <a:srgbClr val="000000"/>
                </a:solidFill>
                <a:latin typeface="Arial"/>
                <a:cs typeface="Arial"/>
              </a:rPr>
              <a:t>is  </a:t>
            </a:r>
            <a:r>
              <a:rPr sz="1350" b="0" spc="-4" dirty="0">
                <a:solidFill>
                  <a:srgbClr val="000000"/>
                </a:solidFill>
                <a:latin typeface="Arial"/>
                <a:cs typeface="Arial"/>
              </a:rPr>
              <a:t>the </a:t>
            </a:r>
            <a:r>
              <a:rPr sz="1350" spc="-4" dirty="0">
                <a:solidFill>
                  <a:srgbClr val="000000"/>
                </a:solidFill>
                <a:latin typeface="Arial"/>
                <a:cs typeface="Arial"/>
              </a:rPr>
              <a:t>largest </a:t>
            </a:r>
            <a:r>
              <a:rPr sz="1350" dirty="0">
                <a:solidFill>
                  <a:srgbClr val="000000"/>
                </a:solidFill>
                <a:latin typeface="Arial"/>
                <a:cs typeface="Arial"/>
              </a:rPr>
              <a:t>long-term </a:t>
            </a:r>
            <a:r>
              <a:rPr sz="1350" spc="-8" dirty="0">
                <a:solidFill>
                  <a:srgbClr val="000000"/>
                </a:solidFill>
                <a:latin typeface="Arial"/>
                <a:cs typeface="Arial"/>
              </a:rPr>
              <a:t>investment </a:t>
            </a:r>
            <a:r>
              <a:rPr sz="1350" dirty="0">
                <a:solidFill>
                  <a:srgbClr val="000000"/>
                </a:solidFill>
                <a:latin typeface="Arial"/>
                <a:cs typeface="Arial"/>
              </a:rPr>
              <a:t>in our </a:t>
            </a:r>
            <a:r>
              <a:rPr sz="1350" spc="-4" dirty="0">
                <a:solidFill>
                  <a:srgbClr val="000000"/>
                </a:solidFill>
                <a:latin typeface="Arial"/>
                <a:cs typeface="Arial"/>
              </a:rPr>
              <a:t>infrastructure </a:t>
            </a:r>
            <a:r>
              <a:rPr sz="1350" dirty="0">
                <a:solidFill>
                  <a:srgbClr val="000000"/>
                </a:solidFill>
                <a:latin typeface="Arial"/>
                <a:cs typeface="Arial"/>
              </a:rPr>
              <a:t>in  </a:t>
            </a:r>
            <a:r>
              <a:rPr sz="1350" spc="-4" dirty="0">
                <a:solidFill>
                  <a:srgbClr val="000000"/>
                </a:solidFill>
                <a:latin typeface="Arial"/>
                <a:cs typeface="Arial"/>
              </a:rPr>
              <a:t>nearly a </a:t>
            </a:r>
            <a:r>
              <a:rPr sz="1350" spc="-15" dirty="0">
                <a:solidFill>
                  <a:srgbClr val="000000"/>
                </a:solidFill>
                <a:latin typeface="Arial"/>
                <a:cs typeface="Arial"/>
              </a:rPr>
              <a:t>century.</a:t>
            </a:r>
            <a:endParaRPr sz="135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7386-FEE6-120D-32B2-85C8899CCC68}"/>
              </a:ext>
            </a:extLst>
          </p:cNvPr>
          <p:cNvSpPr>
            <a:spLocks noGrp="1"/>
          </p:cNvSpPr>
          <p:nvPr>
            <p:ph type="title"/>
          </p:nvPr>
        </p:nvSpPr>
        <p:spPr>
          <a:xfrm>
            <a:off x="457199" y="72239"/>
            <a:ext cx="8229600" cy="857250"/>
          </a:xfrm>
        </p:spPr>
        <p:txBody>
          <a:bodyPr/>
          <a:lstStyle/>
          <a:p>
            <a:r>
              <a:rPr lang="en-US" dirty="0"/>
              <a:t>Manufacturing = Innovation</a:t>
            </a:r>
          </a:p>
        </p:txBody>
      </p:sp>
      <p:pic>
        <p:nvPicPr>
          <p:cNvPr id="5" name="Content Placeholder 4" descr="A close-up of a flag&#10;&#10;Description automatically generated with low confidence">
            <a:extLst>
              <a:ext uri="{FF2B5EF4-FFF2-40B4-BE49-F238E27FC236}">
                <a16:creationId xmlns:a16="http://schemas.microsoft.com/office/drawing/2014/main" id="{50E6B8C1-62D4-0126-A114-32DD9E32AF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1039" y="742950"/>
            <a:ext cx="6361921" cy="3471061"/>
          </a:xfrm>
        </p:spPr>
      </p:pic>
      <p:sp>
        <p:nvSpPr>
          <p:cNvPr id="7" name="TextBox 6">
            <a:extLst>
              <a:ext uri="{FF2B5EF4-FFF2-40B4-BE49-F238E27FC236}">
                <a16:creationId xmlns:a16="http://schemas.microsoft.com/office/drawing/2014/main" id="{F1779666-7D25-51B8-C1A7-A1D522EF9FF7}"/>
              </a:ext>
            </a:extLst>
          </p:cNvPr>
          <p:cNvSpPr txBox="1"/>
          <p:nvPr/>
        </p:nvSpPr>
        <p:spPr>
          <a:xfrm>
            <a:off x="2133600" y="2038350"/>
            <a:ext cx="5181600" cy="2031325"/>
          </a:xfrm>
          <a:prstGeom prst="rect">
            <a:avLst/>
          </a:prstGeom>
          <a:solidFill>
            <a:schemeClr val="bg1"/>
          </a:solidFill>
        </p:spPr>
        <p:txBody>
          <a:bodyPr wrap="square" rtlCol="0">
            <a:spAutoFit/>
          </a:bodyPr>
          <a:lstStyle/>
          <a:p>
            <a:r>
              <a:rPr lang="en-US" sz="1800" dirty="0">
                <a:effectLst/>
                <a:latin typeface="Gotham"/>
              </a:rPr>
              <a:t>“As the manufacturing process becomes more complex, new chip designs require tight coordination with fabrication processes to ensure manufacturability. The challenge of moving designs and R&amp;D to commercial production, sometimes called the “lab to fab” problem, threatens to shut out smaller firms and startups, deterring innovation.” </a:t>
            </a:r>
            <a:endParaRPr lang="en-US" dirty="0"/>
          </a:p>
        </p:txBody>
      </p:sp>
    </p:spTree>
    <p:extLst>
      <p:ext uri="{BB962C8B-B14F-4D97-AF65-F5344CB8AC3E}">
        <p14:creationId xmlns:p14="http://schemas.microsoft.com/office/powerpoint/2010/main" val="8271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32A1-B2EB-10FF-DF74-5BE540B61115}"/>
              </a:ext>
            </a:extLst>
          </p:cNvPr>
          <p:cNvSpPr>
            <a:spLocks noGrp="1"/>
          </p:cNvSpPr>
          <p:nvPr>
            <p:ph type="title"/>
          </p:nvPr>
        </p:nvSpPr>
        <p:spPr/>
        <p:txBody>
          <a:bodyPr/>
          <a:lstStyle/>
          <a:p>
            <a:r>
              <a:rPr lang="en-US" dirty="0"/>
              <a:t>Resilience = Flexibility</a:t>
            </a:r>
          </a:p>
        </p:txBody>
      </p:sp>
      <p:sp>
        <p:nvSpPr>
          <p:cNvPr id="3" name="Content Placeholder 2">
            <a:extLst>
              <a:ext uri="{FF2B5EF4-FFF2-40B4-BE49-F238E27FC236}">
                <a16:creationId xmlns:a16="http://schemas.microsoft.com/office/drawing/2014/main" id="{3B8C05C8-3915-5400-C126-EF94DD8C9F15}"/>
              </a:ext>
            </a:extLst>
          </p:cNvPr>
          <p:cNvSpPr>
            <a:spLocks noGrp="1"/>
          </p:cNvSpPr>
          <p:nvPr>
            <p:ph idx="1"/>
          </p:nvPr>
        </p:nvSpPr>
        <p:spPr/>
        <p:txBody>
          <a:bodyPr/>
          <a:lstStyle/>
          <a:p>
            <a:r>
              <a:rPr lang="en-US" dirty="0"/>
              <a:t>Small- and Medium-sized Manufacturers make up 98% of the U.S. manufacturing base</a:t>
            </a:r>
          </a:p>
          <a:p>
            <a:r>
              <a:rPr lang="en-US" dirty="0"/>
              <a:t>These manufacturers form the backbone of most domestic supply chains</a:t>
            </a:r>
          </a:p>
          <a:p>
            <a:r>
              <a:rPr lang="en-US" dirty="0"/>
              <a:t>Critical to keep SMMs strong </a:t>
            </a:r>
          </a:p>
          <a:p>
            <a:r>
              <a:rPr lang="en-US" dirty="0"/>
              <a:t>That’s the MEP mission!</a:t>
            </a:r>
          </a:p>
        </p:txBody>
      </p:sp>
    </p:spTree>
    <p:extLst>
      <p:ext uri="{BB962C8B-B14F-4D97-AF65-F5344CB8AC3E}">
        <p14:creationId xmlns:p14="http://schemas.microsoft.com/office/powerpoint/2010/main" val="10712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F48A-BE16-0C1D-6008-BC6D21964CD9}"/>
              </a:ext>
            </a:extLst>
          </p:cNvPr>
          <p:cNvSpPr>
            <a:spLocks noGrp="1"/>
          </p:cNvSpPr>
          <p:nvPr>
            <p:ph type="title"/>
          </p:nvPr>
        </p:nvSpPr>
        <p:spPr>
          <a:xfrm>
            <a:off x="1792288" y="3335107"/>
            <a:ext cx="5486400" cy="425054"/>
          </a:xfrm>
        </p:spPr>
        <p:txBody>
          <a:bodyPr anchor="b">
            <a:normAutofit/>
          </a:bodyPr>
          <a:lstStyle/>
          <a:p>
            <a:r>
              <a:rPr lang="en-US" dirty="0"/>
              <a:t>Thank You!</a:t>
            </a:r>
          </a:p>
        </p:txBody>
      </p:sp>
      <p:pic>
        <p:nvPicPr>
          <p:cNvPr id="5" name="Content Placeholder 4" descr="A picture containing indoor, flag&#10;&#10;Description automatically generated">
            <a:extLst>
              <a:ext uri="{FF2B5EF4-FFF2-40B4-BE49-F238E27FC236}">
                <a16:creationId xmlns:a16="http://schemas.microsoft.com/office/drawing/2014/main" id="{97A7BDE4-E8D5-E491-A68F-33E8C29B3ADB}"/>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6919" b="6679"/>
          <a:stretch/>
        </p:blipFill>
        <p:spPr>
          <a:xfrm>
            <a:off x="1323222" y="0"/>
            <a:ext cx="6497555" cy="3313641"/>
          </a:xfrm>
          <a:noFill/>
        </p:spPr>
      </p:pic>
      <p:sp>
        <p:nvSpPr>
          <p:cNvPr id="10" name="Text Placeholder 3">
            <a:extLst>
              <a:ext uri="{FF2B5EF4-FFF2-40B4-BE49-F238E27FC236}">
                <a16:creationId xmlns:a16="http://schemas.microsoft.com/office/drawing/2014/main" id="{0F5F9459-CA14-7C36-654C-398A4593515C}"/>
              </a:ext>
            </a:extLst>
          </p:cNvPr>
          <p:cNvSpPr>
            <a:spLocks noGrp="1"/>
          </p:cNvSpPr>
          <p:nvPr>
            <p:ph type="body" sz="half" idx="2"/>
          </p:nvPr>
        </p:nvSpPr>
        <p:spPr>
          <a:xfrm>
            <a:off x="1792288" y="3562350"/>
            <a:ext cx="5486400" cy="603647"/>
          </a:xfrm>
        </p:spPr>
        <p:txBody>
          <a:bodyPr>
            <a:normAutofit/>
          </a:bodyPr>
          <a:lstStyle/>
          <a:p>
            <a:pPr algn="ctr"/>
            <a:r>
              <a:rPr lang="en-US" sz="1600" b="1" dirty="0"/>
              <a:t>Buckley Brinkman</a:t>
            </a:r>
          </a:p>
          <a:p>
            <a:pPr algn="ctr"/>
            <a:r>
              <a:rPr lang="en-US" dirty="0">
                <a:hlinkClick r:id="rId3"/>
              </a:rPr>
              <a:t>brinkman@wicmp.org</a:t>
            </a:r>
            <a:r>
              <a:rPr lang="en-US" dirty="0"/>
              <a:t>   (608) 729-4160</a:t>
            </a:r>
          </a:p>
        </p:txBody>
      </p:sp>
    </p:spTree>
    <p:extLst>
      <p:ext uri="{BB962C8B-B14F-4D97-AF65-F5344CB8AC3E}">
        <p14:creationId xmlns:p14="http://schemas.microsoft.com/office/powerpoint/2010/main" val="3822922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9"/>
          <p:cNvSpPr txBox="1">
            <a:spLocks noGrp="1"/>
          </p:cNvSpPr>
          <p:nvPr>
            <p:ph type="ctrTitle"/>
          </p:nvPr>
        </p:nvSpPr>
        <p:spPr>
          <a:xfrm>
            <a:off x="72550" y="287375"/>
            <a:ext cx="9071400" cy="2052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4300"/>
              <a:t>State Role in Supporting Short-Term Economic Dynamism to Respond to Shortages</a:t>
            </a:r>
            <a:endParaRPr sz="4300"/>
          </a:p>
        </p:txBody>
      </p:sp>
      <p:sp>
        <p:nvSpPr>
          <p:cNvPr id="412" name="Google Shape;412;p39"/>
          <p:cNvSpPr txBox="1">
            <a:spLocks noGrp="1"/>
          </p:cNvSpPr>
          <p:nvPr>
            <p:ph type="subTitle" idx="1"/>
          </p:nvPr>
        </p:nvSpPr>
        <p:spPr>
          <a:xfrm>
            <a:off x="311700" y="2605525"/>
            <a:ext cx="8520600" cy="792600"/>
          </a:xfrm>
          <a:prstGeom prst="rect">
            <a:avLst/>
          </a:prstGeom>
        </p:spPr>
        <p:txBody>
          <a:bodyPr spcFirstLastPara="1" wrap="square" lIns="91425" tIns="45700" rIns="91425" bIns="45700" anchor="t" anchorCtr="0">
            <a:noAutofit/>
          </a:bodyPr>
          <a:lstStyle/>
          <a:p>
            <a:pPr marL="0" lvl="0" indent="0" algn="ctr" rtl="0">
              <a:spcBef>
                <a:spcPts val="600"/>
              </a:spcBef>
              <a:spcAft>
                <a:spcPts val="0"/>
              </a:spcAft>
              <a:buNone/>
            </a:pPr>
            <a:r>
              <a:rPr lang="en"/>
              <a:t>Nikhil Kalathil, </a:t>
            </a:r>
            <a:r>
              <a:rPr lang="en" sz="2000">
                <a:solidFill>
                  <a:srgbClr val="595959"/>
                </a:solidFill>
              </a:rPr>
              <a:t>M. Granger Morgan, Erica R.H Fuchs</a:t>
            </a:r>
            <a:endParaRPr sz="2000">
              <a:solidFill>
                <a:srgbClr val="595959"/>
              </a:solidFill>
            </a:endParaRPr>
          </a:p>
          <a:p>
            <a:pPr marL="0" lvl="0" indent="0" algn="ctr" rtl="0">
              <a:spcBef>
                <a:spcPts val="600"/>
              </a:spcBef>
              <a:spcAft>
                <a:spcPts val="0"/>
              </a:spcAft>
              <a:buNone/>
            </a:pPr>
            <a:r>
              <a:rPr lang="en"/>
              <a:t>1/31/23</a:t>
            </a:r>
            <a:endParaRPr/>
          </a:p>
          <a:p>
            <a:pPr marL="0" lvl="0" indent="0" algn="ctr" rtl="0">
              <a:spcBef>
                <a:spcPts val="600"/>
              </a:spcBef>
              <a:spcAft>
                <a:spcPts val="0"/>
              </a:spcAft>
              <a:buNone/>
            </a:pPr>
            <a:r>
              <a:rPr lang="en" sz="1400" u="sng">
                <a:solidFill>
                  <a:schemeClr val="hlink"/>
                </a:solidFill>
                <a:hlinkClick r:id="rId3"/>
              </a:rPr>
              <a:t>nkalathi@andrew.cmu.edu</a:t>
            </a:r>
            <a:endParaRPr sz="1400"/>
          </a:p>
          <a:p>
            <a:pPr marL="0" lvl="0" indent="0" algn="ctr" rtl="0">
              <a:spcBef>
                <a:spcPts val="600"/>
              </a:spcBef>
              <a:spcAft>
                <a:spcPts val="0"/>
              </a:spcAft>
              <a:buNone/>
            </a:pPr>
            <a:endParaRPr sz="1400"/>
          </a:p>
          <a:p>
            <a:pPr marL="0" lvl="0" indent="0" algn="ctr" rtl="0">
              <a:spcBef>
                <a:spcPts val="600"/>
              </a:spcBef>
              <a:spcAft>
                <a:spcPts val="0"/>
              </a:spcAft>
              <a:buNone/>
            </a:pPr>
            <a:endParaRPr sz="1400"/>
          </a:p>
        </p:txBody>
      </p:sp>
      <p:sp>
        <p:nvSpPr>
          <p:cNvPr id="413" name="Google Shape;413;p39"/>
          <p:cNvSpPr txBox="1"/>
          <p:nvPr/>
        </p:nvSpPr>
        <p:spPr>
          <a:xfrm>
            <a:off x="0" y="4128500"/>
            <a:ext cx="7883100" cy="723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Open Sans"/>
                <a:ea typeface="Open Sans"/>
                <a:cs typeface="Open Sans"/>
                <a:sym typeface="Open Sans"/>
              </a:rPr>
              <a:t>For more information see: </a:t>
            </a:r>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000" b="0" i="0" u="sng" strike="noStrike" kern="0" cap="none" spc="0" normalizeH="0" baseline="0" noProof="0">
                <a:ln>
                  <a:noFill/>
                </a:ln>
                <a:solidFill>
                  <a:srgbClr val="595959"/>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Kalathil, Morgan, Fuchs, 2023, “ Short-Term Economic Dynamism as a Policy Tool to Address Supply Shortages During Crises”, </a:t>
            </a:r>
            <a:r>
              <a:rPr kumimoji="0" lang="en" sz="1000" b="0" i="1" u="sng" strike="noStrike" kern="0" cap="none" spc="0" normalizeH="0" baseline="0" noProof="0">
                <a:ln>
                  <a:noFill/>
                </a:ln>
                <a:solidFill>
                  <a:srgbClr val="595959"/>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Working Paper</a:t>
            </a:r>
            <a:endParaRPr kumimoji="0" sz="1000" b="0" i="0" u="none" strike="noStrike" kern="0" cap="none" spc="0" normalizeH="0" baseline="0" noProof="0">
              <a:ln>
                <a:noFill/>
              </a:ln>
              <a:solidFill>
                <a:srgbClr val="595959"/>
              </a:solidFill>
              <a:effectLst/>
              <a:uLnTx/>
              <a:uFillTx/>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p:nvPr/>
        </p:nvSpPr>
        <p:spPr>
          <a:xfrm>
            <a:off x="12475" y="3739075"/>
            <a:ext cx="9144000" cy="1416000"/>
          </a:xfrm>
          <a:prstGeom prst="rect">
            <a:avLst/>
          </a:prstGeom>
          <a:no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4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42424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900" b="0" i="0" u="none" strike="noStrike" kern="0" cap="none" spc="0" normalizeH="0" baseline="0" noProof="0">
              <a:ln>
                <a:noFill/>
              </a:ln>
              <a:solidFill>
                <a:srgbClr val="424242"/>
              </a:solidFill>
              <a:effectLst/>
              <a:uLnTx/>
              <a:uFillTx/>
              <a:latin typeface="Nunito"/>
              <a:sym typeface="Nunito"/>
            </a:endParaRPr>
          </a:p>
        </p:txBody>
      </p:sp>
      <p:sp>
        <p:nvSpPr>
          <p:cNvPr id="420" name="Google Shape;420;p40"/>
          <p:cNvSpPr txBox="1"/>
          <p:nvPr/>
        </p:nvSpPr>
        <p:spPr>
          <a:xfrm>
            <a:off x="0" y="0"/>
            <a:ext cx="9246000" cy="76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a:ln>
                  <a:noFill/>
                </a:ln>
                <a:solidFill>
                  <a:srgbClr val="000000"/>
                </a:solidFill>
                <a:effectLst/>
                <a:uLnTx/>
                <a:uFillTx/>
                <a:latin typeface="Lato"/>
                <a:ea typeface="Lato"/>
                <a:cs typeface="Lato"/>
                <a:sym typeface="Lato"/>
              </a:rPr>
              <a:t>Nations face a variety of options to ensure access to critical supplies</a:t>
            </a:r>
            <a:endParaRPr kumimoji="0" sz="19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a:ln>
                  <a:noFill/>
                </a:ln>
                <a:solidFill>
                  <a:srgbClr val="000000"/>
                </a:solidFill>
                <a:effectLst/>
                <a:uLnTx/>
                <a:uFillTx/>
                <a:latin typeface="Lato"/>
                <a:ea typeface="Lato"/>
                <a:cs typeface="Lato"/>
                <a:sym typeface="Lato"/>
              </a:rPr>
              <a:t>Leveraging economic dynamism may have unique advantages during global crises</a:t>
            </a:r>
            <a:endParaRPr kumimoji="0" sz="1900" b="1" i="0" u="none" strike="noStrike" kern="0" cap="none" spc="0" normalizeH="0" baseline="0" noProof="0">
              <a:ln>
                <a:noFill/>
              </a:ln>
              <a:solidFill>
                <a:srgbClr val="000000"/>
              </a:solidFill>
              <a:effectLst/>
              <a:uLnTx/>
              <a:uFillTx/>
              <a:latin typeface="Lato"/>
              <a:ea typeface="Lato"/>
              <a:cs typeface="Lato"/>
              <a:sym typeface="Lato"/>
            </a:endParaRPr>
          </a:p>
        </p:txBody>
      </p:sp>
      <p:sp>
        <p:nvSpPr>
          <p:cNvPr id="421" name="Google Shape;421;p40"/>
          <p:cNvSpPr txBox="1"/>
          <p:nvPr/>
        </p:nvSpPr>
        <p:spPr>
          <a:xfrm>
            <a:off x="107321" y="1526750"/>
            <a:ext cx="22428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000000"/>
                </a:solidFill>
                <a:effectLst/>
                <a:uLnTx/>
                <a:uFillTx/>
                <a:latin typeface="Nunito"/>
                <a:ea typeface="Nunito"/>
                <a:cs typeface="Nunito"/>
                <a:sym typeface="Nunito"/>
              </a:rPr>
              <a:t>Stockpile Resources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22" name="Google Shape;422;p40"/>
          <p:cNvSpPr txBox="1"/>
          <p:nvPr/>
        </p:nvSpPr>
        <p:spPr>
          <a:xfrm>
            <a:off x="107325" y="2552575"/>
            <a:ext cx="2397900" cy="1108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000000"/>
                </a:solidFill>
                <a:effectLst/>
                <a:uLnTx/>
                <a:uFillTx/>
                <a:latin typeface="Nunito"/>
                <a:ea typeface="Nunito"/>
                <a:cs typeface="Nunito"/>
                <a:sym typeface="Nunito"/>
              </a:rPr>
              <a:t>Rely on established firms making product</a:t>
            </a:r>
            <a:endParaRPr kumimoji="0" sz="20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23" name="Google Shape;423;p40"/>
          <p:cNvSpPr txBox="1"/>
          <p:nvPr/>
        </p:nvSpPr>
        <p:spPr>
          <a:xfrm>
            <a:off x="5581575" y="3776700"/>
            <a:ext cx="3562500" cy="11697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Unvalidated sources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Difficult to coordinate</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Time delay in standing or scaling up new production</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24" name="Google Shape;424;p40"/>
          <p:cNvSpPr txBox="1"/>
          <p:nvPr/>
        </p:nvSpPr>
        <p:spPr>
          <a:xfrm>
            <a:off x="5624950" y="1296200"/>
            <a:ext cx="3290400" cy="11697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Opportunity cost</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Supplies expire</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Ill-matched to novel needs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May be insufficient in scale </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25" name="Google Shape;425;p40"/>
          <p:cNvSpPr txBox="1"/>
          <p:nvPr/>
        </p:nvSpPr>
        <p:spPr>
          <a:xfrm>
            <a:off x="5595625" y="2462150"/>
            <a:ext cx="3472200" cy="14160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International supplies may be inaccessible (e.g. global shortages, geopolitical crises)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Dependency on select firms </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Existing scale(-up) insufficient</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26" name="Google Shape;426;p40"/>
          <p:cNvSpPr txBox="1"/>
          <p:nvPr/>
        </p:nvSpPr>
        <p:spPr>
          <a:xfrm>
            <a:off x="-22400" y="3856675"/>
            <a:ext cx="2746800" cy="754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000000"/>
                </a:solidFill>
                <a:effectLst/>
                <a:uLnTx/>
                <a:uFillTx/>
                <a:latin typeface="Nunito"/>
                <a:ea typeface="Nunito"/>
                <a:cs typeface="Nunito"/>
                <a:sym typeface="Nunito"/>
              </a:rPr>
              <a:t>Economic Dynamism</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p:txBody>
      </p:sp>
      <p:cxnSp>
        <p:nvCxnSpPr>
          <p:cNvPr id="427" name="Google Shape;427;p40"/>
          <p:cNvCxnSpPr/>
          <p:nvPr/>
        </p:nvCxnSpPr>
        <p:spPr>
          <a:xfrm>
            <a:off x="-3200" y="2429875"/>
            <a:ext cx="9174000" cy="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40"/>
          <p:cNvCxnSpPr/>
          <p:nvPr/>
        </p:nvCxnSpPr>
        <p:spPr>
          <a:xfrm>
            <a:off x="-22400" y="3780475"/>
            <a:ext cx="9183600" cy="0"/>
          </a:xfrm>
          <a:prstGeom prst="straightConnector1">
            <a:avLst/>
          </a:prstGeom>
          <a:noFill/>
          <a:ln w="9525" cap="flat" cmpd="sng">
            <a:solidFill>
              <a:schemeClr val="dk2"/>
            </a:solidFill>
            <a:prstDash val="solid"/>
            <a:round/>
            <a:headEnd type="none" w="med" len="med"/>
            <a:tailEnd type="none" w="med" len="med"/>
          </a:ln>
        </p:spPr>
      </p:cxnSp>
      <p:sp>
        <p:nvSpPr>
          <p:cNvPr id="429" name="Google Shape;429;p40"/>
          <p:cNvSpPr txBox="1"/>
          <p:nvPr/>
        </p:nvSpPr>
        <p:spPr>
          <a:xfrm>
            <a:off x="-192276" y="947050"/>
            <a:ext cx="3000000" cy="446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Nunito"/>
                <a:ea typeface="Nunito"/>
                <a:cs typeface="Nunito"/>
                <a:sym typeface="Nunito"/>
              </a:rPr>
              <a:t>Possible Strategies:</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30" name="Google Shape;430;p40"/>
          <p:cNvSpPr txBox="1"/>
          <p:nvPr/>
        </p:nvSpPr>
        <p:spPr>
          <a:xfrm>
            <a:off x="5421397" y="947050"/>
            <a:ext cx="2472900" cy="446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Nunito"/>
                <a:ea typeface="Nunito"/>
                <a:cs typeface="Nunito"/>
                <a:sym typeface="Nunito"/>
              </a:rPr>
              <a:t>Cons: </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cxnSp>
        <p:nvCxnSpPr>
          <p:cNvPr id="431" name="Google Shape;431;p40"/>
          <p:cNvCxnSpPr/>
          <p:nvPr/>
        </p:nvCxnSpPr>
        <p:spPr>
          <a:xfrm flipH="1">
            <a:off x="2548863" y="988775"/>
            <a:ext cx="5700" cy="40404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40"/>
          <p:cNvCxnSpPr/>
          <p:nvPr/>
        </p:nvCxnSpPr>
        <p:spPr>
          <a:xfrm>
            <a:off x="-17600" y="1376663"/>
            <a:ext cx="9174000" cy="0"/>
          </a:xfrm>
          <a:prstGeom prst="straightConnector1">
            <a:avLst/>
          </a:prstGeom>
          <a:noFill/>
          <a:ln w="9525" cap="flat" cmpd="sng">
            <a:solidFill>
              <a:schemeClr val="dk2"/>
            </a:solidFill>
            <a:prstDash val="solid"/>
            <a:round/>
            <a:headEnd type="none" w="med" len="med"/>
            <a:tailEnd type="none" w="med" len="med"/>
          </a:ln>
        </p:spPr>
      </p:cxnSp>
      <p:sp>
        <p:nvSpPr>
          <p:cNvPr id="433" name="Google Shape;433;p40"/>
          <p:cNvSpPr txBox="1"/>
          <p:nvPr/>
        </p:nvSpPr>
        <p:spPr>
          <a:xfrm>
            <a:off x="2830597" y="947050"/>
            <a:ext cx="2472900" cy="446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Nunito"/>
                <a:ea typeface="Nunito"/>
                <a:cs typeface="Nunito"/>
                <a:sym typeface="Nunito"/>
              </a:rPr>
              <a:t>Pros: </a:t>
            </a:r>
            <a:endParaRPr kumimoji="0" sz="13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34" name="Google Shape;434;p40"/>
          <p:cNvSpPr txBox="1"/>
          <p:nvPr/>
        </p:nvSpPr>
        <p:spPr>
          <a:xfrm>
            <a:off x="2548200" y="1358825"/>
            <a:ext cx="2874600" cy="11697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Ready access to supplies if needed</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Strategic restocking can support industrial base</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cxnSp>
        <p:nvCxnSpPr>
          <p:cNvPr id="435" name="Google Shape;435;p40"/>
          <p:cNvCxnSpPr/>
          <p:nvPr/>
        </p:nvCxnSpPr>
        <p:spPr>
          <a:xfrm>
            <a:off x="5620875" y="1005875"/>
            <a:ext cx="0" cy="4121700"/>
          </a:xfrm>
          <a:prstGeom prst="straightConnector1">
            <a:avLst/>
          </a:prstGeom>
          <a:noFill/>
          <a:ln w="9525" cap="flat" cmpd="sng">
            <a:solidFill>
              <a:schemeClr val="dk2"/>
            </a:solidFill>
            <a:prstDash val="solid"/>
            <a:round/>
            <a:headEnd type="none" w="med" len="med"/>
            <a:tailEnd type="none" w="med" len="med"/>
          </a:ln>
        </p:spPr>
      </p:cxnSp>
      <p:sp>
        <p:nvSpPr>
          <p:cNvPr id="436" name="Google Shape;436;p40"/>
          <p:cNvSpPr txBox="1"/>
          <p:nvPr/>
        </p:nvSpPr>
        <p:spPr>
          <a:xfrm>
            <a:off x="2505325" y="3758025"/>
            <a:ext cx="3166500" cy="14160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May add capacity</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May diversify the source of supply, reduce market or geopolitical power issues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Novel ideas, approaches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37" name="Google Shape;437;p40"/>
          <p:cNvSpPr txBox="1"/>
          <p:nvPr/>
        </p:nvSpPr>
        <p:spPr>
          <a:xfrm>
            <a:off x="2513775" y="2558425"/>
            <a:ext cx="2945400" cy="11697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Expert, trusted sources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May be able to respond quickly (stress tests)</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Nunito"/>
              <a:buChar char="●"/>
              <a:tabLst/>
              <a:defRPr/>
            </a:pPr>
            <a:r>
              <a:rPr kumimoji="0" lang="en" sz="1600" b="0" i="0" u="none" strike="noStrike" kern="0" cap="none" spc="0" normalizeH="0" baseline="0" noProof="0">
                <a:ln>
                  <a:noFill/>
                </a:ln>
                <a:solidFill>
                  <a:srgbClr val="000000"/>
                </a:solidFill>
                <a:effectLst/>
                <a:uLnTx/>
                <a:uFillTx/>
                <a:latin typeface="Nunito"/>
                <a:ea typeface="Nunito"/>
                <a:cs typeface="Nunito"/>
                <a:sym typeface="Nunito"/>
              </a:rPr>
              <a:t>Defense Production Act</a:t>
            </a:r>
            <a:endParaRPr kumimoji="0" sz="16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38" name="Google Shape;438;p40"/>
          <p:cNvSpPr txBox="1"/>
          <p:nvPr/>
        </p:nvSpPr>
        <p:spPr>
          <a:xfrm>
            <a:off x="-7725" y="4321175"/>
            <a:ext cx="2472900" cy="708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 Existing Companies </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 De Novo Firms</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p:txBody>
      </p:sp>
      <p:cxnSp>
        <p:nvCxnSpPr>
          <p:cNvPr id="439" name="Google Shape;439;p40"/>
          <p:cNvCxnSpPr/>
          <p:nvPr/>
        </p:nvCxnSpPr>
        <p:spPr>
          <a:xfrm>
            <a:off x="-3200" y="2429875"/>
            <a:ext cx="9174000" cy="0"/>
          </a:xfrm>
          <a:prstGeom prst="straightConnector1">
            <a:avLst/>
          </a:prstGeom>
          <a:noFill/>
          <a:ln w="9525" cap="flat" cmpd="sng">
            <a:solidFill>
              <a:srgbClr val="424242"/>
            </a:solidFill>
            <a:prstDash val="solid"/>
            <a:round/>
            <a:headEnd type="none" w="med" len="med"/>
            <a:tailEnd type="none" w="med" len="med"/>
          </a:ln>
        </p:spPr>
      </p:cxnSp>
      <p:pic>
        <p:nvPicPr>
          <p:cNvPr id="440" name="Google Shape;440;p40"/>
          <p:cNvPicPr preferRelativeResize="0"/>
          <p:nvPr/>
        </p:nvPicPr>
        <p:blipFill>
          <a:blip r:embed="rId3">
            <a:alphaModFix/>
          </a:blip>
          <a:stretch>
            <a:fillRect/>
          </a:stretch>
        </p:blipFill>
        <p:spPr>
          <a:xfrm>
            <a:off x="8413797" y="12"/>
            <a:ext cx="730200" cy="4681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par>
                                <p:cTn id="8" presetID="10" presetClass="entr" presetSubtype="0" fill="hold" nodeType="withEffect">
                                  <p:stCondLst>
                                    <p:cond delay="0"/>
                                  </p:stCondLst>
                                  <p:childTnLst>
                                    <p:set>
                                      <p:cBhvr>
                                        <p:cTn id="9" dur="1" fill="hold">
                                          <p:stCondLst>
                                            <p:cond delay="0"/>
                                          </p:stCondLst>
                                        </p:cTn>
                                        <p:tgtEl>
                                          <p:spTgt spid="434"/>
                                        </p:tgtEl>
                                        <p:attrNameLst>
                                          <p:attrName>style.visibility</p:attrName>
                                        </p:attrNameLst>
                                      </p:cBhvr>
                                      <p:to>
                                        <p:strVal val="visible"/>
                                      </p:to>
                                    </p:set>
                                    <p:animEffect transition="in" filter="fade">
                                      <p:cBhvr>
                                        <p:cTn id="10" dur="1000"/>
                                        <p:tgtEl>
                                          <p:spTgt spid="434"/>
                                        </p:tgtEl>
                                      </p:cBhvr>
                                    </p:animEffect>
                                  </p:childTnLst>
                                </p:cTn>
                              </p:par>
                              <p:par>
                                <p:cTn id="11" presetID="10" presetClass="entr" presetSubtype="0" fill="hold" nodeType="withEffect">
                                  <p:stCondLst>
                                    <p:cond delay="0"/>
                                  </p:stCondLst>
                                  <p:childTnLst>
                                    <p:set>
                                      <p:cBhvr>
                                        <p:cTn id="12" dur="1" fill="hold">
                                          <p:stCondLst>
                                            <p:cond delay="0"/>
                                          </p:stCondLst>
                                        </p:cTn>
                                        <p:tgtEl>
                                          <p:spTgt spid="424"/>
                                        </p:tgtEl>
                                        <p:attrNameLst>
                                          <p:attrName>style.visibility</p:attrName>
                                        </p:attrNameLst>
                                      </p:cBhvr>
                                      <p:to>
                                        <p:strVal val="visible"/>
                                      </p:to>
                                    </p:set>
                                    <p:animEffect transition="in" filter="fade">
                                      <p:cBhvr>
                                        <p:cTn id="13" dur="1000"/>
                                        <p:tgtEl>
                                          <p:spTgt spid="4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2"/>
                                        </p:tgtEl>
                                        <p:attrNameLst>
                                          <p:attrName>style.visibility</p:attrName>
                                        </p:attrNameLst>
                                      </p:cBhvr>
                                      <p:to>
                                        <p:strVal val="visible"/>
                                      </p:to>
                                    </p:set>
                                    <p:animEffect transition="in" filter="fade">
                                      <p:cBhvr>
                                        <p:cTn id="18" dur="1000"/>
                                        <p:tgtEl>
                                          <p:spTgt spid="422"/>
                                        </p:tgtEl>
                                      </p:cBhvr>
                                    </p:animEffect>
                                  </p:childTnLst>
                                </p:cTn>
                              </p:par>
                              <p:par>
                                <p:cTn id="19" presetID="10" presetClass="entr" presetSubtype="0" fill="hold" nodeType="withEffect">
                                  <p:stCondLst>
                                    <p:cond delay="0"/>
                                  </p:stCondLst>
                                  <p:childTnLst>
                                    <p:set>
                                      <p:cBhvr>
                                        <p:cTn id="20" dur="1" fill="hold">
                                          <p:stCondLst>
                                            <p:cond delay="0"/>
                                          </p:stCondLst>
                                        </p:cTn>
                                        <p:tgtEl>
                                          <p:spTgt spid="437"/>
                                        </p:tgtEl>
                                        <p:attrNameLst>
                                          <p:attrName>style.visibility</p:attrName>
                                        </p:attrNameLst>
                                      </p:cBhvr>
                                      <p:to>
                                        <p:strVal val="visible"/>
                                      </p:to>
                                    </p:set>
                                    <p:animEffect transition="in" filter="fade">
                                      <p:cBhvr>
                                        <p:cTn id="21" dur="1000"/>
                                        <p:tgtEl>
                                          <p:spTgt spid="437"/>
                                        </p:tgtEl>
                                      </p:cBhvr>
                                    </p:animEffect>
                                  </p:childTnLst>
                                </p:cTn>
                              </p:par>
                              <p:par>
                                <p:cTn id="22" presetID="10" presetClass="entr" presetSubtype="0" fill="hold" nodeType="withEffect">
                                  <p:stCondLst>
                                    <p:cond delay="0"/>
                                  </p:stCondLst>
                                  <p:childTnLst>
                                    <p:set>
                                      <p:cBhvr>
                                        <p:cTn id="23" dur="1" fill="hold">
                                          <p:stCondLst>
                                            <p:cond delay="0"/>
                                          </p:stCondLst>
                                        </p:cTn>
                                        <p:tgtEl>
                                          <p:spTgt spid="425"/>
                                        </p:tgtEl>
                                        <p:attrNameLst>
                                          <p:attrName>style.visibility</p:attrName>
                                        </p:attrNameLst>
                                      </p:cBhvr>
                                      <p:to>
                                        <p:strVal val="visible"/>
                                      </p:to>
                                    </p:set>
                                    <p:animEffect transition="in" filter="fade">
                                      <p:cBhvr>
                                        <p:cTn id="24" dur="1000"/>
                                        <p:tgtEl>
                                          <p:spTgt spid="4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6"/>
                                        </p:tgtEl>
                                        <p:attrNameLst>
                                          <p:attrName>style.visibility</p:attrName>
                                        </p:attrNameLst>
                                      </p:cBhvr>
                                      <p:to>
                                        <p:strVal val="visible"/>
                                      </p:to>
                                    </p:set>
                                    <p:animEffect transition="in" filter="fade">
                                      <p:cBhvr>
                                        <p:cTn id="29" dur="1000"/>
                                        <p:tgtEl>
                                          <p:spTgt spid="426"/>
                                        </p:tgtEl>
                                      </p:cBhvr>
                                    </p:animEffect>
                                  </p:childTnLst>
                                </p:cTn>
                              </p:par>
                              <p:par>
                                <p:cTn id="30" presetID="10" presetClass="entr" presetSubtype="0" fill="hold" nodeType="withEffect">
                                  <p:stCondLst>
                                    <p:cond delay="0"/>
                                  </p:stCondLst>
                                  <p:childTnLst>
                                    <p:set>
                                      <p:cBhvr>
                                        <p:cTn id="31" dur="1" fill="hold">
                                          <p:stCondLst>
                                            <p:cond delay="0"/>
                                          </p:stCondLst>
                                        </p:cTn>
                                        <p:tgtEl>
                                          <p:spTgt spid="438"/>
                                        </p:tgtEl>
                                        <p:attrNameLst>
                                          <p:attrName>style.visibility</p:attrName>
                                        </p:attrNameLst>
                                      </p:cBhvr>
                                      <p:to>
                                        <p:strVal val="visible"/>
                                      </p:to>
                                    </p:set>
                                    <p:animEffect transition="in" filter="fade">
                                      <p:cBhvr>
                                        <p:cTn id="32" dur="1000"/>
                                        <p:tgtEl>
                                          <p:spTgt spid="438"/>
                                        </p:tgtEl>
                                      </p:cBhvr>
                                    </p:animEffect>
                                  </p:childTnLst>
                                </p:cTn>
                              </p:par>
                              <p:par>
                                <p:cTn id="33" presetID="10" presetClass="entr" presetSubtype="0" fill="hold" nodeType="withEffect">
                                  <p:stCondLst>
                                    <p:cond delay="0"/>
                                  </p:stCondLst>
                                  <p:childTnLst>
                                    <p:set>
                                      <p:cBhvr>
                                        <p:cTn id="34" dur="1" fill="hold">
                                          <p:stCondLst>
                                            <p:cond delay="0"/>
                                          </p:stCondLst>
                                        </p:cTn>
                                        <p:tgtEl>
                                          <p:spTgt spid="436"/>
                                        </p:tgtEl>
                                        <p:attrNameLst>
                                          <p:attrName>style.visibility</p:attrName>
                                        </p:attrNameLst>
                                      </p:cBhvr>
                                      <p:to>
                                        <p:strVal val="visible"/>
                                      </p:to>
                                    </p:set>
                                    <p:animEffect transition="in" filter="fade">
                                      <p:cBhvr>
                                        <p:cTn id="35" dur="1000"/>
                                        <p:tgtEl>
                                          <p:spTgt spid="436"/>
                                        </p:tgtEl>
                                      </p:cBhvr>
                                    </p:animEffect>
                                  </p:childTnLst>
                                </p:cTn>
                              </p:par>
                              <p:par>
                                <p:cTn id="36" presetID="10" presetClass="entr" presetSubtype="0" fill="hold" nodeType="withEffect">
                                  <p:stCondLst>
                                    <p:cond delay="0"/>
                                  </p:stCondLst>
                                  <p:childTnLst>
                                    <p:set>
                                      <p:cBhvr>
                                        <p:cTn id="37" dur="1" fill="hold">
                                          <p:stCondLst>
                                            <p:cond delay="0"/>
                                          </p:stCondLst>
                                        </p:cTn>
                                        <p:tgtEl>
                                          <p:spTgt spid="423"/>
                                        </p:tgtEl>
                                        <p:attrNameLst>
                                          <p:attrName>style.visibility</p:attrName>
                                        </p:attrNameLst>
                                      </p:cBhvr>
                                      <p:to>
                                        <p:strVal val="visible"/>
                                      </p:to>
                                    </p:set>
                                    <p:animEffect transition="in" filter="fade">
                                      <p:cBhvr>
                                        <p:cTn id="38" dur="1000"/>
                                        <p:tgtEl>
                                          <p:spTgt spid="4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18"/>
                                        </p:tgtEl>
                                        <p:attrNameLst>
                                          <p:attrName>style.visibility</p:attrName>
                                        </p:attrNameLst>
                                      </p:cBhvr>
                                      <p:to>
                                        <p:strVal val="visible"/>
                                      </p:to>
                                    </p:set>
                                    <p:animEffect transition="in" filter="fade">
                                      <p:cBhvr>
                                        <p:cTn id="43"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1"/>
          <p:cNvSpPr txBox="1"/>
          <p:nvPr/>
        </p:nvSpPr>
        <p:spPr>
          <a:xfrm>
            <a:off x="0" y="0"/>
            <a:ext cx="9246000" cy="76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a:ln>
                  <a:noFill/>
                </a:ln>
                <a:solidFill>
                  <a:srgbClr val="000000"/>
                </a:solidFill>
                <a:effectLst/>
                <a:uLnTx/>
                <a:uFillTx/>
                <a:latin typeface="Lato"/>
                <a:ea typeface="Lato"/>
                <a:cs typeface="Lato"/>
                <a:sym typeface="Lato"/>
              </a:rPr>
              <a:t>Missing from current playbook: the role of </a:t>
            </a:r>
            <a:r>
              <a:rPr kumimoji="0" lang="en" sz="1900" b="1" i="1" u="none" strike="noStrike" kern="0" cap="none" spc="0" normalizeH="0" baseline="0" noProof="0">
                <a:ln>
                  <a:noFill/>
                </a:ln>
                <a:solidFill>
                  <a:srgbClr val="000000"/>
                </a:solidFill>
                <a:effectLst/>
                <a:uLnTx/>
                <a:uFillTx/>
                <a:latin typeface="Lato"/>
                <a:ea typeface="Lato"/>
                <a:cs typeface="Lato"/>
                <a:sym typeface="Lato"/>
              </a:rPr>
              <a:t>short-term</a:t>
            </a:r>
            <a:r>
              <a:rPr kumimoji="0" lang="en" sz="1900" b="1" i="0" u="none" strike="noStrike" kern="0" cap="none" spc="0" normalizeH="0" baseline="0" noProof="0">
                <a:ln>
                  <a:noFill/>
                </a:ln>
                <a:solidFill>
                  <a:srgbClr val="000000"/>
                </a:solidFill>
                <a:effectLst/>
                <a:uLnTx/>
                <a:uFillTx/>
                <a:latin typeface="Lato"/>
                <a:ea typeface="Lato"/>
                <a:cs typeface="Lato"/>
                <a:sym typeface="Lato"/>
              </a:rPr>
              <a:t> economic dynamism in responding to product shortages</a:t>
            </a:r>
            <a:endParaRPr kumimoji="0" sz="1900" b="1" i="0" u="none" strike="noStrike" kern="0" cap="none" spc="0" normalizeH="0" baseline="0" noProof="0">
              <a:ln>
                <a:noFill/>
              </a:ln>
              <a:solidFill>
                <a:srgbClr val="000000"/>
              </a:solidFill>
              <a:effectLst/>
              <a:uLnTx/>
              <a:uFillTx/>
              <a:latin typeface="Lato"/>
              <a:ea typeface="Lato"/>
              <a:cs typeface="Lato"/>
              <a:sym typeface="Lato"/>
            </a:endParaRPr>
          </a:p>
        </p:txBody>
      </p:sp>
      <p:sp>
        <p:nvSpPr>
          <p:cNvPr id="446" name="Google Shape;446;p41"/>
          <p:cNvSpPr txBox="1"/>
          <p:nvPr/>
        </p:nvSpPr>
        <p:spPr>
          <a:xfrm>
            <a:off x="0" y="792950"/>
            <a:ext cx="8998500" cy="13287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Char char="●"/>
              <a:tabLst/>
              <a:defRPr/>
            </a:pPr>
            <a:r>
              <a:rPr kumimoji="0" lang="en" sz="1800" b="0" i="0" u="none" strike="noStrike" kern="0" cap="none" spc="0" normalizeH="0" baseline="0" noProof="0">
                <a:ln>
                  <a:noFill/>
                </a:ln>
                <a:solidFill>
                  <a:srgbClr val="000000"/>
                </a:solidFill>
                <a:effectLst/>
                <a:uLnTx/>
                <a:uFillTx/>
                <a:latin typeface="Nunito"/>
                <a:ea typeface="Nunito"/>
                <a:cs typeface="Nunito"/>
                <a:sym typeface="Nunito"/>
              </a:rPr>
              <a:t>Crisis playbooks focus on stockpiling, DPA, stress testing</a:t>
            </a: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1" u="none" strike="noStrike" kern="0" cap="none" spc="0" normalizeH="0" baseline="0" noProof="0">
                <a:ln>
                  <a:noFill/>
                </a:ln>
                <a:solidFill>
                  <a:srgbClr val="888888"/>
                </a:solidFill>
                <a:effectLst/>
                <a:uLnTx/>
                <a:uFillTx/>
                <a:latin typeface="Lato"/>
                <a:ea typeface="Lato"/>
                <a:cs typeface="Lato"/>
                <a:sym typeface="Lato"/>
              </a:rPr>
              <a:t>(</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3">
                  <a:extLst>
                    <a:ext uri="{A12FA001-AC4F-418D-AE19-62706E023703}">
                      <ahyp:hlinkClr xmlns:ahyp="http://schemas.microsoft.com/office/drawing/2018/hyperlinkcolor" val="tx"/>
                    </a:ext>
                  </a:extLst>
                </a:hlinkClick>
              </a:rPr>
              <a:t>Huang et al., 2017</a:t>
            </a:r>
            <a:r>
              <a:rPr kumimoji="0" lang="en" sz="1200" b="0" i="1" u="none" strike="noStrike" kern="0" cap="none" spc="0" normalizeH="0" baseline="0" noProof="0">
                <a:ln>
                  <a:noFill/>
                </a:ln>
                <a:solidFill>
                  <a:srgbClr val="9E9E9E"/>
                </a:solidFill>
                <a:effectLst/>
                <a:uLnTx/>
                <a:uFillTx/>
                <a:latin typeface="Lato"/>
                <a:ea typeface="Lato"/>
                <a:cs typeface="Lato"/>
                <a:sym typeface="Lato"/>
              </a:rPr>
              <a:t>, </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4">
                  <a:extLst>
                    <a:ext uri="{A12FA001-AC4F-418D-AE19-62706E023703}">
                      <ahyp:hlinkClr xmlns:ahyp="http://schemas.microsoft.com/office/drawing/2018/hyperlinkcolor" val="tx"/>
                    </a:ext>
                  </a:extLst>
                </a:hlinkClick>
              </a:rPr>
              <a:t>CRS, March 2020</a:t>
            </a:r>
            <a:r>
              <a:rPr kumimoji="0" lang="en" sz="1200" b="0" i="1" u="none" strike="noStrike" kern="0" cap="none" spc="0" normalizeH="0" baseline="0" noProof="0">
                <a:ln>
                  <a:noFill/>
                </a:ln>
                <a:solidFill>
                  <a:srgbClr val="9E9E9E"/>
                </a:solidFill>
                <a:effectLst/>
                <a:uLnTx/>
                <a:uFillTx/>
                <a:latin typeface="Lato"/>
                <a:ea typeface="Lato"/>
                <a:cs typeface="Lato"/>
                <a:sym typeface="Lato"/>
              </a:rPr>
              <a:t>, </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5">
                  <a:extLst>
                    <a:ext uri="{A12FA001-AC4F-418D-AE19-62706E023703}">
                      <ahyp:hlinkClr xmlns:ahyp="http://schemas.microsoft.com/office/drawing/2018/hyperlinkcolor" val="tx"/>
                    </a:ext>
                  </a:extLst>
                </a:hlinkClick>
              </a:rPr>
              <a:t>Handfield et al., 2020</a:t>
            </a:r>
            <a:r>
              <a:rPr kumimoji="0" lang="en" sz="1200" b="0" i="1" u="none" strike="noStrike" kern="0" cap="none" spc="0" normalizeH="0" baseline="0" noProof="0">
                <a:ln>
                  <a:noFill/>
                </a:ln>
                <a:solidFill>
                  <a:srgbClr val="9E9E9E"/>
                </a:solidFill>
                <a:effectLst/>
                <a:uLnTx/>
                <a:uFillTx/>
                <a:latin typeface="Lato"/>
                <a:ea typeface="Lato"/>
                <a:cs typeface="Lato"/>
                <a:sym typeface="Lato"/>
              </a:rPr>
              <a:t>, </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6">
                  <a:extLst>
                    <a:ext uri="{A12FA001-AC4F-418D-AE19-62706E023703}">
                      <ahyp:hlinkClr xmlns:ahyp="http://schemas.microsoft.com/office/drawing/2018/hyperlinkcolor" val="tx"/>
                    </a:ext>
                  </a:extLst>
                </a:hlinkClick>
              </a:rPr>
              <a:t>CRS, June 2020</a:t>
            </a:r>
            <a:r>
              <a:rPr kumimoji="0" lang="en" sz="1200" b="0" i="1" u="none" strike="noStrike" kern="0" cap="none" spc="0" normalizeH="0" baseline="0" noProof="0">
                <a:ln>
                  <a:noFill/>
                </a:ln>
                <a:solidFill>
                  <a:srgbClr val="9E9E9E"/>
                </a:solidFill>
                <a:effectLst/>
                <a:uLnTx/>
                <a:uFillTx/>
                <a:latin typeface="Lato"/>
                <a:ea typeface="Lato"/>
                <a:cs typeface="Lato"/>
                <a:sym typeface="Lato"/>
              </a:rPr>
              <a:t>, </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7">
                  <a:extLst>
                    <a:ext uri="{A12FA001-AC4F-418D-AE19-62706E023703}">
                      <ahyp:hlinkClr xmlns:ahyp="http://schemas.microsoft.com/office/drawing/2018/hyperlinkcolor" val="tx"/>
                    </a:ext>
                  </a:extLst>
                </a:hlinkClick>
              </a:rPr>
              <a:t>Simchi-Levi and Simchi-Levi, 2020</a:t>
            </a:r>
            <a:r>
              <a:rPr kumimoji="0" lang="en" sz="1200" b="0" i="1" u="none" strike="noStrike" kern="0" cap="none" spc="0" normalizeH="0" baseline="0" noProof="0">
                <a:ln>
                  <a:noFill/>
                </a:ln>
                <a:solidFill>
                  <a:srgbClr val="888888"/>
                </a:solidFill>
                <a:effectLst/>
                <a:uLnTx/>
                <a:uFillTx/>
                <a:latin typeface="Lato"/>
                <a:ea typeface="Lato"/>
                <a:cs typeface="Lato"/>
                <a:sym typeface="Lato"/>
              </a:rPr>
              <a:t>)</a:t>
            </a:r>
            <a:endParaRPr kumimoji="0" sz="1200" b="0" i="1" u="none" strike="noStrike" kern="0" cap="none" spc="0" normalizeH="0" baseline="0" noProof="0">
              <a:ln>
                <a:noFill/>
              </a:ln>
              <a:solidFill>
                <a:srgbClr val="88888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47" name="Google Shape;447;p41"/>
          <p:cNvSpPr txBox="1"/>
          <p:nvPr/>
        </p:nvSpPr>
        <p:spPr>
          <a:xfrm>
            <a:off x="76200" y="3203600"/>
            <a:ext cx="89985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Nunito"/>
                <a:ea typeface="Nunito"/>
                <a:cs typeface="Nunito"/>
                <a:sym typeface="Nunito"/>
              </a:rPr>
              <a:t>New concept: </a:t>
            </a:r>
            <a:r>
              <a:rPr kumimoji="0" lang="en" sz="1800" b="0" i="1" u="none" strike="noStrike" kern="0" cap="none" spc="0" normalizeH="0" baseline="0" noProof="0">
                <a:ln>
                  <a:noFill/>
                </a:ln>
                <a:solidFill>
                  <a:srgbClr val="000000"/>
                </a:solidFill>
                <a:effectLst/>
                <a:uLnTx/>
                <a:uFillTx/>
                <a:latin typeface="Nunito"/>
                <a:ea typeface="Nunito"/>
                <a:cs typeface="Nunito"/>
                <a:sym typeface="Nunito"/>
              </a:rPr>
              <a:t>short-term</a:t>
            </a:r>
            <a:r>
              <a:rPr kumimoji="0" lang="en" sz="1800" b="0" i="0" u="none" strike="noStrike" kern="0" cap="none" spc="0" normalizeH="0" baseline="0" noProof="0">
                <a:ln>
                  <a:noFill/>
                </a:ln>
                <a:solidFill>
                  <a:srgbClr val="000000"/>
                </a:solidFill>
                <a:effectLst/>
                <a:uLnTx/>
                <a:uFillTx/>
                <a:latin typeface="Nunito"/>
                <a:ea typeface="Nunito"/>
                <a:cs typeface="Nunito"/>
                <a:sym typeface="Nunito"/>
              </a:rPr>
              <a:t> economic dynamism</a:t>
            </a: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Nunito"/>
                <a:ea typeface="Nunito"/>
                <a:cs typeface="Nunito"/>
                <a:sym typeface="Nunito"/>
              </a:rPr>
              <a:t>the rapid entry and expansion of firms into product areas experiencing shortages</a:t>
            </a: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448" name="Google Shape;448;p41"/>
          <p:cNvSpPr txBox="1"/>
          <p:nvPr/>
        </p:nvSpPr>
        <p:spPr>
          <a:xfrm>
            <a:off x="-25200" y="1461025"/>
            <a:ext cx="9144000" cy="8928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1000"/>
              </a:spcBef>
              <a:spcAft>
                <a:spcPts val="0"/>
              </a:spcAft>
              <a:buClr>
                <a:srgbClr val="000000"/>
              </a:buClr>
              <a:buSzPts val="1800"/>
              <a:buFont typeface="Nunito"/>
              <a:buChar char="●"/>
              <a:tabLst/>
              <a:defRPr/>
            </a:pPr>
            <a:r>
              <a:rPr kumimoji="0" lang="en" sz="1800" b="0" i="0" u="none" strike="noStrike" kern="0" cap="none" spc="0" normalizeH="0" baseline="0" noProof="0">
                <a:ln>
                  <a:noFill/>
                </a:ln>
                <a:solidFill>
                  <a:srgbClr val="000000"/>
                </a:solidFill>
                <a:effectLst/>
                <a:uLnTx/>
                <a:uFillTx/>
                <a:latin typeface="Nunito"/>
                <a:ea typeface="Nunito"/>
                <a:cs typeface="Nunito"/>
                <a:sym typeface="Nunito"/>
              </a:rPr>
              <a:t>Economic dynamism focuses on long-term business/product cycles, growth</a:t>
            </a: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1" u="none" strike="noStrike" kern="0" cap="none" spc="0" normalizeH="0" baseline="0" noProof="0">
                <a:ln>
                  <a:noFill/>
                </a:ln>
                <a:solidFill>
                  <a:srgbClr val="9E9E9E"/>
                </a:solidFill>
                <a:effectLst/>
                <a:uLnTx/>
                <a:uFillTx/>
                <a:latin typeface="Lato"/>
                <a:ea typeface="Lato"/>
                <a:cs typeface="Lato"/>
                <a:sym typeface="Lato"/>
              </a:rPr>
              <a:t>(</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8">
                  <a:extLst>
                    <a:ext uri="{A12FA001-AC4F-418D-AE19-62706E023703}">
                      <ahyp:hlinkClr xmlns:ahyp="http://schemas.microsoft.com/office/drawing/2018/hyperlinkcolor" val="tx"/>
                    </a:ext>
                  </a:extLst>
                </a:hlinkClick>
              </a:rPr>
              <a:t>Decker, Haltiwanger, Jarmin, and Miranda, 2014</a:t>
            </a:r>
            <a:r>
              <a:rPr kumimoji="0" lang="en" sz="1200" b="0" i="1" u="none" strike="noStrike" kern="0" cap="none" spc="0" normalizeH="0" baseline="0" noProof="0">
                <a:ln>
                  <a:noFill/>
                </a:ln>
                <a:solidFill>
                  <a:srgbClr val="9E9E9E"/>
                </a:solidFill>
                <a:effectLst/>
                <a:uLnTx/>
                <a:uFillTx/>
                <a:latin typeface="Lato"/>
                <a:ea typeface="Lato"/>
                <a:cs typeface="Lato"/>
                <a:sym typeface="Lato"/>
              </a:rPr>
              <a:t>, </a:t>
            </a:r>
            <a:r>
              <a:rPr kumimoji="0" lang="en" sz="1200" b="0" i="0" u="none" strike="noStrike" kern="0" cap="none" spc="0" normalizeH="0" baseline="0" noProof="0">
                <a:ln>
                  <a:noFill/>
                </a:ln>
                <a:solidFill>
                  <a:srgbClr val="9E9E9E"/>
                </a:solidFill>
                <a:effectLst/>
                <a:uLnTx/>
                <a:uFill>
                  <a:noFill/>
                </a:uFill>
                <a:latin typeface="Lato"/>
                <a:ea typeface="Lato"/>
                <a:cs typeface="Lato"/>
                <a:sym typeface="Lato"/>
                <a:hlinkClick r:id="rId9">
                  <a:extLst>
                    <a:ext uri="{A12FA001-AC4F-418D-AE19-62706E023703}">
                      <ahyp:hlinkClr xmlns:ahyp="http://schemas.microsoft.com/office/drawing/2018/hyperlinkcolor" val="tx"/>
                    </a:ext>
                  </a:extLst>
                </a:hlinkClick>
              </a:rPr>
              <a:t>Gordon, 2016</a:t>
            </a:r>
            <a:r>
              <a:rPr kumimoji="0" lang="en" sz="1200" b="0" i="0" u="none" strike="noStrike" kern="0" cap="none" spc="0" normalizeH="0" baseline="0" noProof="0">
                <a:ln>
                  <a:noFill/>
                </a:ln>
                <a:solidFill>
                  <a:srgbClr val="9E9E9E"/>
                </a:solidFill>
                <a:effectLst/>
                <a:uLnTx/>
                <a:uFillTx/>
                <a:latin typeface="Lato"/>
                <a:ea typeface="Lato"/>
                <a:cs typeface="Lato"/>
                <a:sym typeface="Lato"/>
              </a:rPr>
              <a:t>, Agarwal, Sarakr, and Echambadi, 2002; Klepper 2002</a:t>
            </a:r>
            <a:r>
              <a:rPr kumimoji="0" lang="en" sz="1200" b="0" i="1" u="none" strike="noStrike" kern="0" cap="none" spc="0" normalizeH="0" baseline="0" noProof="0">
                <a:ln>
                  <a:noFill/>
                </a:ln>
                <a:solidFill>
                  <a:srgbClr val="9E9E9E"/>
                </a:solidFill>
                <a:effectLst/>
                <a:uLnTx/>
                <a:uFillTx/>
                <a:latin typeface="Lato"/>
                <a:ea typeface="Lato"/>
                <a:cs typeface="Lato"/>
                <a:sym typeface="Lato"/>
              </a:rPr>
              <a:t>)</a:t>
            </a:r>
            <a:endParaRPr kumimoji="0" sz="1800" b="0" i="0" u="none" strike="noStrike" kern="0" cap="none" spc="0" normalizeH="0" baseline="0" noProof="0">
              <a:ln>
                <a:noFill/>
              </a:ln>
              <a:solidFill>
                <a:srgbClr val="9E9E9E"/>
              </a:solidFill>
              <a:effectLst/>
              <a:uLnTx/>
              <a:uFillTx/>
              <a:latin typeface="Lato"/>
              <a:ea typeface="Lato"/>
              <a:cs typeface="Lato"/>
              <a:sym typeface="La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9E9E9E"/>
              </a:solidFill>
              <a:effectLst/>
              <a:uLnTx/>
              <a:uFillTx/>
              <a:latin typeface="Nunito"/>
              <a:ea typeface="Nunito"/>
              <a:cs typeface="Nunito"/>
              <a:sym typeface="Nunito"/>
            </a:endParaRPr>
          </a:p>
        </p:txBody>
      </p:sp>
      <p:sp>
        <p:nvSpPr>
          <p:cNvPr id="449" name="Google Shape;449;p41"/>
          <p:cNvSpPr txBox="1"/>
          <p:nvPr/>
        </p:nvSpPr>
        <p:spPr>
          <a:xfrm>
            <a:off x="3450" y="2145100"/>
            <a:ext cx="9144000" cy="923400"/>
          </a:xfrm>
          <a:prstGeom prst="rect">
            <a:avLst/>
          </a:prstGeom>
          <a:noFill/>
          <a:ln>
            <a:noFill/>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1000"/>
              </a:spcBef>
              <a:spcAft>
                <a:spcPts val="0"/>
              </a:spcAft>
              <a:buClr>
                <a:srgbClr val="000000"/>
              </a:buClr>
              <a:buSzPts val="1800"/>
              <a:buFont typeface="Nunito"/>
              <a:buChar char="●"/>
              <a:tabLst/>
              <a:defRPr/>
            </a:pPr>
            <a:r>
              <a:rPr kumimoji="0" lang="en" sz="1800" b="0" i="0" u="none" strike="noStrike" kern="0" cap="none" spc="0" normalizeH="0" baseline="0" noProof="0">
                <a:ln>
                  <a:noFill/>
                </a:ln>
                <a:solidFill>
                  <a:srgbClr val="000000"/>
                </a:solidFill>
                <a:effectLst/>
                <a:uLnTx/>
                <a:uFillTx/>
                <a:latin typeface="Nunito"/>
                <a:ea typeface="Nunito"/>
                <a:cs typeface="Nunito"/>
                <a:sym typeface="Nunito"/>
              </a:rPr>
              <a:t>Role of state support for manufacturers focuses on responding to technological shocks, new organizational paradigms</a:t>
            </a: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9E9E9E"/>
                </a:solidFill>
                <a:effectLst/>
                <a:uLnTx/>
                <a:uFillTx/>
                <a:latin typeface="Lato"/>
                <a:ea typeface="Lato"/>
                <a:cs typeface="Lato"/>
                <a:sym typeface="Lato"/>
              </a:rPr>
              <a:t>(McEvily and Marcus, 2005; Whitford and Zeitlin, 2004; Brandt and Whitford, 2017; Helper and Stanley 2010)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1000"/>
                                        <p:tgtEl>
                                          <p:spTgt spid="4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9"/>
                                        </p:tgtEl>
                                        <p:attrNameLst>
                                          <p:attrName>style.visibility</p:attrName>
                                        </p:attrNameLst>
                                      </p:cBhvr>
                                      <p:to>
                                        <p:strVal val="visible"/>
                                      </p:to>
                                    </p:set>
                                    <p:animEffect transition="in" filter="fade">
                                      <p:cBhvr>
                                        <p:cTn id="17" dur="10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7"/>
                                        </p:tgtEl>
                                        <p:attrNameLst>
                                          <p:attrName>style.visibility</p:attrName>
                                        </p:attrNameLst>
                                      </p:cBhvr>
                                      <p:to>
                                        <p:strVal val="visible"/>
                                      </p:to>
                                    </p:set>
                                    <p:animEffect transition="in" filter="fade">
                                      <p:cBhvr>
                                        <p:cTn id="22"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454" name="Google Shape;454;p42"/>
          <p:cNvGrpSpPr/>
          <p:nvPr/>
        </p:nvGrpSpPr>
        <p:grpSpPr>
          <a:xfrm>
            <a:off x="-6" y="987128"/>
            <a:ext cx="6324285" cy="3950513"/>
            <a:chOff x="2601175" y="747800"/>
            <a:chExt cx="6542815" cy="4053887"/>
          </a:xfrm>
        </p:grpSpPr>
        <p:pic>
          <p:nvPicPr>
            <p:cNvPr id="455" name="Google Shape;455;p42"/>
            <p:cNvPicPr preferRelativeResize="0"/>
            <p:nvPr/>
          </p:nvPicPr>
          <p:blipFill>
            <a:blip r:embed="rId3">
              <a:alphaModFix/>
            </a:blip>
            <a:stretch>
              <a:fillRect/>
            </a:stretch>
          </p:blipFill>
          <p:spPr>
            <a:xfrm>
              <a:off x="2679621" y="1192175"/>
              <a:ext cx="6464369" cy="3279539"/>
            </a:xfrm>
            <a:prstGeom prst="rect">
              <a:avLst/>
            </a:prstGeom>
            <a:noFill/>
            <a:ln>
              <a:noFill/>
            </a:ln>
          </p:spPr>
        </p:pic>
        <p:sp>
          <p:nvSpPr>
            <p:cNvPr id="456" name="Google Shape;456;p42"/>
            <p:cNvSpPr txBox="1"/>
            <p:nvPr/>
          </p:nvSpPr>
          <p:spPr>
            <a:xfrm>
              <a:off x="2601175" y="4359487"/>
              <a:ext cx="6277800" cy="442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Lato"/>
                  <a:ea typeface="Lato"/>
                  <a:cs typeface="Lato"/>
                  <a:sym typeface="Lato"/>
                </a:rPr>
                <a:t>Gondi, et al., 2020. “Personal Protective Equipment Needs in the USA During the COVID-19 Pandemic” </a:t>
              </a:r>
              <a:r>
                <a:rPr kumimoji="0" lang="en" sz="800" b="0" i="1" u="none" strike="noStrike" kern="0" cap="none" spc="0" normalizeH="0" baseline="0" noProof="0">
                  <a:ln>
                    <a:noFill/>
                  </a:ln>
                  <a:solidFill>
                    <a:srgbClr val="000000"/>
                  </a:solidFill>
                  <a:effectLst/>
                  <a:uLnTx/>
                  <a:uFillTx/>
                  <a:latin typeface="Lato"/>
                  <a:ea typeface="Lato"/>
                  <a:cs typeface="Lato"/>
                  <a:sym typeface="Lato"/>
                </a:rPr>
                <a:t>The Lancet, </a:t>
              </a:r>
              <a:r>
                <a:rPr kumimoji="0" lang="en" sz="800" b="0" i="0" u="none" strike="noStrike" kern="0" cap="none" spc="0" normalizeH="0" baseline="0" noProof="0">
                  <a:ln>
                    <a:noFill/>
                  </a:ln>
                  <a:solidFill>
                    <a:srgbClr val="000000"/>
                  </a:solidFill>
                  <a:effectLst/>
                  <a:uLnTx/>
                  <a:uFillTx/>
                  <a:latin typeface="Lato"/>
                  <a:ea typeface="Lato"/>
                  <a:cs typeface="Lato"/>
                  <a:sym typeface="Lato"/>
                </a:rPr>
                <a:t>DOI:https://doi.org/10.1016/S0140-6736(20)31038-2</a:t>
              </a:r>
              <a:endParaRPr kumimoji="0" sz="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457" name="Google Shape;457;p42"/>
            <p:cNvSpPr txBox="1"/>
            <p:nvPr/>
          </p:nvSpPr>
          <p:spPr>
            <a:xfrm>
              <a:off x="2914850" y="747800"/>
              <a:ext cx="6123300" cy="410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Lato"/>
                  <a:ea typeface="Lato"/>
                  <a:cs typeface="Lato"/>
                  <a:sym typeface="Lato"/>
                </a:rPr>
                <a:t>Requests for Personal Protective Equipment by County (May, 2020) </a:t>
              </a:r>
              <a:endParaRPr kumimoji="0" sz="1400" b="1" i="0" u="none" strike="noStrike" kern="0" cap="none" spc="0" normalizeH="0" baseline="0" noProof="0">
                <a:ln>
                  <a:noFill/>
                </a:ln>
                <a:solidFill>
                  <a:srgbClr val="000000"/>
                </a:solidFill>
                <a:effectLst/>
                <a:uLnTx/>
                <a:uFillTx/>
                <a:latin typeface="Lato"/>
                <a:ea typeface="Lato"/>
                <a:cs typeface="Lato"/>
                <a:sym typeface="Lato"/>
              </a:endParaRPr>
            </a:p>
          </p:txBody>
        </p:sp>
      </p:grpSp>
      <p:sp>
        <p:nvSpPr>
          <p:cNvPr id="458" name="Google Shape;458;p42"/>
          <p:cNvSpPr txBox="1"/>
          <p:nvPr/>
        </p:nvSpPr>
        <p:spPr>
          <a:xfrm>
            <a:off x="0" y="0"/>
            <a:ext cx="9246000" cy="861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1" i="0" u="none" strike="noStrike" kern="0" cap="none" spc="0" normalizeH="0" baseline="0" noProof="0">
                <a:ln>
                  <a:noFill/>
                </a:ln>
                <a:solidFill>
                  <a:srgbClr val="000000"/>
                </a:solidFill>
                <a:effectLst/>
                <a:uLnTx/>
                <a:uFillTx/>
                <a:latin typeface="Lato"/>
                <a:ea typeface="Lato"/>
                <a:cs typeface="Lato"/>
                <a:sym typeface="Lato"/>
              </a:rPr>
              <a:t>An unprecedented spike in domestic AND global demand led to shortages of critical medical supplies, and unreliable imports</a:t>
            </a:r>
            <a:endParaRPr kumimoji="0" sz="2200" b="1" i="0" u="none" strike="noStrike" kern="0" cap="none" spc="0" normalizeH="0" baseline="0" noProof="0">
              <a:ln>
                <a:noFill/>
              </a:ln>
              <a:solidFill>
                <a:srgbClr val="000000"/>
              </a:solidFill>
              <a:effectLst/>
              <a:uLnTx/>
              <a:uFillTx/>
              <a:latin typeface="Lato"/>
              <a:ea typeface="Lato"/>
              <a:cs typeface="Lato"/>
              <a:sym typeface="Lato"/>
            </a:endParaRPr>
          </a:p>
        </p:txBody>
      </p:sp>
      <p:cxnSp>
        <p:nvCxnSpPr>
          <p:cNvPr id="459" name="Google Shape;459;p42"/>
          <p:cNvCxnSpPr/>
          <p:nvPr/>
        </p:nvCxnSpPr>
        <p:spPr>
          <a:xfrm>
            <a:off x="300000" y="830650"/>
            <a:ext cx="8646000" cy="0"/>
          </a:xfrm>
          <a:prstGeom prst="straightConnector1">
            <a:avLst/>
          </a:prstGeom>
          <a:noFill/>
          <a:ln w="28575" cap="flat" cmpd="sng">
            <a:solidFill>
              <a:schemeClr val="dk2"/>
            </a:solidFill>
            <a:prstDash val="solid"/>
            <a:round/>
            <a:headEnd type="none" w="med" len="med"/>
            <a:tailEnd type="none" w="med" len="med"/>
          </a:ln>
        </p:spPr>
      </p:cxnSp>
      <p:sp>
        <p:nvSpPr>
          <p:cNvPr id="460" name="Google Shape;460;p42"/>
          <p:cNvSpPr txBox="1"/>
          <p:nvPr/>
        </p:nvSpPr>
        <p:spPr>
          <a:xfrm>
            <a:off x="6683450" y="928700"/>
            <a:ext cx="20013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Lato"/>
                <a:ea typeface="Lato"/>
                <a:cs typeface="Lato"/>
                <a:sym typeface="Lato"/>
              </a:rPr>
              <a:t>GLOBAL DEMAND</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Lato"/>
                <a:ea typeface="Lato"/>
                <a:cs typeface="Lato"/>
                <a:sym typeface="Lato"/>
              </a:rPr>
              <a:t>SPIKES </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p:txBody>
      </p:sp>
      <p:grpSp>
        <p:nvGrpSpPr>
          <p:cNvPr id="461" name="Google Shape;461;p42"/>
          <p:cNvGrpSpPr/>
          <p:nvPr/>
        </p:nvGrpSpPr>
        <p:grpSpPr>
          <a:xfrm>
            <a:off x="6497150" y="1661200"/>
            <a:ext cx="2373900" cy="936138"/>
            <a:chOff x="6324275" y="2264163"/>
            <a:chExt cx="2373900" cy="936138"/>
          </a:xfrm>
        </p:grpSpPr>
        <p:sp>
          <p:nvSpPr>
            <p:cNvPr id="462" name="Google Shape;462;p42"/>
            <p:cNvSpPr txBox="1"/>
            <p:nvPr/>
          </p:nvSpPr>
          <p:spPr>
            <a:xfrm>
              <a:off x="6510575" y="2264163"/>
              <a:ext cx="20013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Lato"/>
                  <a:ea typeface="Lato"/>
                  <a:cs typeface="Lato"/>
                  <a:sym typeface="Lato"/>
                </a:rPr>
                <a:t>ACCESS to GLOBAL SUPPLY FALLS</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p:txBody>
        </p:sp>
        <p:sp>
          <p:nvSpPr>
            <p:cNvPr id="463" name="Google Shape;463;p42"/>
            <p:cNvSpPr txBox="1"/>
            <p:nvPr/>
          </p:nvSpPr>
          <p:spPr>
            <a:xfrm>
              <a:off x="6324275" y="2861600"/>
              <a:ext cx="23739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Lato"/>
                  <a:ea typeface="Lato"/>
                  <a:cs typeface="Lato"/>
                  <a:sym typeface="Lato"/>
                </a:rPr>
                <a:t>(export restrictions)</a:t>
              </a:r>
              <a:endParaRPr kumimoji="0" sz="1000" b="0" i="0" u="none" strike="noStrike" kern="0" cap="none" spc="0" normalizeH="0" baseline="0" noProof="0">
                <a:ln>
                  <a:noFill/>
                </a:ln>
                <a:solidFill>
                  <a:srgbClr val="000000"/>
                </a:solidFill>
                <a:effectLst/>
                <a:uLnTx/>
                <a:uFillTx/>
                <a:latin typeface="Lato"/>
                <a:ea typeface="Lato"/>
                <a:cs typeface="Lato"/>
                <a:sym typeface="Lato"/>
              </a:endParaRPr>
            </a:p>
          </p:txBody>
        </p:sp>
      </p:grpSp>
      <p:sp>
        <p:nvSpPr>
          <p:cNvPr id="464" name="Google Shape;464;p42"/>
          <p:cNvSpPr/>
          <p:nvPr/>
        </p:nvSpPr>
        <p:spPr>
          <a:xfrm>
            <a:off x="8578025" y="932725"/>
            <a:ext cx="500400" cy="615600"/>
          </a:xfrm>
          <a:prstGeom prst="upArrow">
            <a:avLst>
              <a:gd name="adj1" fmla="val 50000"/>
              <a:gd name="adj2" fmla="val 50000"/>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2"/>
          <p:cNvSpPr/>
          <p:nvPr/>
        </p:nvSpPr>
        <p:spPr>
          <a:xfrm rot="10800000">
            <a:off x="8578025" y="1753495"/>
            <a:ext cx="500400" cy="609600"/>
          </a:xfrm>
          <a:prstGeom prst="up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66" name="Google Shape;466;p42"/>
          <p:cNvCxnSpPr/>
          <p:nvPr/>
        </p:nvCxnSpPr>
        <p:spPr>
          <a:xfrm>
            <a:off x="6497150" y="1407250"/>
            <a:ext cx="0" cy="3108900"/>
          </a:xfrm>
          <a:prstGeom prst="straightConnector1">
            <a:avLst/>
          </a:prstGeom>
          <a:noFill/>
          <a:ln w="9525" cap="flat" cmpd="sng">
            <a:solidFill>
              <a:schemeClr val="dk2"/>
            </a:solidFill>
            <a:prstDash val="solid"/>
            <a:round/>
            <a:headEnd type="none" w="med" len="med"/>
            <a:tailEnd type="none" w="med" len="med"/>
          </a:ln>
        </p:spPr>
      </p:cxnSp>
      <p:sp>
        <p:nvSpPr>
          <p:cNvPr id="467" name="Google Shape;467;p42"/>
          <p:cNvSpPr txBox="1"/>
          <p:nvPr/>
        </p:nvSpPr>
        <p:spPr>
          <a:xfrm>
            <a:off x="6642000" y="3170650"/>
            <a:ext cx="2457000" cy="9696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Lato"/>
                <a:ea typeface="Lato"/>
                <a:cs typeface="Lato"/>
                <a:sym typeface="Lato"/>
              </a:rPr>
              <a:t>NEW DOMESTIC PRODUCTION CAPACITY NEEDED</a:t>
            </a:r>
            <a:endParaRPr kumimoji="0" sz="1700" b="1"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468" name="Google Shape;468;p42"/>
          <p:cNvPicPr preferRelativeResize="0"/>
          <p:nvPr/>
        </p:nvPicPr>
        <p:blipFill rotWithShape="1">
          <a:blip r:embed="rId4">
            <a:alphaModFix/>
          </a:blip>
          <a:srcRect b="16555"/>
          <a:stretch/>
        </p:blipFill>
        <p:spPr>
          <a:xfrm>
            <a:off x="6222807" y="1006630"/>
            <a:ext cx="548700" cy="480870"/>
          </a:xfrm>
          <a:prstGeom prst="rect">
            <a:avLst/>
          </a:prstGeom>
          <a:noFill/>
          <a:ln>
            <a:noFill/>
          </a:ln>
        </p:spPr>
      </p:pic>
      <p:sp>
        <p:nvSpPr>
          <p:cNvPr id="469" name="Google Shape;469;p42"/>
          <p:cNvSpPr txBox="1"/>
          <p:nvPr/>
        </p:nvSpPr>
        <p:spPr>
          <a:xfrm>
            <a:off x="6837850" y="2535275"/>
            <a:ext cx="21510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U.S. Pre-Pandemic:</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 80% of PPE Imported</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par>
                                <p:cTn id="8" presetID="10" presetClass="entr" presetSubtype="0" fill="hold" nodeType="withEffect">
                                  <p:stCondLst>
                                    <p:cond delay="0"/>
                                  </p:stCondLst>
                                  <p:childTnLst>
                                    <p:set>
                                      <p:cBhvr>
                                        <p:cTn id="9" dur="1" fill="hold">
                                          <p:stCondLst>
                                            <p:cond delay="0"/>
                                          </p:stCondLst>
                                        </p:cTn>
                                        <p:tgtEl>
                                          <p:spTgt spid="466"/>
                                        </p:tgtEl>
                                        <p:attrNameLst>
                                          <p:attrName>style.visibility</p:attrName>
                                        </p:attrNameLst>
                                      </p:cBhvr>
                                      <p:to>
                                        <p:strVal val="visible"/>
                                      </p:to>
                                    </p:set>
                                    <p:animEffect transition="in" filter="fade">
                                      <p:cBhvr>
                                        <p:cTn id="10" dur="1000"/>
                                        <p:tgtEl>
                                          <p:spTgt spid="466"/>
                                        </p:tgtEl>
                                      </p:cBhvr>
                                    </p:animEffect>
                                  </p:childTnLst>
                                </p:cTn>
                              </p:par>
                              <p:par>
                                <p:cTn id="11" presetID="10" presetClass="entr" presetSubtype="0" fill="hold" nodeType="withEffect">
                                  <p:stCondLst>
                                    <p:cond delay="0"/>
                                  </p:stCondLst>
                                  <p:childTnLst>
                                    <p:set>
                                      <p:cBhvr>
                                        <p:cTn id="12" dur="1" fill="hold">
                                          <p:stCondLst>
                                            <p:cond delay="0"/>
                                          </p:stCondLst>
                                        </p:cTn>
                                        <p:tgtEl>
                                          <p:spTgt spid="460"/>
                                        </p:tgtEl>
                                        <p:attrNameLst>
                                          <p:attrName>style.visibility</p:attrName>
                                        </p:attrNameLst>
                                      </p:cBhvr>
                                      <p:to>
                                        <p:strVal val="visible"/>
                                      </p:to>
                                    </p:set>
                                    <p:animEffect transition="in" filter="fade">
                                      <p:cBhvr>
                                        <p:cTn id="13" dur="1000"/>
                                        <p:tgtEl>
                                          <p:spTgt spid="460"/>
                                        </p:tgtEl>
                                      </p:cBhvr>
                                    </p:animEffect>
                                  </p:childTnLst>
                                </p:cTn>
                              </p:par>
                              <p:par>
                                <p:cTn id="14" presetID="10" presetClass="entr" presetSubtype="0" fill="hold" nodeType="withEffect">
                                  <p:stCondLst>
                                    <p:cond delay="0"/>
                                  </p:stCondLst>
                                  <p:childTnLst>
                                    <p:set>
                                      <p:cBhvr>
                                        <p:cTn id="15" dur="1" fill="hold">
                                          <p:stCondLst>
                                            <p:cond delay="0"/>
                                          </p:stCondLst>
                                        </p:cTn>
                                        <p:tgtEl>
                                          <p:spTgt spid="464"/>
                                        </p:tgtEl>
                                        <p:attrNameLst>
                                          <p:attrName>style.visibility</p:attrName>
                                        </p:attrNameLst>
                                      </p:cBhvr>
                                      <p:to>
                                        <p:strVal val="visible"/>
                                      </p:to>
                                    </p:set>
                                    <p:animEffect transition="in" filter="fade">
                                      <p:cBhvr>
                                        <p:cTn id="16" dur="1000"/>
                                        <p:tgtEl>
                                          <p:spTgt spid="464"/>
                                        </p:tgtEl>
                                      </p:cBhvr>
                                    </p:animEffect>
                                  </p:childTnLst>
                                </p:cTn>
                              </p:par>
                              <p:par>
                                <p:cTn id="17" presetID="10" presetClass="entr" presetSubtype="0" fill="hold" nodeType="withEffect">
                                  <p:stCondLst>
                                    <p:cond delay="0"/>
                                  </p:stCondLst>
                                  <p:childTnLst>
                                    <p:set>
                                      <p:cBhvr>
                                        <p:cTn id="18" dur="1" fill="hold">
                                          <p:stCondLst>
                                            <p:cond delay="0"/>
                                          </p:stCondLst>
                                        </p:cTn>
                                        <p:tgtEl>
                                          <p:spTgt spid="461"/>
                                        </p:tgtEl>
                                        <p:attrNameLst>
                                          <p:attrName>style.visibility</p:attrName>
                                        </p:attrNameLst>
                                      </p:cBhvr>
                                      <p:to>
                                        <p:strVal val="visible"/>
                                      </p:to>
                                    </p:set>
                                    <p:animEffect transition="in" filter="fade">
                                      <p:cBhvr>
                                        <p:cTn id="19" dur="1000"/>
                                        <p:tgtEl>
                                          <p:spTgt spid="461"/>
                                        </p:tgtEl>
                                      </p:cBhvr>
                                    </p:animEffect>
                                  </p:childTnLst>
                                </p:cTn>
                              </p:par>
                              <p:par>
                                <p:cTn id="20" presetID="10" presetClass="entr" presetSubtype="0" fill="hold" nodeType="withEffect">
                                  <p:stCondLst>
                                    <p:cond delay="0"/>
                                  </p:stCondLst>
                                  <p:childTnLst>
                                    <p:set>
                                      <p:cBhvr>
                                        <p:cTn id="21" dur="1" fill="hold">
                                          <p:stCondLst>
                                            <p:cond delay="0"/>
                                          </p:stCondLst>
                                        </p:cTn>
                                        <p:tgtEl>
                                          <p:spTgt spid="465"/>
                                        </p:tgtEl>
                                        <p:attrNameLst>
                                          <p:attrName>style.visibility</p:attrName>
                                        </p:attrNameLst>
                                      </p:cBhvr>
                                      <p:to>
                                        <p:strVal val="visible"/>
                                      </p:to>
                                    </p:set>
                                    <p:animEffect transition="in" filter="fade">
                                      <p:cBhvr>
                                        <p:cTn id="22" dur="1000"/>
                                        <p:tgtEl>
                                          <p:spTgt spid="4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9"/>
                                        </p:tgtEl>
                                        <p:attrNameLst>
                                          <p:attrName>style.visibility</p:attrName>
                                        </p:attrNameLst>
                                      </p:cBhvr>
                                      <p:to>
                                        <p:strVal val="visible"/>
                                      </p:to>
                                    </p:set>
                                    <p:animEffect transition="in" filter="fade">
                                      <p:cBhvr>
                                        <p:cTn id="27" dur="1000"/>
                                        <p:tgtEl>
                                          <p:spTgt spid="469"/>
                                        </p:tgtEl>
                                      </p:cBhvr>
                                    </p:animEffect>
                                  </p:childTnLst>
                                </p:cTn>
                              </p:par>
                              <p:par>
                                <p:cTn id="28" presetID="10" presetClass="entr" presetSubtype="0" fill="hold" nodeType="withEffect">
                                  <p:stCondLst>
                                    <p:cond delay="0"/>
                                  </p:stCondLst>
                                  <p:childTnLst>
                                    <p:set>
                                      <p:cBhvr>
                                        <p:cTn id="29" dur="1" fill="hold">
                                          <p:stCondLst>
                                            <p:cond delay="0"/>
                                          </p:stCondLst>
                                        </p:cTn>
                                        <p:tgtEl>
                                          <p:spTgt spid="467"/>
                                        </p:tgtEl>
                                        <p:attrNameLst>
                                          <p:attrName>style.visibility</p:attrName>
                                        </p:attrNameLst>
                                      </p:cBhvr>
                                      <p:to>
                                        <p:strVal val="visible"/>
                                      </p:to>
                                    </p:set>
                                    <p:animEffect transition="in" filter="fade">
                                      <p:cBhvr>
                                        <p:cTn id="30" dur="10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43"/>
          <p:cNvPicPr preferRelativeResize="0"/>
          <p:nvPr/>
        </p:nvPicPr>
        <p:blipFill rotWithShape="1">
          <a:blip r:embed="rId3">
            <a:alphaModFix/>
          </a:blip>
          <a:srcRect r="4816"/>
          <a:stretch/>
        </p:blipFill>
        <p:spPr>
          <a:xfrm>
            <a:off x="268224" y="173736"/>
            <a:ext cx="8668512" cy="4675463"/>
          </a:xfrm>
          <a:prstGeom prst="rect">
            <a:avLst/>
          </a:prstGeom>
          <a:noFill/>
          <a:ln>
            <a:noFill/>
          </a:ln>
        </p:spPr>
      </p:pic>
      <p:pic>
        <p:nvPicPr>
          <p:cNvPr id="475" name="Google Shape;475;p43"/>
          <p:cNvPicPr preferRelativeResize="0"/>
          <p:nvPr/>
        </p:nvPicPr>
        <p:blipFill rotWithShape="1">
          <a:blip r:embed="rId4">
            <a:alphaModFix/>
          </a:blip>
          <a:srcRect r="4662"/>
          <a:stretch/>
        </p:blipFill>
        <p:spPr>
          <a:xfrm>
            <a:off x="266962" y="176525"/>
            <a:ext cx="8665614" cy="4665975"/>
          </a:xfrm>
          <a:prstGeom prst="rect">
            <a:avLst/>
          </a:prstGeom>
          <a:noFill/>
          <a:ln>
            <a:noFill/>
          </a:ln>
        </p:spPr>
      </p:pic>
      <p:cxnSp>
        <p:nvCxnSpPr>
          <p:cNvPr id="476" name="Google Shape;476;p43"/>
          <p:cNvCxnSpPr/>
          <p:nvPr/>
        </p:nvCxnSpPr>
        <p:spPr>
          <a:xfrm rot="10800000">
            <a:off x="2985400" y="300450"/>
            <a:ext cx="0" cy="3945900"/>
          </a:xfrm>
          <a:prstGeom prst="straightConnector1">
            <a:avLst/>
          </a:prstGeom>
          <a:noFill/>
          <a:ln w="9525" cap="flat" cmpd="sng">
            <a:solidFill>
              <a:schemeClr val="dk2"/>
            </a:solidFill>
            <a:prstDash val="solid"/>
            <a:round/>
            <a:headEnd type="none" w="med" len="med"/>
            <a:tailEnd type="none" w="med" len="med"/>
          </a:ln>
        </p:spPr>
      </p:cxnSp>
      <p:sp>
        <p:nvSpPr>
          <p:cNvPr id="477" name="Google Shape;477;p43"/>
          <p:cNvSpPr txBox="1">
            <a:spLocks noGrp="1"/>
          </p:cNvSpPr>
          <p:nvPr>
            <p:ph type="sldNum" idx="12"/>
          </p:nvPr>
        </p:nvSpPr>
        <p:spPr>
          <a:xfrm>
            <a:off x="8536302" y="4902251"/>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000" b="0" i="0" u="none" strike="noStrike" kern="0" cap="none" spc="0" normalizeH="0" baseline="0" noProof="0">
              <a:ln>
                <a:noFill/>
              </a:ln>
              <a:solidFill>
                <a:srgbClr val="595959"/>
              </a:solidFill>
              <a:effectLst/>
              <a:uLnTx/>
              <a:uFillTx/>
              <a:latin typeface="Lato"/>
              <a:sym typeface="Lato"/>
            </a:endParaRPr>
          </a:p>
        </p:txBody>
      </p:sp>
      <p:sp>
        <p:nvSpPr>
          <p:cNvPr id="478" name="Google Shape;478;p43"/>
          <p:cNvSpPr txBox="1"/>
          <p:nvPr/>
        </p:nvSpPr>
        <p:spPr>
          <a:xfrm rot="-5400000">
            <a:off x="-2220825" y="2354525"/>
            <a:ext cx="49101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1A1A1A"/>
                </a:solidFill>
                <a:effectLst/>
                <a:uLnTx/>
                <a:uFillTx/>
                <a:latin typeface="Arial"/>
                <a:cs typeface="Arial"/>
                <a:sym typeface="Arial"/>
              </a:rPr>
              <a:t>Medical Masks and Respirator Suppliers</a:t>
            </a:r>
            <a:endParaRPr kumimoji="0" sz="1200" b="1" i="0" u="none" strike="noStrike" kern="0" cap="none" spc="0" normalizeH="0" baseline="0" noProof="0">
              <a:ln>
                <a:noFill/>
              </a:ln>
              <a:solidFill>
                <a:srgbClr val="1A1A1A"/>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1A1A1A"/>
                </a:solidFill>
                <a:effectLst/>
                <a:uLnTx/>
                <a:uFillTx/>
                <a:latin typeface="Arial"/>
                <a:cs typeface="Arial"/>
                <a:sym typeface="Arial"/>
              </a:rPr>
              <a:t> (Self-Reported)</a:t>
            </a:r>
            <a:endParaRPr kumimoji="0" sz="1200" b="1" i="0" u="none" strike="noStrike" kern="0" cap="none" spc="0" normalizeH="0" baseline="0" noProof="0">
              <a:ln>
                <a:noFill/>
              </a:ln>
              <a:solidFill>
                <a:srgbClr val="1A1A1A"/>
              </a:solidFill>
              <a:effectLst/>
              <a:uLnTx/>
              <a:uFillTx/>
              <a:latin typeface="Arial"/>
              <a:cs typeface="Arial"/>
              <a:sym typeface="Arial"/>
            </a:endParaRPr>
          </a:p>
        </p:txBody>
      </p:sp>
      <p:sp>
        <p:nvSpPr>
          <p:cNvPr id="479" name="Google Shape;479;p43"/>
          <p:cNvSpPr txBox="1"/>
          <p:nvPr/>
        </p:nvSpPr>
        <p:spPr>
          <a:xfrm>
            <a:off x="-88925" y="-91440"/>
            <a:ext cx="93507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a:ln>
                  <a:noFill/>
                </a:ln>
                <a:solidFill>
                  <a:srgbClr val="000000"/>
                </a:solidFill>
                <a:effectLst/>
                <a:uLnTx/>
                <a:uFillTx/>
                <a:latin typeface="Arial"/>
                <a:cs typeface="Arial"/>
                <a:sym typeface="Arial"/>
              </a:rPr>
              <a:t>Significant number of SME firms enter industry in response to shortages</a:t>
            </a:r>
            <a:endParaRPr kumimoji="0" sz="1900" b="1"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43"/>
          <p:cNvSpPr txBox="1"/>
          <p:nvPr/>
        </p:nvSpPr>
        <p:spPr>
          <a:xfrm>
            <a:off x="614175" y="4590288"/>
            <a:ext cx="51225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595959"/>
                </a:solidFill>
                <a:effectLst/>
                <a:uLnTx/>
                <a:uFillTx/>
                <a:latin typeface="Lato"/>
                <a:ea typeface="Lato"/>
                <a:cs typeface="Lato"/>
                <a:sym typeface="Lato"/>
              </a:rPr>
              <a:t>[ </a:t>
            </a:r>
            <a:r>
              <a:rPr kumimoji="0" lang="en" sz="1400" b="0" i="0" u="none" strike="noStrike" kern="0" cap="none" spc="0" normalizeH="0" baseline="0" noProof="0">
                <a:ln>
                  <a:noFill/>
                </a:ln>
                <a:solidFill>
                  <a:srgbClr val="595959"/>
                </a:solidFill>
                <a:effectLst/>
                <a:uLnTx/>
                <a:uFillTx/>
                <a:latin typeface="Arial"/>
                <a:cs typeface="Arial"/>
                <a:sym typeface="Arial"/>
              </a:rPr>
              <a:t>-------------------------------</a:t>
            </a:r>
            <a:r>
              <a:rPr kumimoji="0" lang="en" sz="1300" b="0" i="0" u="none" strike="noStrike" kern="0" cap="none" spc="0" normalizeH="0" baseline="0" noProof="0">
                <a:ln>
                  <a:noFill/>
                </a:ln>
                <a:solidFill>
                  <a:srgbClr val="595959"/>
                </a:solidFill>
                <a:effectLst/>
                <a:uLnTx/>
                <a:uFillTx/>
                <a:latin typeface="Arial"/>
                <a:cs typeface="Arial"/>
                <a:sym typeface="Arial"/>
              </a:rPr>
              <a:t>2020</a:t>
            </a:r>
            <a:r>
              <a:rPr kumimoji="0" lang="en" sz="1400" b="0" i="0" u="none" strike="noStrike" kern="0" cap="none" spc="0" normalizeH="0" baseline="0" noProof="0">
                <a:ln>
                  <a:noFill/>
                </a:ln>
                <a:solidFill>
                  <a:srgbClr val="595959"/>
                </a:solidFill>
                <a:effectLst/>
                <a:uLnTx/>
                <a:uFillTx/>
                <a:latin typeface="Arial"/>
                <a:cs typeface="Arial"/>
                <a:sym typeface="Arial"/>
              </a:rPr>
              <a:t> -----------------------------</a:t>
            </a:r>
            <a:r>
              <a:rPr kumimoji="0" lang="en" sz="1400" b="0" i="0" u="none" strike="noStrike" kern="0" cap="none" spc="0" normalizeH="0" baseline="0" noProof="0">
                <a:ln>
                  <a:noFill/>
                </a:ln>
                <a:solidFill>
                  <a:srgbClr val="595959"/>
                </a:solidFill>
                <a:effectLst/>
                <a:uLnTx/>
                <a:uFillTx/>
                <a:latin typeface="Lato"/>
                <a:ea typeface="Lato"/>
                <a:cs typeface="Lato"/>
                <a:sym typeface="Lato"/>
              </a:rPr>
              <a:t>]</a:t>
            </a:r>
            <a:endParaRPr kumimoji="0" sz="1400" b="0" i="0" u="none" strike="noStrike" kern="0" cap="none" spc="0" normalizeH="0" baseline="0" noProof="0">
              <a:ln>
                <a:noFill/>
              </a:ln>
              <a:solidFill>
                <a:srgbClr val="595959"/>
              </a:solidFill>
              <a:effectLst/>
              <a:uLnTx/>
              <a:uFillTx/>
              <a:latin typeface="Lato"/>
              <a:ea typeface="Lato"/>
              <a:cs typeface="Lato"/>
              <a:sym typeface="Lato"/>
            </a:endParaRPr>
          </a:p>
        </p:txBody>
      </p:sp>
      <p:sp>
        <p:nvSpPr>
          <p:cNvPr id="481" name="Google Shape;481;p43"/>
          <p:cNvSpPr txBox="1"/>
          <p:nvPr/>
        </p:nvSpPr>
        <p:spPr>
          <a:xfrm>
            <a:off x="4776025" y="4590288"/>
            <a:ext cx="5164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595959"/>
                </a:solidFill>
                <a:effectLst/>
                <a:uLnTx/>
                <a:uFillTx/>
                <a:latin typeface="Lato"/>
                <a:ea typeface="Lato"/>
                <a:cs typeface="Lato"/>
                <a:sym typeface="Lato"/>
              </a:rPr>
              <a:t>[ </a:t>
            </a:r>
            <a:r>
              <a:rPr kumimoji="0" lang="en" sz="1400" b="0" i="0" u="none" strike="noStrike" kern="0" cap="none" spc="0" normalizeH="0" baseline="0" noProof="0">
                <a:ln>
                  <a:noFill/>
                </a:ln>
                <a:solidFill>
                  <a:srgbClr val="595959"/>
                </a:solidFill>
                <a:effectLst/>
                <a:uLnTx/>
                <a:uFillTx/>
                <a:latin typeface="Arial"/>
                <a:cs typeface="Arial"/>
                <a:sym typeface="Arial"/>
              </a:rPr>
              <a:t>-------------------------------</a:t>
            </a:r>
            <a:r>
              <a:rPr kumimoji="0" lang="en" sz="1300" b="0" i="0" u="none" strike="noStrike" kern="0" cap="none" spc="0" normalizeH="0" baseline="0" noProof="0">
                <a:ln>
                  <a:noFill/>
                </a:ln>
                <a:solidFill>
                  <a:srgbClr val="595959"/>
                </a:solidFill>
                <a:effectLst/>
                <a:uLnTx/>
                <a:uFillTx/>
                <a:latin typeface="Arial"/>
                <a:cs typeface="Arial"/>
                <a:sym typeface="Arial"/>
              </a:rPr>
              <a:t>2021</a:t>
            </a:r>
            <a:r>
              <a:rPr kumimoji="0" lang="en" sz="1400" b="0" i="0" u="none" strike="noStrike" kern="0" cap="none" spc="0" normalizeH="0" baseline="0" noProof="0">
                <a:ln>
                  <a:noFill/>
                </a:ln>
                <a:solidFill>
                  <a:srgbClr val="595959"/>
                </a:solidFill>
                <a:effectLst/>
                <a:uLnTx/>
                <a:uFillTx/>
                <a:latin typeface="Arial"/>
                <a:cs typeface="Arial"/>
                <a:sym typeface="Arial"/>
              </a:rPr>
              <a:t> ------------------------------</a:t>
            </a:r>
            <a:r>
              <a:rPr kumimoji="0" lang="en" sz="1400" b="0" i="0" u="none" strike="noStrike" kern="0" cap="none" spc="0" normalizeH="0" baseline="0" noProof="0">
                <a:ln>
                  <a:noFill/>
                </a:ln>
                <a:solidFill>
                  <a:srgbClr val="595959"/>
                </a:solidFill>
                <a:effectLst/>
                <a:uLnTx/>
                <a:uFillTx/>
                <a:latin typeface="Lato"/>
                <a:ea typeface="Lato"/>
                <a:cs typeface="Lato"/>
                <a:sym typeface="Lato"/>
              </a:rPr>
              <a:t>]</a:t>
            </a:r>
            <a:endParaRPr kumimoji="0" sz="1400" b="0" i="0" u="none" strike="noStrike" kern="0" cap="none" spc="0" normalizeH="0" baseline="0" noProof="0">
              <a:ln>
                <a:noFill/>
              </a:ln>
              <a:solidFill>
                <a:srgbClr val="595959"/>
              </a:solidFill>
              <a:effectLst/>
              <a:uLnTx/>
              <a:uFillTx/>
              <a:latin typeface="Lato"/>
              <a:ea typeface="Lato"/>
              <a:cs typeface="Lato"/>
              <a:sym typeface="Lato"/>
            </a:endParaRPr>
          </a:p>
        </p:txBody>
      </p:sp>
      <p:sp>
        <p:nvSpPr>
          <p:cNvPr id="482" name="Google Shape;482;p43"/>
          <p:cNvSpPr txBox="1"/>
          <p:nvPr/>
        </p:nvSpPr>
        <p:spPr>
          <a:xfrm>
            <a:off x="5223700" y="2724900"/>
            <a:ext cx="30507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FFFFFF"/>
                </a:solidFill>
                <a:effectLst/>
                <a:uLnTx/>
                <a:uFillTx/>
                <a:latin typeface="Arial"/>
                <a:cs typeface="Arial"/>
                <a:sym typeface="Arial"/>
              </a:rPr>
              <a:t>Non-US Manufacturers</a:t>
            </a: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483" name="Google Shape;483;p43"/>
          <p:cNvSpPr txBox="1"/>
          <p:nvPr/>
        </p:nvSpPr>
        <p:spPr>
          <a:xfrm>
            <a:off x="4815840" y="3800588"/>
            <a:ext cx="37488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Arial"/>
                <a:cs typeface="Arial"/>
                <a:sym typeface="Arial"/>
              </a:rPr>
              <a:t>Confirmed.   U.S    Located   Manufacturer   </a:t>
            </a:r>
            <a:endParaRPr kumimoji="0" sz="1200" b="1"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43"/>
          <p:cNvSpPr txBox="1"/>
          <p:nvPr/>
        </p:nvSpPr>
        <p:spPr>
          <a:xfrm>
            <a:off x="8416275" y="3633125"/>
            <a:ext cx="5850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Under 1M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43"/>
          <p:cNvSpPr txBox="1"/>
          <p:nvPr/>
        </p:nvSpPr>
        <p:spPr>
          <a:xfrm>
            <a:off x="8421375" y="3200400"/>
            <a:ext cx="8922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1M to</a:t>
            </a:r>
            <a:endParaRPr kumimoji="0" sz="10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10M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3"/>
          <p:cNvSpPr txBox="1"/>
          <p:nvPr/>
        </p:nvSpPr>
        <p:spPr>
          <a:xfrm>
            <a:off x="7060350" y="4876300"/>
            <a:ext cx="18678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1A1A1A"/>
                </a:solidFill>
                <a:effectLst/>
                <a:uLnTx/>
                <a:uFillTx/>
                <a:latin typeface="Arial"/>
                <a:cs typeface="Arial"/>
                <a:sym typeface="Arial"/>
              </a:rPr>
              <a:t>Source: Thomasnet.com</a:t>
            </a:r>
            <a:endParaRPr kumimoji="0" sz="1200" b="0" i="0" u="none" strike="noStrike" kern="0" cap="none" spc="0" normalizeH="0" baseline="0" noProof="0">
              <a:ln>
                <a:noFill/>
              </a:ln>
              <a:solidFill>
                <a:srgbClr val="1A1A1A"/>
              </a:solidFill>
              <a:effectLst/>
              <a:uLnTx/>
              <a:uFillTx/>
              <a:latin typeface="Arial"/>
              <a:cs typeface="Arial"/>
              <a:sym typeface="Arial"/>
            </a:endParaRPr>
          </a:p>
        </p:txBody>
      </p:sp>
      <p:sp>
        <p:nvSpPr>
          <p:cNvPr id="487" name="Google Shape;487;p43"/>
          <p:cNvSpPr txBox="1"/>
          <p:nvPr/>
        </p:nvSpPr>
        <p:spPr>
          <a:xfrm>
            <a:off x="8503725" y="4069080"/>
            <a:ext cx="8922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NA</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3"/>
          <p:cNvSpPr txBox="1"/>
          <p:nvPr/>
        </p:nvSpPr>
        <p:spPr>
          <a:xfrm>
            <a:off x="8378952" y="2938621"/>
            <a:ext cx="8922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FFFFFF"/>
                </a:solidFill>
                <a:effectLst/>
                <a:uLnTx/>
                <a:uFillTx/>
                <a:latin typeface="Arial"/>
                <a:cs typeface="Arial"/>
                <a:sym typeface="Arial"/>
              </a:rPr>
              <a:t>50M- 1B</a:t>
            </a:r>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489" name="Google Shape;489;p43"/>
          <p:cNvSpPr txBox="1"/>
          <p:nvPr/>
        </p:nvSpPr>
        <p:spPr>
          <a:xfrm>
            <a:off x="8827008" y="2834640"/>
            <a:ext cx="5487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1B+ </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3"/>
          <p:cNvSpPr txBox="1"/>
          <p:nvPr/>
        </p:nvSpPr>
        <p:spPr>
          <a:xfrm>
            <a:off x="8360664" y="3072384"/>
            <a:ext cx="8922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FFFFFF"/>
                </a:solidFill>
                <a:effectLst/>
                <a:uLnTx/>
                <a:uFillTx/>
                <a:latin typeface="Arial"/>
                <a:cs typeface="Arial"/>
                <a:sym typeface="Arial"/>
              </a:rPr>
              <a:t>10M-50M</a:t>
            </a:r>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491" name="Google Shape;491;p43"/>
          <p:cNvSpPr txBox="1"/>
          <p:nvPr/>
        </p:nvSpPr>
        <p:spPr>
          <a:xfrm>
            <a:off x="7857744" y="3529584"/>
            <a:ext cx="7302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Arial"/>
                <a:cs typeface="Arial"/>
                <a:sym typeface="Arial"/>
              </a:rPr>
              <a:t>An.</a:t>
            </a:r>
            <a:endParaRPr kumimoji="0" sz="12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Arial"/>
                <a:cs typeface="Arial"/>
                <a:sym typeface="Arial"/>
              </a:rPr>
              <a:t>Sales</a:t>
            </a:r>
            <a:r>
              <a:rPr kumimoji="0" lang="en" sz="1000" b="1" i="0" u="none" strike="noStrike" kern="0" cap="none" spc="0" normalizeH="0" baseline="0" noProof="0">
                <a:ln>
                  <a:noFill/>
                </a:ln>
                <a:solidFill>
                  <a:srgbClr val="000000"/>
                </a:solidFill>
                <a:effectLst/>
                <a:uLnTx/>
                <a:uFillTx/>
                <a:latin typeface="Arial"/>
                <a:cs typeface="Arial"/>
                <a:sym typeface="Arial"/>
              </a:rPr>
              <a:t>:</a:t>
            </a:r>
            <a:endParaRPr kumimoji="0" sz="10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Arial"/>
                <a:cs typeface="Arial"/>
                <a:sym typeface="Arial"/>
              </a:rPr>
              <a:t>($)</a:t>
            </a:r>
            <a:endParaRPr kumimoji="0" sz="1200" b="1" i="0" u="none" strike="noStrike" kern="0" cap="none" spc="0" normalizeH="0" baseline="0" noProof="0">
              <a:ln>
                <a:noFill/>
              </a:ln>
              <a:solidFill>
                <a:srgbClr val="000000"/>
              </a:solidFill>
              <a:effectLst/>
              <a:uLnTx/>
              <a:uFillTx/>
              <a:latin typeface="Arial"/>
              <a:cs typeface="Arial"/>
              <a:sym typeface="Arial"/>
            </a:endParaRPr>
          </a:p>
        </p:txBody>
      </p:sp>
      <p:cxnSp>
        <p:nvCxnSpPr>
          <p:cNvPr id="492" name="Google Shape;492;p43"/>
          <p:cNvCxnSpPr/>
          <p:nvPr/>
        </p:nvCxnSpPr>
        <p:spPr>
          <a:xfrm rot="10800000">
            <a:off x="7265050" y="3149175"/>
            <a:ext cx="0" cy="692700"/>
          </a:xfrm>
          <a:prstGeom prst="straightConnector1">
            <a:avLst/>
          </a:prstGeom>
          <a:noFill/>
          <a:ln w="9525" cap="flat" cmpd="sng">
            <a:solidFill>
              <a:schemeClr val="dk2"/>
            </a:solidFill>
            <a:prstDash val="solid"/>
            <a:round/>
            <a:headEnd type="none" w="med" len="med"/>
            <a:tailEnd type="triangle" w="med" len="med"/>
          </a:ln>
        </p:spPr>
      </p:cxnSp>
      <p:cxnSp>
        <p:nvCxnSpPr>
          <p:cNvPr id="493" name="Google Shape;493;p43"/>
          <p:cNvCxnSpPr/>
          <p:nvPr/>
        </p:nvCxnSpPr>
        <p:spPr>
          <a:xfrm>
            <a:off x="7265050" y="4083300"/>
            <a:ext cx="0" cy="147000"/>
          </a:xfrm>
          <a:prstGeom prst="straightConnector1">
            <a:avLst/>
          </a:prstGeom>
          <a:noFill/>
          <a:ln w="9525" cap="flat" cmpd="sng">
            <a:solidFill>
              <a:schemeClr val="dk2"/>
            </a:solidFill>
            <a:prstDash val="solid"/>
            <a:round/>
            <a:headEnd type="none" w="med" len="med"/>
            <a:tailEnd type="triangle" w="med" len="med"/>
          </a:ln>
        </p:spPr>
      </p:cxnSp>
      <p:sp>
        <p:nvSpPr>
          <p:cNvPr id="494" name="Google Shape;494;p43"/>
          <p:cNvSpPr txBox="1"/>
          <p:nvPr/>
        </p:nvSpPr>
        <p:spPr>
          <a:xfrm>
            <a:off x="1539240" y="275250"/>
            <a:ext cx="14967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Supply Normalizing</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43"/>
          <p:cNvSpPr txBox="1"/>
          <p:nvPr/>
        </p:nvSpPr>
        <p:spPr>
          <a:xfrm>
            <a:off x="2955875" y="275250"/>
            <a:ext cx="16314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Imports Resume</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cxnSp>
        <p:nvCxnSpPr>
          <p:cNvPr id="496" name="Google Shape;496;p43"/>
          <p:cNvCxnSpPr/>
          <p:nvPr/>
        </p:nvCxnSpPr>
        <p:spPr>
          <a:xfrm rot="10800000">
            <a:off x="1613800" y="294750"/>
            <a:ext cx="0" cy="3951600"/>
          </a:xfrm>
          <a:prstGeom prst="straightConnector1">
            <a:avLst/>
          </a:prstGeom>
          <a:noFill/>
          <a:ln w="9525" cap="flat" cmpd="sng">
            <a:solidFill>
              <a:schemeClr val="dk2"/>
            </a:solidFill>
            <a:prstDash val="solid"/>
            <a:round/>
            <a:headEnd type="none" w="med" len="med"/>
            <a:tailEnd type="none" w="med" len="med"/>
          </a:ln>
        </p:spPr>
      </p:cxnSp>
      <p:sp>
        <p:nvSpPr>
          <p:cNvPr id="497" name="Google Shape;497;p43"/>
          <p:cNvSpPr txBox="1"/>
          <p:nvPr/>
        </p:nvSpPr>
        <p:spPr>
          <a:xfrm>
            <a:off x="218425" y="241625"/>
            <a:ext cx="15375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Intense Supply Shortages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pic>
        <p:nvPicPr>
          <p:cNvPr id="498" name="Google Shape;498;p43"/>
          <p:cNvPicPr preferRelativeResize="0"/>
          <p:nvPr/>
        </p:nvPicPr>
        <p:blipFill>
          <a:blip r:embed="rId5">
            <a:alphaModFix/>
          </a:blip>
          <a:stretch>
            <a:fillRect/>
          </a:stretch>
        </p:blipFill>
        <p:spPr>
          <a:xfrm>
            <a:off x="21522" y="4675312"/>
            <a:ext cx="730200" cy="468194"/>
          </a:xfrm>
          <a:prstGeom prst="rect">
            <a:avLst/>
          </a:prstGeom>
          <a:noFill/>
          <a:ln>
            <a:noFill/>
          </a:ln>
        </p:spPr>
      </p:pic>
      <p:cxnSp>
        <p:nvCxnSpPr>
          <p:cNvPr id="499" name="Google Shape;499;p43"/>
          <p:cNvCxnSpPr/>
          <p:nvPr/>
        </p:nvCxnSpPr>
        <p:spPr>
          <a:xfrm flipH="1">
            <a:off x="1860775" y="1979525"/>
            <a:ext cx="163200" cy="2051400"/>
          </a:xfrm>
          <a:prstGeom prst="straightConnector1">
            <a:avLst/>
          </a:prstGeom>
          <a:noFill/>
          <a:ln w="19050" cap="flat" cmpd="sng">
            <a:solidFill>
              <a:srgbClr val="93C47D"/>
            </a:solidFill>
            <a:prstDash val="solid"/>
            <a:round/>
            <a:headEnd type="none" w="med" len="med"/>
            <a:tailEnd type="triangle" w="med" len="med"/>
          </a:ln>
        </p:spPr>
      </p:cxnSp>
      <p:sp>
        <p:nvSpPr>
          <p:cNvPr id="500" name="Google Shape;500;p43"/>
          <p:cNvSpPr txBox="1"/>
          <p:nvPr/>
        </p:nvSpPr>
        <p:spPr>
          <a:xfrm>
            <a:off x="1162163" y="948125"/>
            <a:ext cx="2072100" cy="1031400"/>
          </a:xfrm>
          <a:prstGeom prst="rect">
            <a:avLst/>
          </a:prstGeom>
          <a:solidFill>
            <a:schemeClr val="lt1"/>
          </a:solidFill>
          <a:ln w="9525" cap="flat" cmpd="sng">
            <a:solidFill>
              <a:srgbClr val="1A1A1A"/>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000000"/>
                </a:solidFill>
                <a:effectLst/>
                <a:uLnTx/>
                <a:uFillTx/>
                <a:latin typeface="Lato"/>
                <a:ea typeface="Lato"/>
                <a:cs typeface="Lato"/>
                <a:sym typeface="Lato"/>
              </a:rPr>
              <a:t>In June, 2020, capacity estimates of  just 7/18 SME manufacturers added ~ 10-20% to White House estimated capacity</a:t>
            </a:r>
            <a:endParaRPr kumimoji="0" sz="11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par>
                                <p:cTn id="8" presetID="10" presetClass="entr" presetSubtype="0" fill="hold" nodeType="withEffect">
                                  <p:stCondLst>
                                    <p:cond delay="0"/>
                                  </p:stCondLst>
                                  <p:childTnLst>
                                    <p:set>
                                      <p:cBhvr>
                                        <p:cTn id="9" dur="1" fill="hold">
                                          <p:stCondLst>
                                            <p:cond delay="0"/>
                                          </p:stCondLst>
                                        </p:cTn>
                                        <p:tgtEl>
                                          <p:spTgt spid="475"/>
                                        </p:tgtEl>
                                        <p:attrNameLst>
                                          <p:attrName>style.visibility</p:attrName>
                                        </p:attrNameLst>
                                      </p:cBhvr>
                                      <p:to>
                                        <p:strVal val="visible"/>
                                      </p:to>
                                    </p:set>
                                    <p:animEffect transition="in" filter="fade">
                                      <p:cBhvr>
                                        <p:cTn id="10" dur="1000"/>
                                        <p:tgtEl>
                                          <p:spTgt spid="475"/>
                                        </p:tgtEl>
                                      </p:cBhvr>
                                    </p:animEffect>
                                  </p:childTnLst>
                                </p:cTn>
                              </p:par>
                              <p:par>
                                <p:cTn id="11" presetID="10" presetClass="entr" presetSubtype="0" fill="hold" nodeType="withEffect">
                                  <p:stCondLst>
                                    <p:cond delay="0"/>
                                  </p:stCondLst>
                                  <p:childTnLst>
                                    <p:set>
                                      <p:cBhvr>
                                        <p:cTn id="12" dur="1" fill="hold">
                                          <p:stCondLst>
                                            <p:cond delay="0"/>
                                          </p:stCondLst>
                                        </p:cTn>
                                        <p:tgtEl>
                                          <p:spTgt spid="476"/>
                                        </p:tgtEl>
                                        <p:attrNameLst>
                                          <p:attrName>style.visibility</p:attrName>
                                        </p:attrNameLst>
                                      </p:cBhvr>
                                      <p:to>
                                        <p:strVal val="visible"/>
                                      </p:to>
                                    </p:set>
                                    <p:animEffect transition="in" filter="fade">
                                      <p:cBhvr>
                                        <p:cTn id="13" dur="1000"/>
                                        <p:tgtEl>
                                          <p:spTgt spid="476"/>
                                        </p:tgtEl>
                                      </p:cBhvr>
                                    </p:animEffect>
                                  </p:childTnLst>
                                </p:cTn>
                              </p:par>
                              <p:par>
                                <p:cTn id="14" presetID="10" presetClass="entr" presetSubtype="0" fill="hold" nodeType="withEffect">
                                  <p:stCondLst>
                                    <p:cond delay="0"/>
                                  </p:stCondLst>
                                  <p:childTnLst>
                                    <p:set>
                                      <p:cBhvr>
                                        <p:cTn id="15" dur="1" fill="hold">
                                          <p:stCondLst>
                                            <p:cond delay="0"/>
                                          </p:stCondLst>
                                        </p:cTn>
                                        <p:tgtEl>
                                          <p:spTgt spid="477"/>
                                        </p:tgtEl>
                                        <p:attrNameLst>
                                          <p:attrName>style.visibility</p:attrName>
                                        </p:attrNameLst>
                                      </p:cBhvr>
                                      <p:to>
                                        <p:strVal val="visible"/>
                                      </p:to>
                                    </p:set>
                                    <p:animEffect transition="in" filter="fade">
                                      <p:cBhvr>
                                        <p:cTn id="16" dur="1000"/>
                                        <p:tgtEl>
                                          <p:spTgt spid="477"/>
                                        </p:tgtEl>
                                      </p:cBhvr>
                                    </p:animEffect>
                                  </p:childTnLst>
                                </p:cTn>
                              </p:par>
                              <p:par>
                                <p:cTn id="17" presetID="10" presetClass="entr" presetSubtype="0" fill="hold" nodeType="withEffect">
                                  <p:stCondLst>
                                    <p:cond delay="0"/>
                                  </p:stCondLst>
                                  <p:childTnLst>
                                    <p:set>
                                      <p:cBhvr>
                                        <p:cTn id="18" dur="1" fill="hold">
                                          <p:stCondLst>
                                            <p:cond delay="0"/>
                                          </p:stCondLst>
                                        </p:cTn>
                                        <p:tgtEl>
                                          <p:spTgt spid="478"/>
                                        </p:tgtEl>
                                        <p:attrNameLst>
                                          <p:attrName>style.visibility</p:attrName>
                                        </p:attrNameLst>
                                      </p:cBhvr>
                                      <p:to>
                                        <p:strVal val="visible"/>
                                      </p:to>
                                    </p:set>
                                    <p:animEffect transition="in" filter="fade">
                                      <p:cBhvr>
                                        <p:cTn id="19" dur="1000"/>
                                        <p:tgtEl>
                                          <p:spTgt spid="478"/>
                                        </p:tgtEl>
                                      </p:cBhvr>
                                    </p:animEffect>
                                  </p:childTnLst>
                                </p:cTn>
                              </p:par>
                              <p:par>
                                <p:cTn id="20" presetID="10" presetClass="entr" presetSubtype="0" fill="hold" nodeType="withEffect">
                                  <p:stCondLst>
                                    <p:cond delay="0"/>
                                  </p:stCondLst>
                                  <p:childTnLst>
                                    <p:set>
                                      <p:cBhvr>
                                        <p:cTn id="21" dur="1" fill="hold">
                                          <p:stCondLst>
                                            <p:cond delay="0"/>
                                          </p:stCondLst>
                                        </p:cTn>
                                        <p:tgtEl>
                                          <p:spTgt spid="480"/>
                                        </p:tgtEl>
                                        <p:attrNameLst>
                                          <p:attrName>style.visibility</p:attrName>
                                        </p:attrNameLst>
                                      </p:cBhvr>
                                      <p:to>
                                        <p:strVal val="visible"/>
                                      </p:to>
                                    </p:set>
                                    <p:animEffect transition="in" filter="fade">
                                      <p:cBhvr>
                                        <p:cTn id="22" dur="1000"/>
                                        <p:tgtEl>
                                          <p:spTgt spid="480"/>
                                        </p:tgtEl>
                                      </p:cBhvr>
                                    </p:animEffect>
                                  </p:childTnLst>
                                </p:cTn>
                              </p:par>
                              <p:par>
                                <p:cTn id="23" presetID="10" presetClass="entr" presetSubtype="0" fill="hold" nodeType="withEffect">
                                  <p:stCondLst>
                                    <p:cond delay="0"/>
                                  </p:stCondLst>
                                  <p:childTnLst>
                                    <p:set>
                                      <p:cBhvr>
                                        <p:cTn id="24" dur="1" fill="hold">
                                          <p:stCondLst>
                                            <p:cond delay="0"/>
                                          </p:stCondLst>
                                        </p:cTn>
                                        <p:tgtEl>
                                          <p:spTgt spid="481"/>
                                        </p:tgtEl>
                                        <p:attrNameLst>
                                          <p:attrName>style.visibility</p:attrName>
                                        </p:attrNameLst>
                                      </p:cBhvr>
                                      <p:to>
                                        <p:strVal val="visible"/>
                                      </p:to>
                                    </p:set>
                                    <p:animEffect transition="in" filter="fade">
                                      <p:cBhvr>
                                        <p:cTn id="25" dur="1000"/>
                                        <p:tgtEl>
                                          <p:spTgt spid="481"/>
                                        </p:tgtEl>
                                      </p:cBhvr>
                                    </p:animEffect>
                                  </p:childTnLst>
                                </p:cTn>
                              </p:par>
                              <p:par>
                                <p:cTn id="26" presetID="10" presetClass="entr" presetSubtype="0" fill="hold" nodeType="withEffect">
                                  <p:stCondLst>
                                    <p:cond delay="0"/>
                                  </p:stCondLst>
                                  <p:childTnLst>
                                    <p:set>
                                      <p:cBhvr>
                                        <p:cTn id="27" dur="1" fill="hold">
                                          <p:stCondLst>
                                            <p:cond delay="0"/>
                                          </p:stCondLst>
                                        </p:cTn>
                                        <p:tgtEl>
                                          <p:spTgt spid="482"/>
                                        </p:tgtEl>
                                        <p:attrNameLst>
                                          <p:attrName>style.visibility</p:attrName>
                                        </p:attrNameLst>
                                      </p:cBhvr>
                                      <p:to>
                                        <p:strVal val="visible"/>
                                      </p:to>
                                    </p:set>
                                    <p:animEffect transition="in" filter="fade">
                                      <p:cBhvr>
                                        <p:cTn id="28" dur="1000"/>
                                        <p:tgtEl>
                                          <p:spTgt spid="482"/>
                                        </p:tgtEl>
                                      </p:cBhvr>
                                    </p:animEffect>
                                  </p:childTnLst>
                                </p:cTn>
                              </p:par>
                              <p:par>
                                <p:cTn id="29" presetID="10" presetClass="entr" presetSubtype="0" fill="hold" nodeType="withEffect">
                                  <p:stCondLst>
                                    <p:cond delay="0"/>
                                  </p:stCondLst>
                                  <p:childTnLst>
                                    <p:set>
                                      <p:cBhvr>
                                        <p:cTn id="30" dur="1" fill="hold">
                                          <p:stCondLst>
                                            <p:cond delay="0"/>
                                          </p:stCondLst>
                                        </p:cTn>
                                        <p:tgtEl>
                                          <p:spTgt spid="483"/>
                                        </p:tgtEl>
                                        <p:attrNameLst>
                                          <p:attrName>style.visibility</p:attrName>
                                        </p:attrNameLst>
                                      </p:cBhvr>
                                      <p:to>
                                        <p:strVal val="visible"/>
                                      </p:to>
                                    </p:set>
                                    <p:animEffect transition="in" filter="fade">
                                      <p:cBhvr>
                                        <p:cTn id="31" dur="1000"/>
                                        <p:tgtEl>
                                          <p:spTgt spid="483"/>
                                        </p:tgtEl>
                                      </p:cBhvr>
                                    </p:animEffect>
                                  </p:childTnLst>
                                </p:cTn>
                              </p:par>
                              <p:par>
                                <p:cTn id="32" presetID="10" presetClass="entr" presetSubtype="0" fill="hold" nodeType="withEffect">
                                  <p:stCondLst>
                                    <p:cond delay="0"/>
                                  </p:stCondLst>
                                  <p:childTnLst>
                                    <p:set>
                                      <p:cBhvr>
                                        <p:cTn id="33" dur="1" fill="hold">
                                          <p:stCondLst>
                                            <p:cond delay="0"/>
                                          </p:stCondLst>
                                        </p:cTn>
                                        <p:tgtEl>
                                          <p:spTgt spid="484"/>
                                        </p:tgtEl>
                                        <p:attrNameLst>
                                          <p:attrName>style.visibility</p:attrName>
                                        </p:attrNameLst>
                                      </p:cBhvr>
                                      <p:to>
                                        <p:strVal val="visible"/>
                                      </p:to>
                                    </p:set>
                                    <p:animEffect transition="in" filter="fade">
                                      <p:cBhvr>
                                        <p:cTn id="34" dur="1000"/>
                                        <p:tgtEl>
                                          <p:spTgt spid="484"/>
                                        </p:tgtEl>
                                      </p:cBhvr>
                                    </p:animEffect>
                                  </p:childTnLst>
                                </p:cTn>
                              </p:par>
                              <p:par>
                                <p:cTn id="35" presetID="10" presetClass="entr" presetSubtype="0" fill="hold" nodeType="withEffect">
                                  <p:stCondLst>
                                    <p:cond delay="0"/>
                                  </p:stCondLst>
                                  <p:childTnLst>
                                    <p:set>
                                      <p:cBhvr>
                                        <p:cTn id="36" dur="1" fill="hold">
                                          <p:stCondLst>
                                            <p:cond delay="0"/>
                                          </p:stCondLst>
                                        </p:cTn>
                                        <p:tgtEl>
                                          <p:spTgt spid="485"/>
                                        </p:tgtEl>
                                        <p:attrNameLst>
                                          <p:attrName>style.visibility</p:attrName>
                                        </p:attrNameLst>
                                      </p:cBhvr>
                                      <p:to>
                                        <p:strVal val="visible"/>
                                      </p:to>
                                    </p:set>
                                    <p:animEffect transition="in" filter="fade">
                                      <p:cBhvr>
                                        <p:cTn id="37" dur="1000"/>
                                        <p:tgtEl>
                                          <p:spTgt spid="485"/>
                                        </p:tgtEl>
                                      </p:cBhvr>
                                    </p:animEffect>
                                  </p:childTnLst>
                                </p:cTn>
                              </p:par>
                              <p:par>
                                <p:cTn id="38" presetID="10" presetClass="entr" presetSubtype="0" fill="hold" nodeType="withEffect">
                                  <p:stCondLst>
                                    <p:cond delay="0"/>
                                  </p:stCondLst>
                                  <p:childTnLst>
                                    <p:set>
                                      <p:cBhvr>
                                        <p:cTn id="39" dur="1" fill="hold">
                                          <p:stCondLst>
                                            <p:cond delay="0"/>
                                          </p:stCondLst>
                                        </p:cTn>
                                        <p:tgtEl>
                                          <p:spTgt spid="486"/>
                                        </p:tgtEl>
                                        <p:attrNameLst>
                                          <p:attrName>style.visibility</p:attrName>
                                        </p:attrNameLst>
                                      </p:cBhvr>
                                      <p:to>
                                        <p:strVal val="visible"/>
                                      </p:to>
                                    </p:set>
                                    <p:animEffect transition="in" filter="fade">
                                      <p:cBhvr>
                                        <p:cTn id="40" dur="1000"/>
                                        <p:tgtEl>
                                          <p:spTgt spid="486"/>
                                        </p:tgtEl>
                                      </p:cBhvr>
                                    </p:animEffect>
                                  </p:childTnLst>
                                </p:cTn>
                              </p:par>
                              <p:par>
                                <p:cTn id="41" presetID="10" presetClass="entr" presetSubtype="0" fill="hold" nodeType="withEffect">
                                  <p:stCondLst>
                                    <p:cond delay="0"/>
                                  </p:stCondLst>
                                  <p:childTnLst>
                                    <p:set>
                                      <p:cBhvr>
                                        <p:cTn id="42" dur="1" fill="hold">
                                          <p:stCondLst>
                                            <p:cond delay="0"/>
                                          </p:stCondLst>
                                        </p:cTn>
                                        <p:tgtEl>
                                          <p:spTgt spid="487"/>
                                        </p:tgtEl>
                                        <p:attrNameLst>
                                          <p:attrName>style.visibility</p:attrName>
                                        </p:attrNameLst>
                                      </p:cBhvr>
                                      <p:to>
                                        <p:strVal val="visible"/>
                                      </p:to>
                                    </p:set>
                                    <p:animEffect transition="in" filter="fade">
                                      <p:cBhvr>
                                        <p:cTn id="43" dur="1000"/>
                                        <p:tgtEl>
                                          <p:spTgt spid="487"/>
                                        </p:tgtEl>
                                      </p:cBhvr>
                                    </p:animEffect>
                                  </p:childTnLst>
                                </p:cTn>
                              </p:par>
                              <p:par>
                                <p:cTn id="44" presetID="10" presetClass="entr" presetSubtype="0" fill="hold" nodeType="withEffect">
                                  <p:stCondLst>
                                    <p:cond delay="0"/>
                                  </p:stCondLst>
                                  <p:childTnLst>
                                    <p:set>
                                      <p:cBhvr>
                                        <p:cTn id="45" dur="1" fill="hold">
                                          <p:stCondLst>
                                            <p:cond delay="0"/>
                                          </p:stCondLst>
                                        </p:cTn>
                                        <p:tgtEl>
                                          <p:spTgt spid="488"/>
                                        </p:tgtEl>
                                        <p:attrNameLst>
                                          <p:attrName>style.visibility</p:attrName>
                                        </p:attrNameLst>
                                      </p:cBhvr>
                                      <p:to>
                                        <p:strVal val="visible"/>
                                      </p:to>
                                    </p:set>
                                    <p:animEffect transition="in" filter="fade">
                                      <p:cBhvr>
                                        <p:cTn id="46" dur="1000"/>
                                        <p:tgtEl>
                                          <p:spTgt spid="488"/>
                                        </p:tgtEl>
                                      </p:cBhvr>
                                    </p:animEffect>
                                  </p:childTnLst>
                                </p:cTn>
                              </p:par>
                              <p:par>
                                <p:cTn id="47" presetID="10" presetClass="entr" presetSubtype="0" fill="hold" nodeType="withEffect">
                                  <p:stCondLst>
                                    <p:cond delay="0"/>
                                  </p:stCondLst>
                                  <p:childTnLst>
                                    <p:set>
                                      <p:cBhvr>
                                        <p:cTn id="48" dur="1" fill="hold">
                                          <p:stCondLst>
                                            <p:cond delay="0"/>
                                          </p:stCondLst>
                                        </p:cTn>
                                        <p:tgtEl>
                                          <p:spTgt spid="489"/>
                                        </p:tgtEl>
                                        <p:attrNameLst>
                                          <p:attrName>style.visibility</p:attrName>
                                        </p:attrNameLst>
                                      </p:cBhvr>
                                      <p:to>
                                        <p:strVal val="visible"/>
                                      </p:to>
                                    </p:set>
                                    <p:animEffect transition="in" filter="fade">
                                      <p:cBhvr>
                                        <p:cTn id="49" dur="1000"/>
                                        <p:tgtEl>
                                          <p:spTgt spid="489"/>
                                        </p:tgtEl>
                                      </p:cBhvr>
                                    </p:animEffect>
                                  </p:childTnLst>
                                </p:cTn>
                              </p:par>
                              <p:par>
                                <p:cTn id="50" presetID="10" presetClass="entr" presetSubtype="0" fill="hold" nodeType="withEffect">
                                  <p:stCondLst>
                                    <p:cond delay="0"/>
                                  </p:stCondLst>
                                  <p:childTnLst>
                                    <p:set>
                                      <p:cBhvr>
                                        <p:cTn id="51" dur="1" fill="hold">
                                          <p:stCondLst>
                                            <p:cond delay="0"/>
                                          </p:stCondLst>
                                        </p:cTn>
                                        <p:tgtEl>
                                          <p:spTgt spid="490"/>
                                        </p:tgtEl>
                                        <p:attrNameLst>
                                          <p:attrName>style.visibility</p:attrName>
                                        </p:attrNameLst>
                                      </p:cBhvr>
                                      <p:to>
                                        <p:strVal val="visible"/>
                                      </p:to>
                                    </p:set>
                                    <p:animEffect transition="in" filter="fade">
                                      <p:cBhvr>
                                        <p:cTn id="52" dur="1000"/>
                                        <p:tgtEl>
                                          <p:spTgt spid="490"/>
                                        </p:tgtEl>
                                      </p:cBhvr>
                                    </p:animEffect>
                                  </p:childTnLst>
                                </p:cTn>
                              </p:par>
                              <p:par>
                                <p:cTn id="53" presetID="10" presetClass="entr" presetSubtype="0" fill="hold" nodeType="withEffect">
                                  <p:stCondLst>
                                    <p:cond delay="0"/>
                                  </p:stCondLst>
                                  <p:childTnLst>
                                    <p:set>
                                      <p:cBhvr>
                                        <p:cTn id="54" dur="1" fill="hold">
                                          <p:stCondLst>
                                            <p:cond delay="0"/>
                                          </p:stCondLst>
                                        </p:cTn>
                                        <p:tgtEl>
                                          <p:spTgt spid="491"/>
                                        </p:tgtEl>
                                        <p:attrNameLst>
                                          <p:attrName>style.visibility</p:attrName>
                                        </p:attrNameLst>
                                      </p:cBhvr>
                                      <p:to>
                                        <p:strVal val="visible"/>
                                      </p:to>
                                    </p:set>
                                    <p:animEffect transition="in" filter="fade">
                                      <p:cBhvr>
                                        <p:cTn id="55" dur="1000"/>
                                        <p:tgtEl>
                                          <p:spTgt spid="491"/>
                                        </p:tgtEl>
                                      </p:cBhvr>
                                    </p:animEffect>
                                  </p:childTnLst>
                                </p:cTn>
                              </p:par>
                              <p:par>
                                <p:cTn id="56" presetID="10" presetClass="entr" presetSubtype="0" fill="hold" nodeType="withEffect">
                                  <p:stCondLst>
                                    <p:cond delay="0"/>
                                  </p:stCondLst>
                                  <p:childTnLst>
                                    <p:set>
                                      <p:cBhvr>
                                        <p:cTn id="57" dur="1" fill="hold">
                                          <p:stCondLst>
                                            <p:cond delay="0"/>
                                          </p:stCondLst>
                                        </p:cTn>
                                        <p:tgtEl>
                                          <p:spTgt spid="492"/>
                                        </p:tgtEl>
                                        <p:attrNameLst>
                                          <p:attrName>style.visibility</p:attrName>
                                        </p:attrNameLst>
                                      </p:cBhvr>
                                      <p:to>
                                        <p:strVal val="visible"/>
                                      </p:to>
                                    </p:set>
                                    <p:animEffect transition="in" filter="fade">
                                      <p:cBhvr>
                                        <p:cTn id="58" dur="1000"/>
                                        <p:tgtEl>
                                          <p:spTgt spid="492"/>
                                        </p:tgtEl>
                                      </p:cBhvr>
                                    </p:animEffect>
                                  </p:childTnLst>
                                </p:cTn>
                              </p:par>
                              <p:par>
                                <p:cTn id="59" presetID="10" presetClass="entr" presetSubtype="0" fill="hold" nodeType="withEffect">
                                  <p:stCondLst>
                                    <p:cond delay="0"/>
                                  </p:stCondLst>
                                  <p:childTnLst>
                                    <p:set>
                                      <p:cBhvr>
                                        <p:cTn id="60" dur="1" fill="hold">
                                          <p:stCondLst>
                                            <p:cond delay="0"/>
                                          </p:stCondLst>
                                        </p:cTn>
                                        <p:tgtEl>
                                          <p:spTgt spid="493"/>
                                        </p:tgtEl>
                                        <p:attrNameLst>
                                          <p:attrName>style.visibility</p:attrName>
                                        </p:attrNameLst>
                                      </p:cBhvr>
                                      <p:to>
                                        <p:strVal val="visible"/>
                                      </p:to>
                                    </p:set>
                                    <p:animEffect transition="in" filter="fade">
                                      <p:cBhvr>
                                        <p:cTn id="61" dur="1000"/>
                                        <p:tgtEl>
                                          <p:spTgt spid="493"/>
                                        </p:tgtEl>
                                      </p:cBhvr>
                                    </p:animEffect>
                                  </p:childTnLst>
                                </p:cTn>
                              </p:par>
                              <p:par>
                                <p:cTn id="62" presetID="10" presetClass="entr" presetSubtype="0" fill="hold" nodeType="withEffect">
                                  <p:stCondLst>
                                    <p:cond delay="0"/>
                                  </p:stCondLst>
                                  <p:childTnLst>
                                    <p:set>
                                      <p:cBhvr>
                                        <p:cTn id="63" dur="1" fill="hold">
                                          <p:stCondLst>
                                            <p:cond delay="0"/>
                                          </p:stCondLst>
                                        </p:cTn>
                                        <p:tgtEl>
                                          <p:spTgt spid="494"/>
                                        </p:tgtEl>
                                        <p:attrNameLst>
                                          <p:attrName>style.visibility</p:attrName>
                                        </p:attrNameLst>
                                      </p:cBhvr>
                                      <p:to>
                                        <p:strVal val="visible"/>
                                      </p:to>
                                    </p:set>
                                    <p:animEffect transition="in" filter="fade">
                                      <p:cBhvr>
                                        <p:cTn id="64" dur="1000"/>
                                        <p:tgtEl>
                                          <p:spTgt spid="494"/>
                                        </p:tgtEl>
                                      </p:cBhvr>
                                    </p:animEffect>
                                  </p:childTnLst>
                                </p:cTn>
                              </p:par>
                              <p:par>
                                <p:cTn id="65" presetID="10" presetClass="entr" presetSubtype="0" fill="hold" nodeType="withEffect">
                                  <p:stCondLst>
                                    <p:cond delay="0"/>
                                  </p:stCondLst>
                                  <p:childTnLst>
                                    <p:set>
                                      <p:cBhvr>
                                        <p:cTn id="66" dur="1" fill="hold">
                                          <p:stCondLst>
                                            <p:cond delay="0"/>
                                          </p:stCondLst>
                                        </p:cTn>
                                        <p:tgtEl>
                                          <p:spTgt spid="495"/>
                                        </p:tgtEl>
                                        <p:attrNameLst>
                                          <p:attrName>style.visibility</p:attrName>
                                        </p:attrNameLst>
                                      </p:cBhvr>
                                      <p:to>
                                        <p:strVal val="visible"/>
                                      </p:to>
                                    </p:set>
                                    <p:animEffect transition="in" filter="fade">
                                      <p:cBhvr>
                                        <p:cTn id="67" dur="1000"/>
                                        <p:tgtEl>
                                          <p:spTgt spid="495"/>
                                        </p:tgtEl>
                                      </p:cBhvr>
                                    </p:animEffect>
                                  </p:childTnLst>
                                </p:cTn>
                              </p:par>
                              <p:par>
                                <p:cTn id="68" presetID="10" presetClass="entr" presetSubtype="0" fill="hold" nodeType="withEffect">
                                  <p:stCondLst>
                                    <p:cond delay="0"/>
                                  </p:stCondLst>
                                  <p:childTnLst>
                                    <p:set>
                                      <p:cBhvr>
                                        <p:cTn id="69" dur="1" fill="hold">
                                          <p:stCondLst>
                                            <p:cond delay="0"/>
                                          </p:stCondLst>
                                        </p:cTn>
                                        <p:tgtEl>
                                          <p:spTgt spid="496"/>
                                        </p:tgtEl>
                                        <p:attrNameLst>
                                          <p:attrName>style.visibility</p:attrName>
                                        </p:attrNameLst>
                                      </p:cBhvr>
                                      <p:to>
                                        <p:strVal val="visible"/>
                                      </p:to>
                                    </p:set>
                                    <p:animEffect transition="in" filter="fade">
                                      <p:cBhvr>
                                        <p:cTn id="70" dur="1000"/>
                                        <p:tgtEl>
                                          <p:spTgt spid="496"/>
                                        </p:tgtEl>
                                      </p:cBhvr>
                                    </p:animEffect>
                                  </p:childTnLst>
                                </p:cTn>
                              </p:par>
                              <p:par>
                                <p:cTn id="71" presetID="10" presetClass="entr" presetSubtype="0" fill="hold" nodeType="withEffect">
                                  <p:stCondLst>
                                    <p:cond delay="0"/>
                                  </p:stCondLst>
                                  <p:childTnLst>
                                    <p:set>
                                      <p:cBhvr>
                                        <p:cTn id="72" dur="1" fill="hold">
                                          <p:stCondLst>
                                            <p:cond delay="0"/>
                                          </p:stCondLst>
                                        </p:cTn>
                                        <p:tgtEl>
                                          <p:spTgt spid="497"/>
                                        </p:tgtEl>
                                        <p:attrNameLst>
                                          <p:attrName>style.visibility</p:attrName>
                                        </p:attrNameLst>
                                      </p:cBhvr>
                                      <p:to>
                                        <p:strVal val="visible"/>
                                      </p:to>
                                    </p:set>
                                    <p:animEffect transition="in" filter="fade">
                                      <p:cBhvr>
                                        <p:cTn id="73" dur="10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4"/>
          <p:cNvSpPr txBox="1">
            <a:spLocks noGrp="1"/>
          </p:cNvSpPr>
          <p:nvPr>
            <p:ph type="title" idx="4294967295"/>
          </p:nvPr>
        </p:nvSpPr>
        <p:spPr>
          <a:xfrm>
            <a:off x="928800" y="-43050"/>
            <a:ext cx="8299200" cy="535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1900"/>
              <a:t>Why did entry by SMEs across states vary so much?</a:t>
            </a:r>
            <a:endParaRPr sz="1800" i="1"/>
          </a:p>
        </p:txBody>
      </p:sp>
      <p:pic>
        <p:nvPicPr>
          <p:cNvPr id="506" name="Google Shape;506;p44"/>
          <p:cNvPicPr preferRelativeResize="0"/>
          <p:nvPr/>
        </p:nvPicPr>
        <p:blipFill rotWithShape="1">
          <a:blip r:embed="rId3">
            <a:alphaModFix/>
          </a:blip>
          <a:srcRect r="4085"/>
          <a:stretch/>
        </p:blipFill>
        <p:spPr>
          <a:xfrm>
            <a:off x="228600" y="301975"/>
            <a:ext cx="8770627" cy="4844349"/>
          </a:xfrm>
          <a:prstGeom prst="rect">
            <a:avLst/>
          </a:prstGeom>
          <a:noFill/>
          <a:ln>
            <a:noFill/>
          </a:ln>
        </p:spPr>
      </p:pic>
      <p:sp>
        <p:nvSpPr>
          <p:cNvPr id="507" name="Google Shape;507;p44"/>
          <p:cNvSpPr txBox="1">
            <a:spLocks noGrp="1"/>
          </p:cNvSpPr>
          <p:nvPr>
            <p:ph type="sldNum" idx="12"/>
          </p:nvPr>
        </p:nvSpPr>
        <p:spPr>
          <a:xfrm>
            <a:off x="-317523" y="4914401"/>
            <a:ext cx="548700" cy="276900"/>
          </a:xfrm>
          <a:prstGeom prst="rect">
            <a:avLst/>
          </a:prstGeom>
        </p:spPr>
        <p:txBody>
          <a:bodyPr spcFirstLastPara="1" wrap="square" lIns="45700" tIns="45700" rIns="45700" bIns="4570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888888"/>
                </a:solidFill>
                <a:effectLst/>
                <a:uLnTx/>
                <a:uFillTx/>
                <a:latin typeface="Open Sans Light"/>
                <a:ea typeface="Open Sans Light"/>
                <a:cs typeface="Open Sans Light"/>
                <a:sym typeface="Open Sans Light"/>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200" b="0" i="0" u="none" strike="noStrike" kern="0" cap="none" spc="0" normalizeH="0" baseline="0" noProof="0">
              <a:ln>
                <a:noFill/>
              </a:ln>
              <a:solidFill>
                <a:srgbClr val="888888"/>
              </a:solidFill>
              <a:effectLst/>
              <a:uLnTx/>
              <a:uFillTx/>
              <a:latin typeface="Open Sans Light"/>
              <a:ea typeface="Open Sans Light"/>
              <a:cs typeface="Open Sans Light"/>
              <a:sym typeface="Open Sans Light"/>
            </a:endParaRPr>
          </a:p>
        </p:txBody>
      </p:sp>
      <p:sp>
        <p:nvSpPr>
          <p:cNvPr id="508" name="Google Shape;508;p44"/>
          <p:cNvSpPr txBox="1"/>
          <p:nvPr/>
        </p:nvSpPr>
        <p:spPr>
          <a:xfrm>
            <a:off x="-96800" y="524700"/>
            <a:ext cx="4473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cxnSp>
        <p:nvCxnSpPr>
          <p:cNvPr id="509" name="Google Shape;509;p44"/>
          <p:cNvCxnSpPr/>
          <p:nvPr/>
        </p:nvCxnSpPr>
        <p:spPr>
          <a:xfrm>
            <a:off x="1056925" y="325100"/>
            <a:ext cx="0" cy="4634100"/>
          </a:xfrm>
          <a:prstGeom prst="straightConnector1">
            <a:avLst/>
          </a:prstGeom>
          <a:noFill/>
          <a:ln w="9525" cap="flat" cmpd="sng">
            <a:solidFill>
              <a:schemeClr val="dk2"/>
            </a:solidFill>
            <a:prstDash val="solid"/>
            <a:round/>
            <a:headEnd type="none" w="med" len="med"/>
            <a:tailEnd type="none" w="med" len="med"/>
          </a:ln>
        </p:spPr>
      </p:cxnSp>
      <p:sp>
        <p:nvSpPr>
          <p:cNvPr id="510" name="Google Shape;510;p44"/>
          <p:cNvSpPr txBox="1"/>
          <p:nvPr/>
        </p:nvSpPr>
        <p:spPr>
          <a:xfrm>
            <a:off x="509500" y="70650"/>
            <a:ext cx="8475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Reg apprv.</a:t>
            </a: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44"/>
          <p:cNvSpPr txBox="1"/>
          <p:nvPr/>
        </p:nvSpPr>
        <p:spPr>
          <a:xfrm>
            <a:off x="1465563" y="237744"/>
            <a:ext cx="10938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Under $1M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44"/>
          <p:cNvSpPr txBox="1"/>
          <p:nvPr/>
        </p:nvSpPr>
        <p:spPr>
          <a:xfrm>
            <a:off x="4388913" y="246888"/>
            <a:ext cx="10938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$1M to $10M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44"/>
          <p:cNvSpPr txBox="1"/>
          <p:nvPr/>
        </p:nvSpPr>
        <p:spPr>
          <a:xfrm>
            <a:off x="4999600" y="378461"/>
            <a:ext cx="10938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C8C9C7"/>
                </a:solidFill>
                <a:effectLst/>
                <a:uLnTx/>
                <a:uFillTx/>
                <a:latin typeface="Arial"/>
                <a:cs typeface="Arial"/>
                <a:sym typeface="Arial"/>
              </a:rPr>
              <a:t>$50M-$1B</a:t>
            </a:r>
            <a:endParaRPr kumimoji="0" sz="1000" b="0" i="0" u="none" strike="noStrike" kern="0" cap="none" spc="0" normalizeH="0" baseline="0" noProof="0">
              <a:ln>
                <a:noFill/>
              </a:ln>
              <a:solidFill>
                <a:srgbClr val="C8C9C7"/>
              </a:solidFill>
              <a:effectLst/>
              <a:uLnTx/>
              <a:uFillTx/>
              <a:latin typeface="Arial"/>
              <a:cs typeface="Arial"/>
              <a:sym typeface="Arial"/>
            </a:endParaRPr>
          </a:p>
        </p:txBody>
      </p:sp>
      <p:sp>
        <p:nvSpPr>
          <p:cNvPr id="514" name="Google Shape;514;p44"/>
          <p:cNvSpPr/>
          <p:nvPr/>
        </p:nvSpPr>
        <p:spPr>
          <a:xfrm>
            <a:off x="67150" y="722376"/>
            <a:ext cx="4761600" cy="136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44"/>
          <p:cNvSpPr/>
          <p:nvPr/>
        </p:nvSpPr>
        <p:spPr>
          <a:xfrm>
            <a:off x="67150" y="999445"/>
            <a:ext cx="4761600" cy="761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16" name="Google Shape;516;p44"/>
          <p:cNvPicPr preferRelativeResize="0"/>
          <p:nvPr/>
        </p:nvPicPr>
        <p:blipFill>
          <a:blip r:embed="rId4">
            <a:alphaModFix/>
          </a:blip>
          <a:stretch>
            <a:fillRect/>
          </a:stretch>
        </p:blipFill>
        <p:spPr>
          <a:xfrm>
            <a:off x="8413797" y="4446212"/>
            <a:ext cx="730200" cy="468194"/>
          </a:xfrm>
          <a:prstGeom prst="rect">
            <a:avLst/>
          </a:prstGeom>
          <a:noFill/>
          <a:ln>
            <a:noFill/>
          </a:ln>
        </p:spPr>
      </p:pic>
      <p:sp>
        <p:nvSpPr>
          <p:cNvPr id="517" name="Google Shape;517;p44"/>
          <p:cNvSpPr txBox="1"/>
          <p:nvPr/>
        </p:nvSpPr>
        <p:spPr>
          <a:xfrm>
            <a:off x="7617063" y="246888"/>
            <a:ext cx="1093800" cy="307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$10M - $50M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1000"/>
                                        <p:tgtEl>
                                          <p:spTgt spid="515"/>
                                        </p:tgtEl>
                                      </p:cBhvr>
                                    </p:animEffect>
                                  </p:childTnLst>
                                </p:cTn>
                              </p:par>
                              <p:par>
                                <p:cTn id="8" presetID="10" presetClass="entr" presetSubtype="0" fill="hold" nodeType="withEffect">
                                  <p:stCondLst>
                                    <p:cond delay="0"/>
                                  </p:stCondLst>
                                  <p:childTnLst>
                                    <p:set>
                                      <p:cBhvr>
                                        <p:cTn id="9" dur="1" fill="hold">
                                          <p:stCondLst>
                                            <p:cond delay="0"/>
                                          </p:stCondLst>
                                        </p:cTn>
                                        <p:tgtEl>
                                          <p:spTgt spid="514"/>
                                        </p:tgtEl>
                                        <p:attrNameLst>
                                          <p:attrName>style.visibility</p:attrName>
                                        </p:attrNameLst>
                                      </p:cBhvr>
                                      <p:to>
                                        <p:strVal val="visible"/>
                                      </p:to>
                                    </p:set>
                                    <p:animEffect transition="in" filter="fade">
                                      <p:cBhvr>
                                        <p:cTn id="10" dur="10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5"/>
          <p:cNvSpPr txBox="1"/>
          <p:nvPr/>
        </p:nvSpPr>
        <p:spPr>
          <a:xfrm>
            <a:off x="0" y="3242950"/>
            <a:ext cx="9144000" cy="477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endParaRPr kumimoji="0" sz="1900" b="0" i="0" u="none" strike="noStrike" kern="0" cap="none" spc="0" normalizeH="0" baseline="0" noProof="0">
              <a:ln>
                <a:noFill/>
              </a:ln>
              <a:solidFill>
                <a:srgbClr val="BB0000"/>
              </a:solidFill>
              <a:effectLst/>
              <a:uLnTx/>
              <a:uFillTx/>
              <a:latin typeface="Lato"/>
              <a:ea typeface="Lato"/>
              <a:cs typeface="Lato"/>
              <a:sym typeface="Lato"/>
            </a:endParaRPr>
          </a:p>
        </p:txBody>
      </p:sp>
      <p:sp>
        <p:nvSpPr>
          <p:cNvPr id="523" name="Google Shape;523;p45"/>
          <p:cNvSpPr txBox="1">
            <a:spLocks noGrp="1"/>
          </p:cNvSpPr>
          <p:nvPr>
            <p:ph type="title" idx="4294967295"/>
          </p:nvPr>
        </p:nvSpPr>
        <p:spPr>
          <a:xfrm>
            <a:off x="-16300" y="65175"/>
            <a:ext cx="9144000" cy="562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 sz="2320"/>
              <a:t>SMEs slowed by lack of knowledge, machines, certification $</a:t>
            </a:r>
            <a:endParaRPr sz="2320"/>
          </a:p>
          <a:p>
            <a:pPr marL="0" lvl="0" indent="0" algn="l" rtl="0">
              <a:spcBef>
                <a:spcPts val="0"/>
              </a:spcBef>
              <a:spcAft>
                <a:spcPts val="0"/>
              </a:spcAft>
              <a:buSzPts val="990"/>
              <a:buNone/>
            </a:pPr>
            <a:endParaRPr sz="2320"/>
          </a:p>
        </p:txBody>
      </p:sp>
      <p:sp>
        <p:nvSpPr>
          <p:cNvPr id="524" name="Google Shape;524;p45"/>
          <p:cNvSpPr txBox="1">
            <a:spLocks noGrp="1"/>
          </p:cNvSpPr>
          <p:nvPr>
            <p:ph type="body" idx="4294967295"/>
          </p:nvPr>
        </p:nvSpPr>
        <p:spPr>
          <a:xfrm>
            <a:off x="-76200" y="510825"/>
            <a:ext cx="8934900" cy="3708300"/>
          </a:xfrm>
          <a:prstGeom prst="rect">
            <a:avLst/>
          </a:prstGeom>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None/>
            </a:pPr>
            <a:r>
              <a:rPr lang="en" sz="1900" u="sng"/>
              <a:t>Challenges</a:t>
            </a:r>
            <a:endParaRPr sz="1900" u="sng"/>
          </a:p>
          <a:p>
            <a:pPr marL="457200" lvl="0" indent="-228600" algn="l" rtl="0">
              <a:lnSpc>
                <a:spcPct val="100000"/>
              </a:lnSpc>
              <a:spcBef>
                <a:spcPts val="1000"/>
              </a:spcBef>
              <a:spcAft>
                <a:spcPts val="0"/>
              </a:spcAft>
              <a:buSzPts val="1900"/>
              <a:buNone/>
            </a:pPr>
            <a:r>
              <a:rPr lang="en" sz="1900"/>
              <a:t>Access to </a:t>
            </a:r>
            <a:r>
              <a:rPr lang="en" sz="1900" b="1"/>
              <a:t>funds</a:t>
            </a:r>
            <a:endParaRPr sz="1900" b="1"/>
          </a:p>
          <a:p>
            <a:pPr marL="457200" lvl="0" indent="-228600" algn="l" rtl="0">
              <a:lnSpc>
                <a:spcPct val="100000"/>
              </a:lnSpc>
              <a:spcBef>
                <a:spcPts val="1000"/>
              </a:spcBef>
              <a:spcAft>
                <a:spcPts val="0"/>
              </a:spcAft>
              <a:buSzPts val="1900"/>
              <a:buNone/>
            </a:pPr>
            <a:r>
              <a:rPr lang="en" sz="1900"/>
              <a:t>Lack of easily accessible  </a:t>
            </a:r>
            <a:r>
              <a:rPr lang="en" sz="1900" b="1"/>
              <a:t>information</a:t>
            </a:r>
            <a:r>
              <a:rPr lang="en" sz="1900"/>
              <a:t> on how to make medical-grade masks</a:t>
            </a:r>
            <a:endParaRPr sz="1900"/>
          </a:p>
          <a:p>
            <a:pPr marL="457200" lvl="0" indent="-228600" algn="l" rtl="0">
              <a:lnSpc>
                <a:spcPct val="100000"/>
              </a:lnSpc>
              <a:spcBef>
                <a:spcPts val="1000"/>
              </a:spcBef>
              <a:spcAft>
                <a:spcPts val="0"/>
              </a:spcAft>
              <a:buSzPts val="1900"/>
              <a:buNone/>
            </a:pPr>
            <a:r>
              <a:rPr lang="en" sz="1900" b="1"/>
              <a:t>Machine Access</a:t>
            </a:r>
            <a:r>
              <a:rPr lang="en" sz="1900"/>
              <a:t>: quality, shipping delays or costs, assembly and run knowledge, access to maintenance supplies </a:t>
            </a:r>
            <a:endParaRPr sz="1900"/>
          </a:p>
          <a:p>
            <a:pPr marL="457200" lvl="0" indent="-228600" algn="l" rtl="0">
              <a:lnSpc>
                <a:spcPct val="100000"/>
              </a:lnSpc>
              <a:spcBef>
                <a:spcPts val="1000"/>
              </a:spcBef>
              <a:spcAft>
                <a:spcPts val="0"/>
              </a:spcAft>
              <a:buSzPts val="1900"/>
              <a:buNone/>
            </a:pPr>
            <a:r>
              <a:rPr lang="en" sz="1900" b="1"/>
              <a:t>Commercializing and certifying </a:t>
            </a:r>
            <a:r>
              <a:rPr lang="en" sz="1900"/>
              <a:t>novel products </a:t>
            </a:r>
            <a:endParaRPr sz="1900"/>
          </a:p>
          <a:p>
            <a:pPr marL="457200" lvl="0" indent="-228600" algn="l" rtl="0">
              <a:lnSpc>
                <a:spcPct val="100000"/>
              </a:lnSpc>
              <a:spcBef>
                <a:spcPts val="1000"/>
              </a:spcBef>
              <a:spcAft>
                <a:spcPts val="0"/>
              </a:spcAft>
              <a:buSzPts val="1900"/>
              <a:buNone/>
            </a:pPr>
            <a:r>
              <a:rPr lang="en" sz="1900" b="1"/>
              <a:t>Qualification and certificates</a:t>
            </a:r>
            <a:r>
              <a:rPr lang="en" sz="1900"/>
              <a:t>: specification tests $75K-$100K; difficult getting FDA EUA or 510K approval, difficulty getting NIOSH approval</a:t>
            </a:r>
            <a:endParaRPr sz="1900"/>
          </a:p>
          <a:p>
            <a:pPr marL="457200" lvl="0" indent="-228600" algn="l" rtl="0">
              <a:lnSpc>
                <a:spcPct val="100000"/>
              </a:lnSpc>
              <a:spcBef>
                <a:spcPts val="1000"/>
              </a:spcBef>
              <a:spcAft>
                <a:spcPts val="0"/>
              </a:spcAft>
              <a:buSzPts val="1900"/>
              <a:buNone/>
            </a:pPr>
            <a:r>
              <a:rPr lang="en" sz="1900" b="1"/>
              <a:t>Sales:</a:t>
            </a:r>
            <a:r>
              <a:rPr lang="en" sz="1900"/>
              <a:t> Breaking into mainstream hospital distributor supply chains, listing certifications on consumer sites</a:t>
            </a:r>
            <a:endParaRPr sz="1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10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1200" y="1207580"/>
            <a:ext cx="2303621" cy="632866"/>
          </a:xfrm>
          <a:prstGeom prst="rect">
            <a:avLst/>
          </a:prstGeom>
        </p:spPr>
        <p:txBody>
          <a:bodyPr vert="horz" wrap="square" lIns="0" tIns="9525" rIns="0" bIns="0" rtlCol="0">
            <a:spAutoFit/>
          </a:bodyPr>
          <a:lstStyle/>
          <a:p>
            <a:pPr marL="9525" marR="3810" algn="just" defTabSz="685800">
              <a:spcBef>
                <a:spcPts val="75"/>
              </a:spcBef>
            </a:pPr>
            <a:r>
              <a:rPr sz="1350" spc="-4" dirty="0">
                <a:solidFill>
                  <a:srgbClr val="404040"/>
                </a:solidFill>
                <a:latin typeface="Arial"/>
                <a:cs typeface="Arial"/>
              </a:rPr>
              <a:t>Provides 10 </a:t>
            </a:r>
            <a:r>
              <a:rPr sz="1350" spc="-8" dirty="0">
                <a:solidFill>
                  <a:srgbClr val="404040"/>
                </a:solidFill>
                <a:latin typeface="Arial"/>
                <a:cs typeface="Arial"/>
              </a:rPr>
              <a:t>years </a:t>
            </a:r>
            <a:r>
              <a:rPr sz="1350" dirty="0">
                <a:solidFill>
                  <a:srgbClr val="404040"/>
                </a:solidFill>
                <a:latin typeface="Arial"/>
                <a:cs typeface="Arial"/>
              </a:rPr>
              <a:t>of </a:t>
            </a:r>
            <a:r>
              <a:rPr sz="1350" spc="-4" dirty="0">
                <a:solidFill>
                  <a:srgbClr val="404040"/>
                </a:solidFill>
                <a:latin typeface="Arial"/>
                <a:cs typeface="Arial"/>
              </a:rPr>
              <a:t>certainty  and support </a:t>
            </a:r>
            <a:r>
              <a:rPr sz="1350" dirty="0">
                <a:solidFill>
                  <a:srgbClr val="404040"/>
                </a:solidFill>
                <a:latin typeface="Arial"/>
                <a:cs typeface="Arial"/>
              </a:rPr>
              <a:t>to </a:t>
            </a:r>
            <a:r>
              <a:rPr sz="1350" spc="-4" dirty="0">
                <a:solidFill>
                  <a:srgbClr val="404040"/>
                </a:solidFill>
                <a:latin typeface="Arial"/>
                <a:cs typeface="Arial"/>
              </a:rPr>
              <a:t>manufacturers,  installers, and</a:t>
            </a:r>
            <a:r>
              <a:rPr sz="1350" spc="8" dirty="0">
                <a:solidFill>
                  <a:srgbClr val="404040"/>
                </a:solidFill>
                <a:latin typeface="Arial"/>
                <a:cs typeface="Arial"/>
              </a:rPr>
              <a:t> </a:t>
            </a:r>
            <a:r>
              <a:rPr sz="1350" spc="-4" dirty="0">
                <a:solidFill>
                  <a:srgbClr val="404040"/>
                </a:solidFill>
                <a:latin typeface="Arial"/>
                <a:cs typeface="Arial"/>
              </a:rPr>
              <a:t>investors</a:t>
            </a:r>
            <a:endParaRPr sz="1350">
              <a:solidFill>
                <a:prstClr val="black"/>
              </a:solidFill>
              <a:latin typeface="Arial"/>
              <a:cs typeface="Arial"/>
            </a:endParaRPr>
          </a:p>
        </p:txBody>
      </p:sp>
      <p:sp>
        <p:nvSpPr>
          <p:cNvPr id="3" name="object 3"/>
          <p:cNvSpPr txBox="1"/>
          <p:nvPr/>
        </p:nvSpPr>
        <p:spPr>
          <a:xfrm>
            <a:off x="1981200" y="2053171"/>
            <a:ext cx="2331244" cy="840615"/>
          </a:xfrm>
          <a:prstGeom prst="rect">
            <a:avLst/>
          </a:prstGeom>
        </p:spPr>
        <p:txBody>
          <a:bodyPr vert="horz" wrap="square" lIns="0" tIns="9525" rIns="0" bIns="0" rtlCol="0">
            <a:spAutoFit/>
          </a:bodyPr>
          <a:lstStyle/>
          <a:p>
            <a:pPr marL="9525" marR="3810" defTabSz="685800">
              <a:spcBef>
                <a:spcPts val="75"/>
              </a:spcBef>
            </a:pPr>
            <a:r>
              <a:rPr sz="1350" spc="-4" dirty="0">
                <a:solidFill>
                  <a:srgbClr val="404040"/>
                </a:solidFill>
                <a:latin typeface="Arial"/>
                <a:cs typeface="Arial"/>
              </a:rPr>
              <a:t>Delivers </a:t>
            </a:r>
            <a:r>
              <a:rPr sz="1350" dirty="0">
                <a:solidFill>
                  <a:srgbClr val="404040"/>
                </a:solidFill>
                <a:latin typeface="Arial"/>
                <a:cs typeface="Arial"/>
              </a:rPr>
              <a:t>a </a:t>
            </a:r>
            <a:r>
              <a:rPr sz="1350" spc="-4" dirty="0">
                <a:solidFill>
                  <a:srgbClr val="404040"/>
                </a:solidFill>
                <a:latin typeface="Arial"/>
                <a:cs typeface="Arial"/>
              </a:rPr>
              <a:t>historic focus </a:t>
            </a:r>
            <a:r>
              <a:rPr sz="1350" dirty="0">
                <a:solidFill>
                  <a:srgbClr val="404040"/>
                </a:solidFill>
                <a:latin typeface="Arial"/>
                <a:cs typeface="Arial"/>
              </a:rPr>
              <a:t>on  </a:t>
            </a:r>
            <a:r>
              <a:rPr sz="1350" spc="-4" dirty="0">
                <a:solidFill>
                  <a:srgbClr val="404040"/>
                </a:solidFill>
                <a:latin typeface="Arial"/>
                <a:cs typeface="Arial"/>
              </a:rPr>
              <a:t>domestic job creation </a:t>
            </a:r>
            <a:r>
              <a:rPr sz="1350" spc="-11" dirty="0">
                <a:solidFill>
                  <a:srgbClr val="404040"/>
                </a:solidFill>
                <a:latin typeface="Arial"/>
                <a:cs typeface="Arial"/>
              </a:rPr>
              <a:t>with  </a:t>
            </a:r>
            <a:r>
              <a:rPr sz="1350" spc="-4" dirty="0">
                <a:solidFill>
                  <a:srgbClr val="404040"/>
                </a:solidFill>
                <a:latin typeface="Arial"/>
                <a:cs typeface="Arial"/>
              </a:rPr>
              <a:t>strong incentives </a:t>
            </a:r>
            <a:r>
              <a:rPr sz="1350" dirty="0">
                <a:solidFill>
                  <a:srgbClr val="404040"/>
                </a:solidFill>
                <a:latin typeface="Arial"/>
                <a:cs typeface="Arial"/>
              </a:rPr>
              <a:t>for </a:t>
            </a:r>
            <a:r>
              <a:rPr sz="1350" spc="-4" dirty="0">
                <a:solidFill>
                  <a:srgbClr val="404040"/>
                </a:solidFill>
                <a:latin typeface="Arial"/>
                <a:cs typeface="Arial"/>
              </a:rPr>
              <a:t>prevailing  </a:t>
            </a:r>
            <a:r>
              <a:rPr sz="1350" spc="-11" dirty="0">
                <a:solidFill>
                  <a:srgbClr val="404040"/>
                </a:solidFill>
                <a:latin typeface="Arial"/>
                <a:cs typeface="Arial"/>
              </a:rPr>
              <a:t>wages </a:t>
            </a:r>
            <a:r>
              <a:rPr sz="1350" spc="-4" dirty="0">
                <a:solidFill>
                  <a:srgbClr val="404040"/>
                </a:solidFill>
                <a:latin typeface="Arial"/>
                <a:cs typeface="Arial"/>
              </a:rPr>
              <a:t>and</a:t>
            </a:r>
            <a:r>
              <a:rPr sz="1350" spc="38" dirty="0">
                <a:solidFill>
                  <a:srgbClr val="404040"/>
                </a:solidFill>
                <a:latin typeface="Arial"/>
                <a:cs typeface="Arial"/>
              </a:rPr>
              <a:t> </a:t>
            </a:r>
            <a:r>
              <a:rPr sz="1350" spc="-4" dirty="0">
                <a:solidFill>
                  <a:srgbClr val="404040"/>
                </a:solidFill>
                <a:latin typeface="Arial"/>
                <a:cs typeface="Arial"/>
              </a:rPr>
              <a:t>apprenticeships</a:t>
            </a:r>
            <a:endParaRPr sz="1350">
              <a:solidFill>
                <a:prstClr val="black"/>
              </a:solidFill>
              <a:latin typeface="Arial"/>
              <a:cs typeface="Arial"/>
            </a:endParaRPr>
          </a:p>
        </p:txBody>
      </p:sp>
      <p:sp>
        <p:nvSpPr>
          <p:cNvPr id="4" name="object 4"/>
          <p:cNvSpPr txBox="1"/>
          <p:nvPr/>
        </p:nvSpPr>
        <p:spPr>
          <a:xfrm>
            <a:off x="1981200" y="3105436"/>
            <a:ext cx="2209800" cy="840615"/>
          </a:xfrm>
          <a:prstGeom prst="rect">
            <a:avLst/>
          </a:prstGeom>
        </p:spPr>
        <p:txBody>
          <a:bodyPr vert="horz" wrap="square" lIns="0" tIns="9525" rIns="0" bIns="0" rtlCol="0">
            <a:spAutoFit/>
          </a:bodyPr>
          <a:lstStyle/>
          <a:p>
            <a:pPr marL="9525" marR="3810" defTabSz="685800">
              <a:spcBef>
                <a:spcPts val="75"/>
              </a:spcBef>
            </a:pPr>
            <a:r>
              <a:rPr sz="1350" spc="-4" dirty="0">
                <a:solidFill>
                  <a:srgbClr val="404040"/>
                </a:solidFill>
                <a:latin typeface="Arial"/>
                <a:cs typeface="Arial"/>
              </a:rPr>
              <a:t>Saves American families  thousands </a:t>
            </a:r>
            <a:r>
              <a:rPr sz="1350" dirty="0">
                <a:solidFill>
                  <a:srgbClr val="404040"/>
                </a:solidFill>
                <a:latin typeface="Arial"/>
                <a:cs typeface="Arial"/>
              </a:rPr>
              <a:t>of </a:t>
            </a:r>
            <a:r>
              <a:rPr sz="1350" spc="-4" dirty="0">
                <a:solidFill>
                  <a:srgbClr val="404040"/>
                </a:solidFill>
                <a:latin typeface="Arial"/>
                <a:cs typeface="Arial"/>
              </a:rPr>
              <a:t>dollars in home  and transportation energy  </a:t>
            </a:r>
            <a:r>
              <a:rPr sz="1350" dirty="0">
                <a:solidFill>
                  <a:srgbClr val="404040"/>
                </a:solidFill>
                <a:latin typeface="Arial"/>
                <a:cs typeface="Arial"/>
              </a:rPr>
              <a:t>costs</a:t>
            </a:r>
            <a:endParaRPr sz="1350">
              <a:solidFill>
                <a:prstClr val="black"/>
              </a:solidFill>
              <a:latin typeface="Arial"/>
              <a:cs typeface="Arial"/>
            </a:endParaRPr>
          </a:p>
        </p:txBody>
      </p:sp>
      <p:sp>
        <p:nvSpPr>
          <p:cNvPr id="5" name="object 5"/>
          <p:cNvSpPr txBox="1">
            <a:spLocks noGrp="1"/>
          </p:cNvSpPr>
          <p:nvPr>
            <p:ph type="title"/>
          </p:nvPr>
        </p:nvSpPr>
        <p:spPr>
          <a:xfrm>
            <a:off x="1981200" y="438150"/>
            <a:ext cx="5108257" cy="240931"/>
          </a:xfrm>
          <a:prstGeom prst="rect">
            <a:avLst/>
          </a:prstGeom>
        </p:spPr>
        <p:txBody>
          <a:bodyPr vert="horz" wrap="square" lIns="0" tIns="10001" rIns="0" bIns="0" rtlCol="0">
            <a:spAutoFit/>
          </a:bodyPr>
          <a:lstStyle/>
          <a:p>
            <a:pPr marL="9525">
              <a:spcBef>
                <a:spcPts val="79"/>
              </a:spcBef>
            </a:pPr>
            <a:r>
              <a:rPr sz="1500" spc="-11" dirty="0">
                <a:solidFill>
                  <a:srgbClr val="404040"/>
                </a:solidFill>
                <a:latin typeface="Carlito"/>
                <a:cs typeface="Carlito"/>
              </a:rPr>
              <a:t>Largest </a:t>
            </a:r>
            <a:r>
              <a:rPr sz="1500" spc="-8" dirty="0">
                <a:solidFill>
                  <a:srgbClr val="404040"/>
                </a:solidFill>
                <a:latin typeface="Carlito"/>
                <a:cs typeface="Carlito"/>
              </a:rPr>
              <a:t>climate </a:t>
            </a:r>
            <a:r>
              <a:rPr sz="1500" dirty="0">
                <a:solidFill>
                  <a:srgbClr val="404040"/>
                </a:solidFill>
                <a:latin typeface="Carlito"/>
                <a:cs typeface="Carlito"/>
              </a:rPr>
              <a:t>and </a:t>
            </a:r>
            <a:r>
              <a:rPr sz="1500" spc="-4" dirty="0">
                <a:solidFill>
                  <a:srgbClr val="404040"/>
                </a:solidFill>
                <a:latin typeface="Carlito"/>
                <a:cs typeface="Carlito"/>
              </a:rPr>
              <a:t>clean </a:t>
            </a:r>
            <a:r>
              <a:rPr sz="1500" spc="-8" dirty="0">
                <a:solidFill>
                  <a:srgbClr val="404040"/>
                </a:solidFill>
                <a:latin typeface="Carlito"/>
                <a:cs typeface="Carlito"/>
              </a:rPr>
              <a:t>energy investment </a:t>
            </a:r>
            <a:r>
              <a:rPr sz="1500" dirty="0">
                <a:solidFill>
                  <a:srgbClr val="404040"/>
                </a:solidFill>
                <a:latin typeface="Carlito"/>
                <a:cs typeface="Carlito"/>
              </a:rPr>
              <a:t>in American</a:t>
            </a:r>
            <a:r>
              <a:rPr sz="1500" spc="-8" dirty="0">
                <a:solidFill>
                  <a:srgbClr val="404040"/>
                </a:solidFill>
                <a:latin typeface="Carlito"/>
                <a:cs typeface="Carlito"/>
              </a:rPr>
              <a:t> </a:t>
            </a:r>
            <a:r>
              <a:rPr sz="1500" spc="-4" dirty="0">
                <a:solidFill>
                  <a:srgbClr val="404040"/>
                </a:solidFill>
                <a:latin typeface="Carlito"/>
                <a:cs typeface="Carlito"/>
              </a:rPr>
              <a:t>history</a:t>
            </a:r>
            <a:endParaRPr sz="1500">
              <a:latin typeface="Carlito"/>
              <a:cs typeface="Carlito"/>
            </a:endParaRPr>
          </a:p>
        </p:txBody>
      </p:sp>
      <p:sp>
        <p:nvSpPr>
          <p:cNvPr id="6" name="object 6"/>
          <p:cNvSpPr txBox="1"/>
          <p:nvPr/>
        </p:nvSpPr>
        <p:spPr>
          <a:xfrm>
            <a:off x="4993195" y="1207579"/>
            <a:ext cx="2018348" cy="1256113"/>
          </a:xfrm>
          <a:prstGeom prst="rect">
            <a:avLst/>
          </a:prstGeom>
        </p:spPr>
        <p:txBody>
          <a:bodyPr vert="horz" wrap="square" lIns="0" tIns="9525" rIns="0" bIns="0" rtlCol="0">
            <a:spAutoFit/>
          </a:bodyPr>
          <a:lstStyle/>
          <a:p>
            <a:pPr marL="9525" marR="3810" defTabSz="685800">
              <a:spcBef>
                <a:spcPts val="75"/>
              </a:spcBef>
            </a:pPr>
            <a:r>
              <a:rPr sz="1350" spc="-4" dirty="0">
                <a:solidFill>
                  <a:srgbClr val="404040"/>
                </a:solidFill>
                <a:latin typeface="Arial"/>
                <a:cs typeface="Arial"/>
              </a:rPr>
              <a:t>Focused investment in  energy communities and  historically underserved  communities; specific  benefits </a:t>
            </a:r>
            <a:r>
              <a:rPr sz="1350" dirty="0">
                <a:solidFill>
                  <a:srgbClr val="404040"/>
                </a:solidFill>
                <a:latin typeface="Arial"/>
                <a:cs typeface="Arial"/>
              </a:rPr>
              <a:t>for </a:t>
            </a:r>
            <a:r>
              <a:rPr sz="1350" spc="-11" dirty="0">
                <a:solidFill>
                  <a:srgbClr val="404040"/>
                </a:solidFill>
                <a:latin typeface="Arial"/>
                <a:cs typeface="Arial"/>
              </a:rPr>
              <a:t>low- </a:t>
            </a:r>
            <a:r>
              <a:rPr sz="1350" spc="-8" dirty="0">
                <a:solidFill>
                  <a:srgbClr val="404040"/>
                </a:solidFill>
                <a:latin typeface="Arial"/>
                <a:cs typeface="Arial"/>
              </a:rPr>
              <a:t>and  </a:t>
            </a:r>
            <a:r>
              <a:rPr sz="1350" spc="-4" dirty="0">
                <a:solidFill>
                  <a:srgbClr val="404040"/>
                </a:solidFill>
                <a:latin typeface="Arial"/>
                <a:cs typeface="Arial"/>
              </a:rPr>
              <a:t>middle-income</a:t>
            </a:r>
            <a:r>
              <a:rPr sz="1350" spc="-19" dirty="0">
                <a:solidFill>
                  <a:srgbClr val="404040"/>
                </a:solidFill>
                <a:latin typeface="Arial"/>
                <a:cs typeface="Arial"/>
              </a:rPr>
              <a:t> </a:t>
            </a:r>
            <a:r>
              <a:rPr sz="1350" spc="-4" dirty="0">
                <a:solidFill>
                  <a:srgbClr val="404040"/>
                </a:solidFill>
                <a:latin typeface="Arial"/>
                <a:cs typeface="Arial"/>
              </a:rPr>
              <a:t>consumers</a:t>
            </a:r>
            <a:endParaRPr sz="1350">
              <a:solidFill>
                <a:prstClr val="black"/>
              </a:solidFill>
              <a:latin typeface="Arial"/>
              <a:cs typeface="Arial"/>
            </a:endParaRPr>
          </a:p>
        </p:txBody>
      </p:sp>
      <p:sp>
        <p:nvSpPr>
          <p:cNvPr id="7" name="object 7"/>
          <p:cNvSpPr txBox="1"/>
          <p:nvPr/>
        </p:nvSpPr>
        <p:spPr>
          <a:xfrm>
            <a:off x="4993195" y="2648045"/>
            <a:ext cx="1832610" cy="840615"/>
          </a:xfrm>
          <a:prstGeom prst="rect">
            <a:avLst/>
          </a:prstGeom>
        </p:spPr>
        <p:txBody>
          <a:bodyPr vert="horz" wrap="square" lIns="0" tIns="9525" rIns="0" bIns="0" rtlCol="0">
            <a:spAutoFit/>
          </a:bodyPr>
          <a:lstStyle/>
          <a:p>
            <a:pPr marL="9525" marR="3810" defTabSz="685800">
              <a:spcBef>
                <a:spcPts val="75"/>
              </a:spcBef>
            </a:pPr>
            <a:r>
              <a:rPr sz="1350" spc="-4" dirty="0">
                <a:solidFill>
                  <a:srgbClr val="404040"/>
                </a:solidFill>
                <a:latin typeface="Arial"/>
                <a:cs typeface="Arial"/>
              </a:rPr>
              <a:t>Expected to reduce  greenhouse gas </a:t>
            </a:r>
            <a:r>
              <a:rPr sz="1350" dirty="0">
                <a:solidFill>
                  <a:srgbClr val="404040"/>
                </a:solidFill>
                <a:latin typeface="Arial"/>
                <a:cs typeface="Arial"/>
              </a:rPr>
              <a:t>(GHG)  </a:t>
            </a:r>
            <a:r>
              <a:rPr sz="1350" spc="-4" dirty="0">
                <a:solidFill>
                  <a:srgbClr val="404040"/>
                </a:solidFill>
                <a:latin typeface="Arial"/>
                <a:cs typeface="Arial"/>
              </a:rPr>
              <a:t>pollution </a:t>
            </a:r>
            <a:r>
              <a:rPr sz="1350" dirty="0">
                <a:solidFill>
                  <a:srgbClr val="404040"/>
                </a:solidFill>
                <a:latin typeface="Arial"/>
                <a:cs typeface="Arial"/>
              </a:rPr>
              <a:t>to </a:t>
            </a:r>
            <a:r>
              <a:rPr sz="1350" spc="-4" dirty="0">
                <a:solidFill>
                  <a:srgbClr val="404040"/>
                </a:solidFill>
                <a:latin typeface="Arial"/>
                <a:cs typeface="Arial"/>
              </a:rPr>
              <a:t>~40%</a:t>
            </a:r>
            <a:r>
              <a:rPr sz="1350" spc="-34" dirty="0">
                <a:solidFill>
                  <a:srgbClr val="404040"/>
                </a:solidFill>
                <a:latin typeface="Arial"/>
                <a:cs typeface="Arial"/>
              </a:rPr>
              <a:t> </a:t>
            </a:r>
            <a:r>
              <a:rPr sz="1350" spc="-4" dirty="0">
                <a:solidFill>
                  <a:srgbClr val="404040"/>
                </a:solidFill>
                <a:latin typeface="Arial"/>
                <a:cs typeface="Arial"/>
              </a:rPr>
              <a:t>below  2005 levels by 2030</a:t>
            </a:r>
            <a:endParaRPr sz="1350">
              <a:solidFill>
                <a:prstClr val="black"/>
              </a:solidFill>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6"/>
          <p:cNvSpPr txBox="1"/>
          <p:nvPr/>
        </p:nvSpPr>
        <p:spPr>
          <a:xfrm>
            <a:off x="188750" y="136325"/>
            <a:ext cx="86931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530" name="Google Shape;530;p46"/>
          <p:cNvSpPr txBox="1">
            <a:spLocks noGrp="1"/>
          </p:cNvSpPr>
          <p:nvPr>
            <p:ph type="title" idx="4294967295"/>
          </p:nvPr>
        </p:nvSpPr>
        <p:spPr>
          <a:xfrm>
            <a:off x="-16300" y="65175"/>
            <a:ext cx="9144000" cy="562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SzPts val="990"/>
              <a:buNone/>
            </a:pPr>
            <a:r>
              <a:rPr lang="en" sz="2020"/>
              <a:t>Effective state support: cross-region coordination, focus on leveraging &amp; providing connections, filling missing capabilities, augmenting existing ones</a:t>
            </a:r>
            <a:endParaRPr sz="2020"/>
          </a:p>
          <a:p>
            <a:pPr marL="0" lvl="0" indent="0" algn="ctr" rtl="0">
              <a:spcBef>
                <a:spcPts val="0"/>
              </a:spcBef>
              <a:spcAft>
                <a:spcPts val="0"/>
              </a:spcAft>
              <a:buSzPts val="990"/>
              <a:buNone/>
            </a:pPr>
            <a:endParaRPr sz="2020"/>
          </a:p>
        </p:txBody>
      </p:sp>
      <p:pic>
        <p:nvPicPr>
          <p:cNvPr id="531" name="Google Shape;531;p46"/>
          <p:cNvPicPr preferRelativeResize="0"/>
          <p:nvPr/>
        </p:nvPicPr>
        <p:blipFill>
          <a:blip r:embed="rId3">
            <a:alphaModFix/>
          </a:blip>
          <a:stretch>
            <a:fillRect/>
          </a:stretch>
        </p:blipFill>
        <p:spPr>
          <a:xfrm>
            <a:off x="303200" y="1566512"/>
            <a:ext cx="1905000" cy="1428725"/>
          </a:xfrm>
          <a:prstGeom prst="rect">
            <a:avLst/>
          </a:prstGeom>
          <a:noFill/>
          <a:ln>
            <a:noFill/>
          </a:ln>
        </p:spPr>
      </p:pic>
      <p:pic>
        <p:nvPicPr>
          <p:cNvPr id="532" name="Google Shape;532;p46"/>
          <p:cNvPicPr preferRelativeResize="0"/>
          <p:nvPr/>
        </p:nvPicPr>
        <p:blipFill>
          <a:blip r:embed="rId4">
            <a:alphaModFix/>
          </a:blip>
          <a:stretch>
            <a:fillRect/>
          </a:stretch>
        </p:blipFill>
        <p:spPr>
          <a:xfrm>
            <a:off x="640000" y="3128975"/>
            <a:ext cx="1231400" cy="648100"/>
          </a:xfrm>
          <a:prstGeom prst="rect">
            <a:avLst/>
          </a:prstGeom>
          <a:noFill/>
          <a:ln>
            <a:noFill/>
          </a:ln>
        </p:spPr>
      </p:pic>
      <p:pic>
        <p:nvPicPr>
          <p:cNvPr id="533" name="Google Shape;533;p46"/>
          <p:cNvPicPr preferRelativeResize="0"/>
          <p:nvPr/>
        </p:nvPicPr>
        <p:blipFill>
          <a:blip r:embed="rId5">
            <a:alphaModFix/>
          </a:blip>
          <a:stretch>
            <a:fillRect/>
          </a:stretch>
        </p:blipFill>
        <p:spPr>
          <a:xfrm>
            <a:off x="2351600" y="1534675"/>
            <a:ext cx="1656774" cy="1104526"/>
          </a:xfrm>
          <a:prstGeom prst="rect">
            <a:avLst/>
          </a:prstGeom>
          <a:noFill/>
          <a:ln>
            <a:noFill/>
          </a:ln>
        </p:spPr>
      </p:pic>
      <p:pic>
        <p:nvPicPr>
          <p:cNvPr id="534" name="Google Shape;534;p46"/>
          <p:cNvPicPr preferRelativeResize="0"/>
          <p:nvPr/>
        </p:nvPicPr>
        <p:blipFill>
          <a:blip r:embed="rId6">
            <a:alphaModFix/>
          </a:blip>
          <a:stretch>
            <a:fillRect/>
          </a:stretch>
        </p:blipFill>
        <p:spPr>
          <a:xfrm>
            <a:off x="2714137" y="2663125"/>
            <a:ext cx="931700" cy="465850"/>
          </a:xfrm>
          <a:prstGeom prst="rect">
            <a:avLst/>
          </a:prstGeom>
          <a:noFill/>
          <a:ln>
            <a:noFill/>
          </a:ln>
        </p:spPr>
      </p:pic>
      <p:pic>
        <p:nvPicPr>
          <p:cNvPr id="535" name="Google Shape;535;p46"/>
          <p:cNvPicPr preferRelativeResize="0"/>
          <p:nvPr/>
        </p:nvPicPr>
        <p:blipFill>
          <a:blip r:embed="rId7">
            <a:alphaModFix/>
          </a:blip>
          <a:stretch>
            <a:fillRect/>
          </a:stretch>
        </p:blipFill>
        <p:spPr>
          <a:xfrm>
            <a:off x="2831706" y="4348200"/>
            <a:ext cx="814123" cy="309825"/>
          </a:xfrm>
          <a:prstGeom prst="rect">
            <a:avLst/>
          </a:prstGeom>
          <a:noFill/>
          <a:ln>
            <a:noFill/>
          </a:ln>
        </p:spPr>
      </p:pic>
      <p:pic>
        <p:nvPicPr>
          <p:cNvPr id="536" name="Google Shape;536;p46"/>
          <p:cNvPicPr preferRelativeResize="0"/>
          <p:nvPr/>
        </p:nvPicPr>
        <p:blipFill>
          <a:blip r:embed="rId8">
            <a:alphaModFix/>
          </a:blip>
          <a:stretch>
            <a:fillRect/>
          </a:stretch>
        </p:blipFill>
        <p:spPr>
          <a:xfrm>
            <a:off x="2468388" y="3296983"/>
            <a:ext cx="1423174" cy="948192"/>
          </a:xfrm>
          <a:prstGeom prst="rect">
            <a:avLst/>
          </a:prstGeom>
          <a:noFill/>
          <a:ln>
            <a:noFill/>
          </a:ln>
        </p:spPr>
      </p:pic>
      <p:sp>
        <p:nvSpPr>
          <p:cNvPr id="537" name="Google Shape;537;p46"/>
          <p:cNvSpPr txBox="1"/>
          <p:nvPr/>
        </p:nvSpPr>
        <p:spPr>
          <a:xfrm>
            <a:off x="708825" y="1047863"/>
            <a:ext cx="29370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More successful: AL, IN, NC</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538" name="Google Shape;538;p46"/>
          <p:cNvSpPr txBox="1"/>
          <p:nvPr/>
        </p:nvSpPr>
        <p:spPr>
          <a:xfrm>
            <a:off x="5669050" y="1047863"/>
            <a:ext cx="29370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000000"/>
                </a:solidFill>
                <a:effectLst/>
                <a:uLnTx/>
                <a:uFillTx/>
                <a:latin typeface="Avenir"/>
                <a:ea typeface="Avenir"/>
                <a:cs typeface="Avenir"/>
                <a:sym typeface="Avenir"/>
              </a:rPr>
              <a:t>Less successful: NY, MI</a:t>
            </a:r>
            <a:endParaRPr kumimoji="0" sz="1500" b="0" i="0" u="none" strike="noStrike" kern="0" cap="none" spc="0" normalizeH="0" baseline="0" noProof="0">
              <a:ln>
                <a:noFill/>
              </a:ln>
              <a:solidFill>
                <a:srgbClr val="000000"/>
              </a:solidFill>
              <a:effectLst/>
              <a:uLnTx/>
              <a:uFillTx/>
              <a:latin typeface="Avenir"/>
              <a:ea typeface="Avenir"/>
              <a:cs typeface="Avenir"/>
              <a:sym typeface="Avenir"/>
            </a:endParaRPr>
          </a:p>
        </p:txBody>
      </p:sp>
      <p:pic>
        <p:nvPicPr>
          <p:cNvPr id="539" name="Google Shape;539;p46"/>
          <p:cNvPicPr preferRelativeResize="0"/>
          <p:nvPr/>
        </p:nvPicPr>
        <p:blipFill>
          <a:blip r:embed="rId9">
            <a:alphaModFix/>
          </a:blip>
          <a:stretch>
            <a:fillRect/>
          </a:stretch>
        </p:blipFill>
        <p:spPr>
          <a:xfrm>
            <a:off x="5126125" y="1518925"/>
            <a:ext cx="1748450" cy="1428725"/>
          </a:xfrm>
          <a:prstGeom prst="rect">
            <a:avLst/>
          </a:prstGeom>
          <a:noFill/>
          <a:ln>
            <a:noFill/>
          </a:ln>
        </p:spPr>
      </p:pic>
      <p:pic>
        <p:nvPicPr>
          <p:cNvPr id="540" name="Google Shape;540;p46"/>
          <p:cNvPicPr preferRelativeResize="0"/>
          <p:nvPr/>
        </p:nvPicPr>
        <p:blipFill>
          <a:blip r:embed="rId10">
            <a:alphaModFix/>
          </a:blip>
          <a:stretch>
            <a:fillRect/>
          </a:stretch>
        </p:blipFill>
        <p:spPr>
          <a:xfrm>
            <a:off x="7133400" y="1566489"/>
            <a:ext cx="1748449" cy="1165362"/>
          </a:xfrm>
          <a:prstGeom prst="rect">
            <a:avLst/>
          </a:prstGeom>
          <a:noFill/>
          <a:ln>
            <a:noFill/>
          </a:ln>
        </p:spPr>
      </p:pic>
      <p:pic>
        <p:nvPicPr>
          <p:cNvPr id="541" name="Google Shape;541;p46"/>
          <p:cNvPicPr preferRelativeResize="0"/>
          <p:nvPr/>
        </p:nvPicPr>
        <p:blipFill>
          <a:blip r:embed="rId11">
            <a:alphaModFix/>
          </a:blip>
          <a:stretch>
            <a:fillRect/>
          </a:stretch>
        </p:blipFill>
        <p:spPr>
          <a:xfrm>
            <a:off x="5718950" y="2663125"/>
            <a:ext cx="562800" cy="562800"/>
          </a:xfrm>
          <a:prstGeom prst="rect">
            <a:avLst/>
          </a:prstGeom>
          <a:noFill/>
          <a:ln>
            <a:noFill/>
          </a:ln>
        </p:spPr>
      </p:pic>
      <p:pic>
        <p:nvPicPr>
          <p:cNvPr id="542" name="Google Shape;542;p46"/>
          <p:cNvPicPr preferRelativeResize="0"/>
          <p:nvPr/>
        </p:nvPicPr>
        <p:blipFill>
          <a:blip r:embed="rId12">
            <a:alphaModFix/>
          </a:blip>
          <a:stretch>
            <a:fillRect/>
          </a:stretch>
        </p:blipFill>
        <p:spPr>
          <a:xfrm>
            <a:off x="7458700" y="2731843"/>
            <a:ext cx="1423150" cy="747007"/>
          </a:xfrm>
          <a:prstGeom prst="rect">
            <a:avLst/>
          </a:prstGeom>
          <a:noFill/>
          <a:ln>
            <a:noFill/>
          </a:ln>
        </p:spPr>
      </p:pic>
      <p:cxnSp>
        <p:nvCxnSpPr>
          <p:cNvPr id="543" name="Google Shape;543;p46"/>
          <p:cNvCxnSpPr/>
          <p:nvPr/>
        </p:nvCxnSpPr>
        <p:spPr>
          <a:xfrm>
            <a:off x="4485088" y="1093675"/>
            <a:ext cx="0" cy="342180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par>
                                <p:cTn id="8" presetID="10" presetClass="entr" presetSubtype="0" fill="hold" nodeType="withEffect">
                                  <p:stCondLst>
                                    <p:cond delay="0"/>
                                  </p:stCondLst>
                                  <p:childTnLst>
                                    <p:set>
                                      <p:cBhvr>
                                        <p:cTn id="9" dur="1" fill="hold">
                                          <p:stCondLst>
                                            <p:cond delay="0"/>
                                          </p:stCondLst>
                                        </p:cTn>
                                        <p:tgtEl>
                                          <p:spTgt spid="532"/>
                                        </p:tgtEl>
                                        <p:attrNameLst>
                                          <p:attrName>style.visibility</p:attrName>
                                        </p:attrNameLst>
                                      </p:cBhvr>
                                      <p:to>
                                        <p:strVal val="visible"/>
                                      </p:to>
                                    </p:set>
                                    <p:animEffect transition="in" filter="fade">
                                      <p:cBhvr>
                                        <p:cTn id="10" dur="1000"/>
                                        <p:tgtEl>
                                          <p:spTgt spid="532"/>
                                        </p:tgtEl>
                                      </p:cBhvr>
                                    </p:animEffect>
                                  </p:childTnLst>
                                </p:cTn>
                              </p:par>
                              <p:par>
                                <p:cTn id="11" presetID="10" presetClass="entr" presetSubtype="0" fill="hold" nodeType="withEffect">
                                  <p:stCondLst>
                                    <p:cond delay="0"/>
                                  </p:stCondLst>
                                  <p:childTnLst>
                                    <p:set>
                                      <p:cBhvr>
                                        <p:cTn id="12" dur="1" fill="hold">
                                          <p:stCondLst>
                                            <p:cond delay="0"/>
                                          </p:stCondLst>
                                        </p:cTn>
                                        <p:tgtEl>
                                          <p:spTgt spid="533"/>
                                        </p:tgtEl>
                                        <p:attrNameLst>
                                          <p:attrName>style.visibility</p:attrName>
                                        </p:attrNameLst>
                                      </p:cBhvr>
                                      <p:to>
                                        <p:strVal val="visible"/>
                                      </p:to>
                                    </p:set>
                                    <p:animEffect transition="in" filter="fade">
                                      <p:cBhvr>
                                        <p:cTn id="13" dur="1000"/>
                                        <p:tgtEl>
                                          <p:spTgt spid="533"/>
                                        </p:tgtEl>
                                      </p:cBhvr>
                                    </p:animEffect>
                                  </p:childTnLst>
                                </p:cTn>
                              </p:par>
                              <p:par>
                                <p:cTn id="14" presetID="10" presetClass="entr" presetSubtype="0" fill="hold" nodeType="withEffect">
                                  <p:stCondLst>
                                    <p:cond delay="0"/>
                                  </p:stCondLst>
                                  <p:childTnLst>
                                    <p:set>
                                      <p:cBhvr>
                                        <p:cTn id="15" dur="1" fill="hold">
                                          <p:stCondLst>
                                            <p:cond delay="0"/>
                                          </p:stCondLst>
                                        </p:cTn>
                                        <p:tgtEl>
                                          <p:spTgt spid="534"/>
                                        </p:tgtEl>
                                        <p:attrNameLst>
                                          <p:attrName>style.visibility</p:attrName>
                                        </p:attrNameLst>
                                      </p:cBhvr>
                                      <p:to>
                                        <p:strVal val="visible"/>
                                      </p:to>
                                    </p:set>
                                    <p:animEffect transition="in" filter="fade">
                                      <p:cBhvr>
                                        <p:cTn id="16" dur="1000"/>
                                        <p:tgtEl>
                                          <p:spTgt spid="534"/>
                                        </p:tgtEl>
                                      </p:cBhvr>
                                    </p:animEffect>
                                  </p:childTnLst>
                                </p:cTn>
                              </p:par>
                              <p:par>
                                <p:cTn id="17" presetID="10" presetClass="entr" presetSubtype="0" fill="hold" nodeType="withEffect">
                                  <p:stCondLst>
                                    <p:cond delay="0"/>
                                  </p:stCondLst>
                                  <p:childTnLst>
                                    <p:set>
                                      <p:cBhvr>
                                        <p:cTn id="18" dur="1" fill="hold">
                                          <p:stCondLst>
                                            <p:cond delay="0"/>
                                          </p:stCondLst>
                                        </p:cTn>
                                        <p:tgtEl>
                                          <p:spTgt spid="536"/>
                                        </p:tgtEl>
                                        <p:attrNameLst>
                                          <p:attrName>style.visibility</p:attrName>
                                        </p:attrNameLst>
                                      </p:cBhvr>
                                      <p:to>
                                        <p:strVal val="visible"/>
                                      </p:to>
                                    </p:set>
                                    <p:animEffect transition="in" filter="fade">
                                      <p:cBhvr>
                                        <p:cTn id="19" dur="1000"/>
                                        <p:tgtEl>
                                          <p:spTgt spid="536"/>
                                        </p:tgtEl>
                                      </p:cBhvr>
                                    </p:animEffect>
                                  </p:childTnLst>
                                </p:cTn>
                              </p:par>
                              <p:par>
                                <p:cTn id="20" presetID="10" presetClass="entr" presetSubtype="0" fill="hold" nodeType="withEffect">
                                  <p:stCondLst>
                                    <p:cond delay="0"/>
                                  </p:stCondLst>
                                  <p:childTnLst>
                                    <p:set>
                                      <p:cBhvr>
                                        <p:cTn id="21" dur="1" fill="hold">
                                          <p:stCondLst>
                                            <p:cond delay="0"/>
                                          </p:stCondLst>
                                        </p:cTn>
                                        <p:tgtEl>
                                          <p:spTgt spid="537"/>
                                        </p:tgtEl>
                                        <p:attrNameLst>
                                          <p:attrName>style.visibility</p:attrName>
                                        </p:attrNameLst>
                                      </p:cBhvr>
                                      <p:to>
                                        <p:strVal val="visible"/>
                                      </p:to>
                                    </p:set>
                                    <p:animEffect transition="in" filter="fade">
                                      <p:cBhvr>
                                        <p:cTn id="22" dur="1000"/>
                                        <p:tgtEl>
                                          <p:spTgt spid="537"/>
                                        </p:tgtEl>
                                      </p:cBhvr>
                                    </p:animEffect>
                                  </p:childTnLst>
                                </p:cTn>
                              </p:par>
                              <p:par>
                                <p:cTn id="23" presetID="10" presetClass="entr" presetSubtype="0" fill="hold" nodeType="withEffect">
                                  <p:stCondLst>
                                    <p:cond delay="0"/>
                                  </p:stCondLst>
                                  <p:childTnLst>
                                    <p:set>
                                      <p:cBhvr>
                                        <p:cTn id="24" dur="1" fill="hold">
                                          <p:stCondLst>
                                            <p:cond delay="0"/>
                                          </p:stCondLst>
                                        </p:cTn>
                                        <p:tgtEl>
                                          <p:spTgt spid="535"/>
                                        </p:tgtEl>
                                        <p:attrNameLst>
                                          <p:attrName>style.visibility</p:attrName>
                                        </p:attrNameLst>
                                      </p:cBhvr>
                                      <p:to>
                                        <p:strVal val="visible"/>
                                      </p:to>
                                    </p:set>
                                    <p:animEffect transition="in" filter="fade">
                                      <p:cBhvr>
                                        <p:cTn id="25" dur="1000"/>
                                        <p:tgtEl>
                                          <p:spTgt spid="5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8"/>
                                        </p:tgtEl>
                                        <p:attrNameLst>
                                          <p:attrName>style.visibility</p:attrName>
                                        </p:attrNameLst>
                                      </p:cBhvr>
                                      <p:to>
                                        <p:strVal val="visible"/>
                                      </p:to>
                                    </p:set>
                                    <p:animEffect transition="in" filter="fade">
                                      <p:cBhvr>
                                        <p:cTn id="30" dur="1000"/>
                                        <p:tgtEl>
                                          <p:spTgt spid="538"/>
                                        </p:tgtEl>
                                      </p:cBhvr>
                                    </p:animEffect>
                                  </p:childTnLst>
                                </p:cTn>
                              </p:par>
                              <p:par>
                                <p:cTn id="31" presetID="10" presetClass="entr" presetSubtype="0" fill="hold" nodeType="withEffect">
                                  <p:stCondLst>
                                    <p:cond delay="0"/>
                                  </p:stCondLst>
                                  <p:childTnLst>
                                    <p:set>
                                      <p:cBhvr>
                                        <p:cTn id="32" dur="1" fill="hold">
                                          <p:stCondLst>
                                            <p:cond delay="0"/>
                                          </p:stCondLst>
                                        </p:cTn>
                                        <p:tgtEl>
                                          <p:spTgt spid="539"/>
                                        </p:tgtEl>
                                        <p:attrNameLst>
                                          <p:attrName>style.visibility</p:attrName>
                                        </p:attrNameLst>
                                      </p:cBhvr>
                                      <p:to>
                                        <p:strVal val="visible"/>
                                      </p:to>
                                    </p:set>
                                    <p:animEffect transition="in" filter="fade">
                                      <p:cBhvr>
                                        <p:cTn id="33" dur="1000"/>
                                        <p:tgtEl>
                                          <p:spTgt spid="539"/>
                                        </p:tgtEl>
                                      </p:cBhvr>
                                    </p:animEffect>
                                  </p:childTnLst>
                                </p:cTn>
                              </p:par>
                              <p:par>
                                <p:cTn id="34" presetID="10" presetClass="entr" presetSubtype="0" fill="hold" nodeType="withEffect">
                                  <p:stCondLst>
                                    <p:cond delay="0"/>
                                  </p:stCondLst>
                                  <p:childTnLst>
                                    <p:set>
                                      <p:cBhvr>
                                        <p:cTn id="35" dur="1" fill="hold">
                                          <p:stCondLst>
                                            <p:cond delay="0"/>
                                          </p:stCondLst>
                                        </p:cTn>
                                        <p:tgtEl>
                                          <p:spTgt spid="540"/>
                                        </p:tgtEl>
                                        <p:attrNameLst>
                                          <p:attrName>style.visibility</p:attrName>
                                        </p:attrNameLst>
                                      </p:cBhvr>
                                      <p:to>
                                        <p:strVal val="visible"/>
                                      </p:to>
                                    </p:set>
                                    <p:animEffect transition="in" filter="fade">
                                      <p:cBhvr>
                                        <p:cTn id="36" dur="1000"/>
                                        <p:tgtEl>
                                          <p:spTgt spid="540"/>
                                        </p:tgtEl>
                                      </p:cBhvr>
                                    </p:animEffect>
                                  </p:childTnLst>
                                </p:cTn>
                              </p:par>
                              <p:par>
                                <p:cTn id="37" presetID="10" presetClass="entr" presetSubtype="0" fill="hold" nodeType="withEffect">
                                  <p:stCondLst>
                                    <p:cond delay="0"/>
                                  </p:stCondLst>
                                  <p:childTnLst>
                                    <p:set>
                                      <p:cBhvr>
                                        <p:cTn id="38" dur="1" fill="hold">
                                          <p:stCondLst>
                                            <p:cond delay="0"/>
                                          </p:stCondLst>
                                        </p:cTn>
                                        <p:tgtEl>
                                          <p:spTgt spid="541"/>
                                        </p:tgtEl>
                                        <p:attrNameLst>
                                          <p:attrName>style.visibility</p:attrName>
                                        </p:attrNameLst>
                                      </p:cBhvr>
                                      <p:to>
                                        <p:strVal val="visible"/>
                                      </p:to>
                                    </p:set>
                                    <p:animEffect transition="in" filter="fade">
                                      <p:cBhvr>
                                        <p:cTn id="39" dur="1000"/>
                                        <p:tgtEl>
                                          <p:spTgt spid="541"/>
                                        </p:tgtEl>
                                      </p:cBhvr>
                                    </p:animEffect>
                                  </p:childTnLst>
                                </p:cTn>
                              </p:par>
                              <p:par>
                                <p:cTn id="40" presetID="10" presetClass="entr" presetSubtype="0" fill="hold" nodeType="withEffect">
                                  <p:stCondLst>
                                    <p:cond delay="0"/>
                                  </p:stCondLst>
                                  <p:childTnLst>
                                    <p:set>
                                      <p:cBhvr>
                                        <p:cTn id="41" dur="1" fill="hold">
                                          <p:stCondLst>
                                            <p:cond delay="0"/>
                                          </p:stCondLst>
                                        </p:cTn>
                                        <p:tgtEl>
                                          <p:spTgt spid="542"/>
                                        </p:tgtEl>
                                        <p:attrNameLst>
                                          <p:attrName>style.visibility</p:attrName>
                                        </p:attrNameLst>
                                      </p:cBhvr>
                                      <p:to>
                                        <p:strVal val="visible"/>
                                      </p:to>
                                    </p:set>
                                    <p:animEffect transition="in" filter="fade">
                                      <p:cBhvr>
                                        <p:cTn id="42" dur="1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547"/>
        <p:cNvGrpSpPr/>
        <p:nvPr/>
      </p:nvGrpSpPr>
      <p:grpSpPr>
        <a:xfrm>
          <a:off x="0" y="0"/>
          <a:ext cx="0" cy="0"/>
          <a:chOff x="0" y="0"/>
          <a:chExt cx="0" cy="0"/>
        </a:xfrm>
      </p:grpSpPr>
      <p:graphicFrame>
        <p:nvGraphicFramePr>
          <p:cNvPr id="548" name="Google Shape;548;p47"/>
          <p:cNvGraphicFramePr/>
          <p:nvPr/>
        </p:nvGraphicFramePr>
        <p:xfrm>
          <a:off x="808700" y="929619"/>
          <a:ext cx="5643825" cy="3154775"/>
        </p:xfrm>
        <a:graphic>
          <a:graphicData uri="http://schemas.openxmlformats.org/drawingml/2006/table">
            <a:tbl>
              <a:tblPr>
                <a:noFill/>
              </a:tblPr>
              <a:tblGrid>
                <a:gridCol w="614475">
                  <a:extLst>
                    <a:ext uri="{9D8B030D-6E8A-4147-A177-3AD203B41FA5}">
                      <a16:colId xmlns:a16="http://schemas.microsoft.com/office/drawing/2014/main" val="20000"/>
                    </a:ext>
                  </a:extLst>
                </a:gridCol>
                <a:gridCol w="2697450">
                  <a:extLst>
                    <a:ext uri="{9D8B030D-6E8A-4147-A177-3AD203B41FA5}">
                      <a16:colId xmlns:a16="http://schemas.microsoft.com/office/drawing/2014/main" val="20001"/>
                    </a:ext>
                  </a:extLst>
                </a:gridCol>
                <a:gridCol w="2331900">
                  <a:extLst>
                    <a:ext uri="{9D8B030D-6E8A-4147-A177-3AD203B41FA5}">
                      <a16:colId xmlns:a16="http://schemas.microsoft.com/office/drawing/2014/main" val="20002"/>
                    </a:ext>
                  </a:extLst>
                </a:gridCol>
              </a:tblGrid>
              <a:tr h="1313150">
                <a:tc>
                  <a:txBody>
                    <a:bodyPr/>
                    <a:lstStyle/>
                    <a:p>
                      <a:pPr marL="0" lvl="0" indent="0" algn="ctr" rtl="0">
                        <a:lnSpc>
                          <a:spcPct val="150000"/>
                        </a:lnSpc>
                        <a:spcBef>
                          <a:spcPts val="0"/>
                        </a:spcBef>
                        <a:spcAft>
                          <a:spcPts val="0"/>
                        </a:spcAft>
                        <a:buNone/>
                      </a:pPr>
                      <a:endParaRPr sz="1000" b="1"/>
                    </a:p>
                    <a:p>
                      <a:pPr marL="0" lvl="0" indent="0" algn="ctr" rtl="0">
                        <a:lnSpc>
                          <a:spcPct val="150000"/>
                        </a:lnSpc>
                        <a:spcBef>
                          <a:spcPts val="0"/>
                        </a:spcBef>
                        <a:spcAft>
                          <a:spcPts val="0"/>
                        </a:spcAft>
                        <a:buNone/>
                      </a:pPr>
                      <a:endParaRPr sz="1100" b="1"/>
                    </a:p>
                    <a:p>
                      <a:pPr marL="0" lvl="0" indent="0" algn="ctr" rtl="0">
                        <a:lnSpc>
                          <a:spcPct val="150000"/>
                        </a:lnSpc>
                        <a:spcBef>
                          <a:spcPts val="0"/>
                        </a:spcBef>
                        <a:spcAft>
                          <a:spcPts val="0"/>
                        </a:spcAft>
                        <a:buNone/>
                      </a:pPr>
                      <a:r>
                        <a:rPr lang="en" sz="1000" b="1"/>
                        <a:t>Large</a:t>
                      </a:r>
                      <a:endParaRPr sz="1000" b="1"/>
                    </a:p>
                  </a:txBody>
                  <a:tcPr marL="47625" marR="47625" marT="47625" marB="47625"/>
                </a:tc>
                <a:tc>
                  <a:txBody>
                    <a:bodyPr/>
                    <a:lstStyle/>
                    <a:p>
                      <a:pPr marL="0" lvl="0" indent="0" algn="ctr" rtl="0">
                        <a:spcBef>
                          <a:spcPts val="0"/>
                        </a:spcBef>
                        <a:spcAft>
                          <a:spcPts val="0"/>
                        </a:spcAft>
                        <a:buNone/>
                      </a:pPr>
                      <a:endParaRPr sz="500"/>
                    </a:p>
                    <a:p>
                      <a:pPr marL="0" lvl="0" indent="0" algn="ctr" rtl="0">
                        <a:spcBef>
                          <a:spcPts val="0"/>
                        </a:spcBef>
                        <a:spcAft>
                          <a:spcPts val="0"/>
                        </a:spcAft>
                        <a:buNone/>
                      </a:pPr>
                      <a:r>
                        <a:rPr lang="en" sz="1200"/>
                        <a:t>Federal</a:t>
                      </a:r>
                      <a:endParaRPr sz="1200"/>
                    </a:p>
                    <a:p>
                      <a:pPr marL="0" lvl="0" indent="0" algn="ctr" rtl="0">
                        <a:spcBef>
                          <a:spcPts val="0"/>
                        </a:spcBef>
                        <a:spcAft>
                          <a:spcPts val="0"/>
                        </a:spcAft>
                        <a:buNone/>
                      </a:pPr>
                      <a:r>
                        <a:rPr lang="en" sz="1200"/>
                        <a:t>Government Trade + Manufacturing Policy</a:t>
                      </a:r>
                      <a:endParaRPr sz="1200"/>
                    </a:p>
                    <a:p>
                      <a:pPr marL="0" lvl="0" indent="0" algn="ctr" rtl="0">
                        <a:spcBef>
                          <a:spcPts val="0"/>
                        </a:spcBef>
                        <a:spcAft>
                          <a:spcPts val="0"/>
                        </a:spcAft>
                        <a:buNone/>
                      </a:pPr>
                      <a:endParaRPr sz="600"/>
                    </a:p>
                  </a:txBody>
                  <a:tcPr marL="47625" marR="47625" marT="47625" marB="47625" anchor="ctr">
                    <a:lnR w="6350" cap="flat" cmpd="sng">
                      <a:solidFill>
                        <a:schemeClr val="dk1"/>
                      </a:solidFill>
                      <a:prstDash val="solid"/>
                      <a:round/>
                      <a:headEnd type="none" w="sm" len="sm"/>
                      <a:tailEnd type="none" w="sm" len="sm"/>
                    </a:lnR>
                    <a:lnB w="63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Federal</a:t>
                      </a:r>
                      <a:endParaRPr sz="1200">
                        <a:solidFill>
                          <a:schemeClr val="dk1"/>
                        </a:solidFill>
                      </a:endParaRPr>
                    </a:p>
                    <a:p>
                      <a:pPr marL="0" lvl="0" indent="0" algn="ctr" rtl="0">
                        <a:spcBef>
                          <a:spcPts val="0"/>
                        </a:spcBef>
                        <a:spcAft>
                          <a:spcPts val="0"/>
                        </a:spcAft>
                        <a:buNone/>
                      </a:pPr>
                      <a:r>
                        <a:rPr lang="en" sz="1200">
                          <a:solidFill>
                            <a:schemeClr val="dk1"/>
                          </a:solidFill>
                        </a:rPr>
                        <a:t>Government Initiation/Push</a:t>
                      </a:r>
                      <a:endParaRPr sz="1200">
                        <a:solidFill>
                          <a:schemeClr val="dk1"/>
                        </a:solidFill>
                      </a:endParaRPr>
                    </a:p>
                    <a:p>
                      <a:pPr marL="0" lvl="0" indent="0" algn="ctr" rtl="0">
                        <a:spcBef>
                          <a:spcPts val="0"/>
                        </a:spcBef>
                        <a:spcAft>
                          <a:spcPts val="0"/>
                        </a:spcAft>
                        <a:buClr>
                          <a:schemeClr val="dk1"/>
                        </a:buClr>
                        <a:buSzPts val="1100"/>
                        <a:buFont typeface="Arial"/>
                        <a:buNone/>
                      </a:pPr>
                      <a:r>
                        <a:rPr lang="en" sz="800">
                          <a:solidFill>
                            <a:schemeClr val="dk1"/>
                          </a:solidFill>
                        </a:rPr>
                        <a:t>e.g. DPA, political pressure</a:t>
                      </a:r>
                      <a:endParaRPr sz="600">
                        <a:solidFill>
                          <a:schemeClr val="dk1"/>
                        </a:solidFill>
                      </a:endParaRPr>
                    </a:p>
                  </a:txBody>
                  <a:tcPr marL="47625" marR="47625" marT="47625" marB="47625" anchor="ctr">
                    <a:lnL w="6350" cap="flat" cmpd="sng">
                      <a:solidFill>
                        <a:schemeClr val="dk1"/>
                      </a:solidFill>
                      <a:prstDash val="solid"/>
                      <a:round/>
                      <a:headEnd type="none" w="sm" len="sm"/>
                      <a:tailEnd type="none" w="sm" len="sm"/>
                    </a:lnL>
                    <a:lnB w="63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33450">
                <a:tc rowSpan="3">
                  <a:txBody>
                    <a:bodyPr/>
                    <a:lstStyle/>
                    <a:p>
                      <a:pPr marL="0" lvl="0" indent="0" algn="ctr" rtl="0">
                        <a:lnSpc>
                          <a:spcPct val="150000"/>
                        </a:lnSpc>
                        <a:spcBef>
                          <a:spcPts val="0"/>
                        </a:spcBef>
                        <a:spcAft>
                          <a:spcPts val="0"/>
                        </a:spcAft>
                        <a:buNone/>
                      </a:pPr>
                      <a:endParaRPr sz="1000" b="1"/>
                    </a:p>
                    <a:p>
                      <a:pPr marL="0" lvl="0" indent="0" algn="ctr" rtl="0">
                        <a:lnSpc>
                          <a:spcPct val="150000"/>
                        </a:lnSpc>
                        <a:spcBef>
                          <a:spcPts val="0"/>
                        </a:spcBef>
                        <a:spcAft>
                          <a:spcPts val="0"/>
                        </a:spcAft>
                        <a:buNone/>
                      </a:pPr>
                      <a:endParaRPr sz="800" b="1"/>
                    </a:p>
                    <a:p>
                      <a:pPr marL="0" lvl="0" indent="0" algn="ctr" rtl="0">
                        <a:lnSpc>
                          <a:spcPct val="150000"/>
                        </a:lnSpc>
                        <a:spcBef>
                          <a:spcPts val="0"/>
                        </a:spcBef>
                        <a:spcAft>
                          <a:spcPts val="0"/>
                        </a:spcAft>
                        <a:buNone/>
                      </a:pPr>
                      <a:r>
                        <a:rPr lang="en" sz="1000" b="1"/>
                        <a:t>Medium &amp; </a:t>
                      </a:r>
                      <a:endParaRPr sz="1000" b="1"/>
                    </a:p>
                    <a:p>
                      <a:pPr marL="0" lvl="0" indent="0" algn="ctr" rtl="0">
                        <a:lnSpc>
                          <a:spcPct val="150000"/>
                        </a:lnSpc>
                        <a:spcBef>
                          <a:spcPts val="0"/>
                        </a:spcBef>
                        <a:spcAft>
                          <a:spcPts val="0"/>
                        </a:spcAft>
                        <a:buNone/>
                      </a:pPr>
                      <a:r>
                        <a:rPr lang="en" sz="1000" b="1"/>
                        <a:t>Small</a:t>
                      </a:r>
                      <a:endParaRPr sz="1000" b="1"/>
                    </a:p>
                  </a:txBody>
                  <a:tcPr marL="47625" marR="47625" marT="47625" marB="47625" anchor="ctr"/>
                </a:tc>
                <a:tc gridSpan="2">
                  <a:txBody>
                    <a:bodyPr/>
                    <a:lstStyle/>
                    <a:p>
                      <a:pPr marL="0" lvl="0" indent="0" algn="ctr" rtl="0">
                        <a:spcBef>
                          <a:spcPts val="0"/>
                        </a:spcBef>
                        <a:spcAft>
                          <a:spcPts val="0"/>
                        </a:spcAft>
                        <a:buNone/>
                      </a:pPr>
                      <a:r>
                        <a:rPr lang="en" sz="1200">
                          <a:solidFill>
                            <a:schemeClr val="dk1"/>
                          </a:solidFill>
                        </a:rPr>
                        <a:t>Federal Government Knowledge Aggregation/Brokerage</a:t>
                      </a:r>
                      <a:endParaRPr sz="1200">
                        <a:solidFill>
                          <a:schemeClr val="dk1"/>
                        </a:solidFill>
                      </a:endParaRPr>
                    </a:p>
                    <a:p>
                      <a:pPr marL="0" lvl="0" indent="0" algn="ctr" rtl="0">
                        <a:spcBef>
                          <a:spcPts val="0"/>
                        </a:spcBef>
                        <a:spcAft>
                          <a:spcPts val="0"/>
                        </a:spcAft>
                        <a:buClr>
                          <a:schemeClr val="dk1"/>
                        </a:buClr>
                        <a:buSzPts val="1100"/>
                        <a:buFont typeface="Arial"/>
                        <a:buNone/>
                      </a:pPr>
                      <a:r>
                        <a:rPr lang="en" sz="800">
                          <a:solidFill>
                            <a:schemeClr val="dk1"/>
                          </a:solidFill>
                        </a:rPr>
                        <a:t>e.g. central information, cost reduction, market brokerage/guarantee, regulatory adaptation</a:t>
                      </a:r>
                      <a:endParaRPr sz="1200">
                        <a:solidFill>
                          <a:schemeClr val="dk1"/>
                        </a:solidFill>
                      </a:endParaRPr>
                    </a:p>
                  </a:txBody>
                  <a:tcPr marL="47625" marR="47625" marT="47625" marB="47625" anchor="ct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3450">
                <a:tc vMerge="1">
                  <a:txBody>
                    <a:bodyPr/>
                    <a:lstStyle/>
                    <a:p>
                      <a:endParaRPr lang="en-US"/>
                    </a:p>
                  </a:txBody>
                  <a:tcPr/>
                </a:tc>
                <a:tc gridSpan="2">
                  <a:txBody>
                    <a:bodyPr/>
                    <a:lstStyle/>
                    <a:p>
                      <a:pPr marL="0" lvl="0" indent="0" algn="ctr" rtl="0">
                        <a:spcBef>
                          <a:spcPts val="0"/>
                        </a:spcBef>
                        <a:spcAft>
                          <a:spcPts val="0"/>
                        </a:spcAft>
                        <a:buNone/>
                      </a:pPr>
                      <a:r>
                        <a:rPr lang="en" sz="1200">
                          <a:solidFill>
                            <a:schemeClr val="dk1"/>
                          </a:solidFill>
                        </a:rPr>
                        <a:t>Regional Facilitation/Brokerage</a:t>
                      </a:r>
                      <a:endParaRPr sz="1200">
                        <a:solidFill>
                          <a:schemeClr val="dk1"/>
                        </a:solidFill>
                      </a:endParaRPr>
                    </a:p>
                    <a:p>
                      <a:pPr marL="0" lvl="0" indent="0" algn="ctr" rtl="0">
                        <a:spcBef>
                          <a:spcPts val="0"/>
                        </a:spcBef>
                        <a:spcAft>
                          <a:spcPts val="0"/>
                        </a:spcAft>
                        <a:buClr>
                          <a:schemeClr val="dk1"/>
                        </a:buClr>
                        <a:buSzPts val="1100"/>
                        <a:buFont typeface="Arial"/>
                        <a:buNone/>
                      </a:pPr>
                      <a:r>
                        <a:rPr lang="en" sz="800">
                          <a:solidFill>
                            <a:schemeClr val="dk1"/>
                          </a:solidFill>
                        </a:rPr>
                        <a:t>e.g. cost reduction, market brokerage/guarantee</a:t>
                      </a:r>
                      <a:endParaRPr>
                        <a:solidFill>
                          <a:schemeClr val="dk1"/>
                        </a:solidFill>
                      </a:endParaRPr>
                    </a:p>
                  </a:txBody>
                  <a:tcPr marL="47625" marR="47625" marT="47625" marB="47625" anchor="ctr">
                    <a:lnT w="6350"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7747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endParaRPr sz="1200">
                        <a:solidFill>
                          <a:schemeClr val="dk1"/>
                        </a:solidFill>
                      </a:endParaRPr>
                    </a:p>
                    <a:p>
                      <a:pPr marL="0" lvl="0" indent="0" algn="ctr" rtl="0">
                        <a:spcBef>
                          <a:spcPts val="0"/>
                        </a:spcBef>
                        <a:spcAft>
                          <a:spcPts val="0"/>
                        </a:spcAft>
                        <a:buClr>
                          <a:schemeClr val="dk1"/>
                        </a:buClr>
                        <a:buSzPts val="1100"/>
                        <a:buFont typeface="Arial"/>
                        <a:buNone/>
                      </a:pPr>
                      <a:r>
                        <a:rPr lang="en" sz="1200">
                          <a:solidFill>
                            <a:schemeClr val="dk1"/>
                          </a:solidFill>
                        </a:rPr>
                        <a:t>Regional Upgrading</a:t>
                      </a:r>
                      <a:endParaRPr sz="1200">
                        <a:solidFill>
                          <a:schemeClr val="dk1"/>
                        </a:solidFill>
                      </a:endParaRPr>
                    </a:p>
                    <a:p>
                      <a:pPr marL="0" lvl="0" indent="0" algn="ctr" rtl="0">
                        <a:spcBef>
                          <a:spcPts val="0"/>
                        </a:spcBef>
                        <a:spcAft>
                          <a:spcPts val="0"/>
                        </a:spcAft>
                        <a:buClr>
                          <a:schemeClr val="dk1"/>
                        </a:buClr>
                        <a:buSzPts val="1100"/>
                        <a:buFont typeface="Arial"/>
                        <a:buNone/>
                      </a:pPr>
                      <a:r>
                        <a:rPr lang="en" sz="800">
                          <a:solidFill>
                            <a:schemeClr val="dk1"/>
                          </a:solidFill>
                        </a:rPr>
                        <a:t>e.g. provides raw material, regulatory assistance</a:t>
                      </a:r>
                      <a:endParaRPr sz="600">
                        <a:solidFill>
                          <a:schemeClr val="dk1"/>
                        </a:solidFill>
                      </a:endParaRPr>
                    </a:p>
                    <a:p>
                      <a:pPr marL="0" lvl="0" indent="0" algn="ctr" rtl="0">
                        <a:spcBef>
                          <a:spcPts val="0"/>
                        </a:spcBef>
                        <a:spcAft>
                          <a:spcPts val="0"/>
                        </a:spcAft>
                        <a:buNone/>
                      </a:pPr>
                      <a:endParaRPr sz="1000"/>
                    </a:p>
                  </a:txBody>
                  <a:tcPr marL="47625" marR="47625" marT="47625" marB="47625" anchor="ctr">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rPr>
                        <a:t>Regional Augmentation</a:t>
                      </a:r>
                      <a:endParaRPr sz="1200">
                        <a:solidFill>
                          <a:schemeClr val="dk1"/>
                        </a:solidFill>
                      </a:endParaRPr>
                    </a:p>
                    <a:p>
                      <a:pPr marL="0" lvl="0" indent="0" algn="ctr" rtl="0">
                        <a:spcBef>
                          <a:spcPts val="0"/>
                        </a:spcBef>
                        <a:spcAft>
                          <a:spcPts val="0"/>
                        </a:spcAft>
                        <a:buNone/>
                      </a:pPr>
                      <a:r>
                        <a:rPr lang="en" sz="800">
                          <a:solidFill>
                            <a:schemeClr val="dk1"/>
                          </a:solidFill>
                        </a:rPr>
                        <a:t>e.g. funds or incentives for expansion</a:t>
                      </a:r>
                      <a:endParaRPr sz="1000">
                        <a:solidFill>
                          <a:schemeClr val="dk1"/>
                        </a:solidFill>
                      </a:endParaRPr>
                    </a:p>
                  </a:txBody>
                  <a:tcPr marL="47625" marR="47625" marT="47625" marB="47625" anchor="ctr">
                    <a:lnL w="6350" cap="flat" cmpd="sng">
                      <a:solidFill>
                        <a:schemeClr val="dk1"/>
                      </a:solidFill>
                      <a:prstDash val="solid"/>
                      <a:round/>
                      <a:headEnd type="none" w="sm" len="sm"/>
                      <a:tailEnd type="none" w="sm" len="sm"/>
                    </a:lnL>
                    <a:lnT w="6350" cap="flat" cmpd="sng">
                      <a:solidFill>
                        <a:schemeClr val="dk1"/>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cxnSp>
        <p:nvCxnSpPr>
          <p:cNvPr id="549" name="Google Shape;549;p47"/>
          <p:cNvCxnSpPr/>
          <p:nvPr/>
        </p:nvCxnSpPr>
        <p:spPr>
          <a:xfrm rot="10800000">
            <a:off x="637325" y="860200"/>
            <a:ext cx="0" cy="3319800"/>
          </a:xfrm>
          <a:prstGeom prst="straightConnector1">
            <a:avLst/>
          </a:prstGeom>
          <a:noFill/>
          <a:ln w="9525" cap="flat" cmpd="sng">
            <a:solidFill>
              <a:schemeClr val="dk2"/>
            </a:solidFill>
            <a:prstDash val="solid"/>
            <a:round/>
            <a:headEnd type="none" w="med" len="med"/>
            <a:tailEnd type="triangle" w="med" len="med"/>
          </a:ln>
        </p:spPr>
      </p:cxnSp>
      <p:cxnSp>
        <p:nvCxnSpPr>
          <p:cNvPr id="550" name="Google Shape;550;p47"/>
          <p:cNvCxnSpPr/>
          <p:nvPr/>
        </p:nvCxnSpPr>
        <p:spPr>
          <a:xfrm>
            <a:off x="634300" y="4180000"/>
            <a:ext cx="6320700" cy="0"/>
          </a:xfrm>
          <a:prstGeom prst="straightConnector1">
            <a:avLst/>
          </a:prstGeom>
          <a:noFill/>
          <a:ln w="9525" cap="flat" cmpd="sng">
            <a:solidFill>
              <a:schemeClr val="dk2"/>
            </a:solidFill>
            <a:prstDash val="solid"/>
            <a:round/>
            <a:headEnd type="none" w="med" len="med"/>
            <a:tailEnd type="triangle" w="med" len="med"/>
          </a:ln>
        </p:spPr>
      </p:cxnSp>
      <p:sp>
        <p:nvSpPr>
          <p:cNvPr id="551" name="Google Shape;551;p47"/>
          <p:cNvSpPr txBox="1"/>
          <p:nvPr/>
        </p:nvSpPr>
        <p:spPr>
          <a:xfrm rot="-5400000">
            <a:off x="98375" y="2133000"/>
            <a:ext cx="9282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venir"/>
                <a:ea typeface="Avenir"/>
                <a:cs typeface="Avenir"/>
                <a:sym typeface="Avenir"/>
              </a:rPr>
              <a:t>Firm Size</a:t>
            </a:r>
            <a:endParaRPr kumimoji="0" sz="14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552" name="Google Shape;552;p47"/>
          <p:cNvSpPr txBox="1"/>
          <p:nvPr/>
        </p:nvSpPr>
        <p:spPr>
          <a:xfrm>
            <a:off x="3517750" y="4084425"/>
            <a:ext cx="27003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venir"/>
                <a:ea typeface="Avenir"/>
                <a:cs typeface="Avenir"/>
                <a:sym typeface="Avenir"/>
              </a:rPr>
              <a:t>Connections, Resources</a:t>
            </a:r>
            <a:endParaRPr kumimoji="0" sz="12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venir"/>
                <a:ea typeface="Avenir"/>
                <a:cs typeface="Avenir"/>
                <a:sym typeface="Avenir"/>
              </a:rPr>
              <a:t>&amp; Relevant Competencies</a:t>
            </a:r>
            <a:endParaRPr kumimoji="0" sz="12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553" name="Google Shape;553;p47"/>
          <p:cNvSpPr txBox="1"/>
          <p:nvPr/>
        </p:nvSpPr>
        <p:spPr>
          <a:xfrm>
            <a:off x="2580175" y="544700"/>
            <a:ext cx="29370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0" i="0" u="sng" strike="noStrike" kern="0" cap="none" spc="0" normalizeH="0" baseline="0" noProof="0">
                <a:ln>
                  <a:noFill/>
                </a:ln>
                <a:solidFill>
                  <a:srgbClr val="000000"/>
                </a:solidFill>
                <a:effectLst/>
                <a:uLnTx/>
                <a:uFillTx/>
                <a:latin typeface="Avenir"/>
                <a:ea typeface="Avenir"/>
                <a:cs typeface="Avenir"/>
                <a:sym typeface="Avenir"/>
              </a:rPr>
              <a:t>Appropriate External Support</a:t>
            </a:r>
            <a:endParaRPr kumimoji="0" sz="1300" b="0" i="0" u="sng" strike="noStrike" kern="0" cap="none" spc="0" normalizeH="0" baseline="0" noProof="0">
              <a:ln>
                <a:noFill/>
              </a:ln>
              <a:solidFill>
                <a:srgbClr val="000000"/>
              </a:solidFill>
              <a:effectLst/>
              <a:uLnTx/>
              <a:uFillTx/>
              <a:latin typeface="Avenir"/>
              <a:ea typeface="Avenir"/>
              <a:cs typeface="Avenir"/>
              <a:sym typeface="Avenir"/>
            </a:endParaRPr>
          </a:p>
        </p:txBody>
      </p:sp>
      <p:sp>
        <p:nvSpPr>
          <p:cNvPr id="554" name="Google Shape;554;p47"/>
          <p:cNvSpPr txBox="1"/>
          <p:nvPr/>
        </p:nvSpPr>
        <p:spPr>
          <a:xfrm>
            <a:off x="29075" y="-55400"/>
            <a:ext cx="91440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Arial"/>
                <a:cs typeface="Arial"/>
                <a:sym typeface="Arial"/>
              </a:rPr>
              <a:t>Support to improve firm outcomes should account for variation in size and firm connections, resources, &amp; relevant competencies</a:t>
            </a:r>
            <a:endParaRPr kumimoji="0" sz="1600" b="1" i="0" u="none" strike="noStrike" kern="0" cap="none" spc="0" normalizeH="0" baseline="0" noProof="0">
              <a:ln>
                <a:noFill/>
              </a:ln>
              <a:solidFill>
                <a:srgbClr val="1A1A1A"/>
              </a:solidFill>
              <a:effectLst/>
              <a:uLnTx/>
              <a:uFillTx/>
              <a:latin typeface="Raleway"/>
              <a:ea typeface="Raleway"/>
              <a:cs typeface="Raleway"/>
              <a:sym typeface="Raleway"/>
            </a:endParaRPr>
          </a:p>
        </p:txBody>
      </p:sp>
      <p:sp>
        <p:nvSpPr>
          <p:cNvPr id="555" name="Google Shape;555;p47"/>
          <p:cNvSpPr txBox="1"/>
          <p:nvPr/>
        </p:nvSpPr>
        <p:spPr>
          <a:xfrm>
            <a:off x="6623900" y="2275413"/>
            <a:ext cx="24429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Federal Funding/Coordination</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 b="0" i="0" u="none" strike="noStrike" kern="0" cap="none" spc="0" normalizeH="0" baseline="0" noProof="0">
                <a:ln>
                  <a:noFill/>
                </a:ln>
                <a:solidFill>
                  <a:srgbClr val="000000"/>
                </a:solidFill>
                <a:effectLst/>
                <a:uLnTx/>
                <a:uFillTx/>
                <a:latin typeface="Arial"/>
                <a:cs typeface="Arial"/>
                <a:sym typeface="Arial"/>
              </a:rPr>
              <a:t>e.g. NIST MEP, Manufacturing USA, Dissemination of best practices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47"/>
          <p:cNvSpPr/>
          <p:nvPr/>
        </p:nvSpPr>
        <p:spPr>
          <a:xfrm>
            <a:off x="6525800" y="2895300"/>
            <a:ext cx="260700" cy="10464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57" name="Google Shape;557;p47"/>
          <p:cNvCxnSpPr>
            <a:stCxn id="555" idx="2"/>
          </p:cNvCxnSpPr>
          <p:nvPr/>
        </p:nvCxnSpPr>
        <p:spPr>
          <a:xfrm>
            <a:off x="7845350" y="2891013"/>
            <a:ext cx="0" cy="498000"/>
          </a:xfrm>
          <a:prstGeom prst="straightConnector1">
            <a:avLst/>
          </a:prstGeom>
          <a:noFill/>
          <a:ln w="9525" cap="flat" cmpd="sng">
            <a:solidFill>
              <a:schemeClr val="dk2"/>
            </a:solidFill>
            <a:prstDash val="solid"/>
            <a:round/>
            <a:headEnd type="none" w="med" len="med"/>
            <a:tailEnd type="stealth" w="med" len="med"/>
          </a:ln>
        </p:spPr>
      </p:cxnSp>
      <p:sp>
        <p:nvSpPr>
          <p:cNvPr id="558" name="Google Shape;558;p47"/>
          <p:cNvSpPr txBox="1"/>
          <p:nvPr/>
        </p:nvSpPr>
        <p:spPr>
          <a:xfrm>
            <a:off x="6701100" y="3371425"/>
            <a:ext cx="24429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Regional Funding/Coordination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47"/>
          <p:cNvSpPr/>
          <p:nvPr/>
        </p:nvSpPr>
        <p:spPr>
          <a:xfrm>
            <a:off x="747150" y="2275425"/>
            <a:ext cx="8319600" cy="186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5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8"/>
          <p:cNvSpPr txBox="1">
            <a:spLocks noGrp="1"/>
          </p:cNvSpPr>
          <p:nvPr>
            <p:ph type="title"/>
          </p:nvPr>
        </p:nvSpPr>
        <p:spPr>
          <a:xfrm>
            <a:off x="122950" y="88475"/>
            <a:ext cx="8968500" cy="572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200"/>
              <a:t>Short-term economic dynamism is an important tool to meet product shortages during crises, state support important</a:t>
            </a:r>
            <a:endParaRPr sz="2200"/>
          </a:p>
        </p:txBody>
      </p:sp>
      <p:sp>
        <p:nvSpPr>
          <p:cNvPr id="565" name="Google Shape;565;p48"/>
          <p:cNvSpPr txBox="1"/>
          <p:nvPr/>
        </p:nvSpPr>
        <p:spPr>
          <a:xfrm>
            <a:off x="64350" y="1054550"/>
            <a:ext cx="9015300" cy="331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State economic development networks can: </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Before a crisis:</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914400" marR="0" lvl="1" indent="-336550" algn="l" defTabSz="914400" rtl="0" eaLnBrk="1" fontAlgn="auto" latinLnBrk="0" hangingPunct="1">
              <a:lnSpc>
                <a:spcPct val="100000"/>
              </a:lnSpc>
              <a:spcBef>
                <a:spcPts val="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Foster cross-organizational transactive capacity (b/w manufacturing firms of different sizes, across different types of EDOs, across public/private entities) </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914400" marR="0" lvl="1" indent="-336550" algn="l" defTabSz="914400" rtl="0" eaLnBrk="1" fontAlgn="auto" latinLnBrk="0" hangingPunct="1">
              <a:lnSpc>
                <a:spcPct val="100000"/>
              </a:lnSpc>
              <a:spcBef>
                <a:spcPts val="100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Build knowledge of firm strengths/weaknesses </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During a crisis: </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914400" marR="0" lvl="1" indent="-336550" algn="l" defTabSz="914400" rtl="0" eaLnBrk="1" fontAlgn="auto" latinLnBrk="0" hangingPunct="1">
              <a:lnSpc>
                <a:spcPct val="100000"/>
              </a:lnSpc>
              <a:spcBef>
                <a:spcPts val="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Leverage federal government for central information, regulatory adaptation</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914400" marR="0" lvl="1" indent="-336550" algn="l" defTabSz="914400" rtl="0" eaLnBrk="1" fontAlgn="auto" latinLnBrk="0" hangingPunct="1">
              <a:lnSpc>
                <a:spcPct val="100000"/>
              </a:lnSpc>
              <a:spcBef>
                <a:spcPts val="100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Leverage brokerage network to ensure wise capital allocation, connect firms to markets, disseminate information</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9"/>
          <p:cNvSpPr txBox="1"/>
          <p:nvPr/>
        </p:nvSpPr>
        <p:spPr>
          <a:xfrm>
            <a:off x="1368375" y="450800"/>
            <a:ext cx="5710800" cy="9081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2800" b="0" i="0" u="none" strike="noStrike" kern="0" cap="none" spc="0" normalizeH="0" baseline="0" noProof="0">
                <a:ln>
                  <a:noFill/>
                </a:ln>
                <a:solidFill>
                  <a:srgbClr val="FFFFFF"/>
                </a:solidFill>
                <a:effectLst/>
                <a:uLnTx/>
                <a:uFillTx/>
                <a:latin typeface="Open Sans"/>
                <a:ea typeface="Open Sans"/>
                <a:cs typeface="Open Sans"/>
                <a:sym typeface="Open Sans"/>
              </a:rPr>
              <a:t>Acknowledgements and Thanks</a:t>
            </a:r>
            <a:endParaRPr kumimoji="0" sz="2800" b="0"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Open Sans"/>
                <a:ea typeface="Open Sans"/>
                <a:cs typeface="Open Sans"/>
                <a:sym typeface="Open Sans"/>
              </a:rPr>
              <a:t>nkalathi@andrew.cmu.edu</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71" name="Google Shape;571;p49"/>
          <p:cNvSpPr txBox="1"/>
          <p:nvPr/>
        </p:nvSpPr>
        <p:spPr>
          <a:xfrm>
            <a:off x="1368825" y="1852775"/>
            <a:ext cx="7203600" cy="2555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Open Sans"/>
                <a:ea typeface="Open Sans"/>
                <a:cs typeface="Open Sans"/>
                <a:sym typeface="Open Sans"/>
              </a:rPr>
              <a:t>Funding for this project was provided by the Carnegie Mellon University College of Engineering Dean’s Fellowship, the Carnegie Mellon University Block Center for Technology and Society, the Northrupp Grumman Fellowship, CMU’s Critical Technology Moonshot, and the Bradford and Diane Smith Graduate Fellowship in Engineering</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Open Sans"/>
                <a:ea typeface="Open Sans"/>
                <a:cs typeface="Open Sans"/>
                <a:sym typeface="Open Sans"/>
              </a:rPr>
              <a:t>Thanks to the 56 manufacturers, government officials, and other individuals we interviewed  for their time and insights</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Open Sans"/>
                <a:ea typeface="Open Sans"/>
                <a:cs typeface="Open Sans"/>
                <a:sym typeface="Open Sans"/>
              </a:rPr>
              <a:t>Thanks to the Fuchs Lab Research Group, the ISA conference, anonymous reviewers at Research Policy, and my colleagues and friends for feedback on this project</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graphicFrame>
        <p:nvGraphicFramePr>
          <p:cNvPr id="576" name="Google Shape;576;p50"/>
          <p:cNvGraphicFramePr/>
          <p:nvPr/>
        </p:nvGraphicFramePr>
        <p:xfrm>
          <a:off x="27825" y="2201610"/>
          <a:ext cx="9088350" cy="2926050"/>
        </p:xfrm>
        <a:graphic>
          <a:graphicData uri="http://schemas.openxmlformats.org/drawingml/2006/table">
            <a:tbl>
              <a:tblPr>
                <a:noFill/>
              </a:tblPr>
              <a:tblGrid>
                <a:gridCol w="860150">
                  <a:extLst>
                    <a:ext uri="{9D8B030D-6E8A-4147-A177-3AD203B41FA5}">
                      <a16:colId xmlns:a16="http://schemas.microsoft.com/office/drawing/2014/main" val="20000"/>
                    </a:ext>
                  </a:extLst>
                </a:gridCol>
                <a:gridCol w="1613275">
                  <a:extLst>
                    <a:ext uri="{9D8B030D-6E8A-4147-A177-3AD203B41FA5}">
                      <a16:colId xmlns:a16="http://schemas.microsoft.com/office/drawing/2014/main" val="20001"/>
                    </a:ext>
                  </a:extLst>
                </a:gridCol>
                <a:gridCol w="1474925">
                  <a:extLst>
                    <a:ext uri="{9D8B030D-6E8A-4147-A177-3AD203B41FA5}">
                      <a16:colId xmlns:a16="http://schemas.microsoft.com/office/drawing/2014/main" val="20002"/>
                    </a:ext>
                  </a:extLst>
                </a:gridCol>
                <a:gridCol w="1637050">
                  <a:extLst>
                    <a:ext uri="{9D8B030D-6E8A-4147-A177-3AD203B41FA5}">
                      <a16:colId xmlns:a16="http://schemas.microsoft.com/office/drawing/2014/main" val="20003"/>
                    </a:ext>
                  </a:extLst>
                </a:gridCol>
                <a:gridCol w="1994075">
                  <a:extLst>
                    <a:ext uri="{9D8B030D-6E8A-4147-A177-3AD203B41FA5}">
                      <a16:colId xmlns:a16="http://schemas.microsoft.com/office/drawing/2014/main" val="20004"/>
                    </a:ext>
                  </a:extLst>
                </a:gridCol>
                <a:gridCol w="1508875">
                  <a:extLst>
                    <a:ext uri="{9D8B030D-6E8A-4147-A177-3AD203B41FA5}">
                      <a16:colId xmlns:a16="http://schemas.microsoft.com/office/drawing/2014/main" val="20005"/>
                    </a:ext>
                  </a:extLst>
                </a:gridCol>
              </a:tblGrid>
              <a:tr h="2910300">
                <a:tc>
                  <a:txBody>
                    <a:bodyPr/>
                    <a:lstStyle/>
                    <a:p>
                      <a:pPr marL="0" lvl="0" indent="0" algn="l" rtl="0">
                        <a:spcBef>
                          <a:spcPts val="0"/>
                        </a:spcBef>
                        <a:spcAft>
                          <a:spcPts val="0"/>
                        </a:spcAft>
                        <a:buNone/>
                      </a:pPr>
                      <a:r>
                        <a:rPr lang="en" sz="1000"/>
                        <a:t>Activities</a:t>
                      </a:r>
                      <a:endParaRPr sz="1000"/>
                    </a:p>
                  </a:txBody>
                  <a:tcPr marL="91425" marR="91425" marT="91425" marB="91425"/>
                </a:tc>
                <a:tc>
                  <a:txBody>
                    <a:bodyPr/>
                    <a:lstStyle/>
                    <a:p>
                      <a:pPr marL="0" lvl="0" indent="0" algn="l" rtl="0">
                        <a:spcBef>
                          <a:spcPts val="0"/>
                        </a:spcBef>
                        <a:spcAft>
                          <a:spcPts val="0"/>
                        </a:spcAft>
                        <a:buNone/>
                      </a:pPr>
                      <a:r>
                        <a:rPr lang="en" sz="1000"/>
                        <a:t>Established two private-sector driven, government led task forces (procurement &amp; business/manufacturing); worked to identify &amp; validated companies that could pivot and work with companies to find resources, connected manufacturers to Alabama Hospital Association &amp; placed Department of Health in charge of procurement   for the state</a:t>
                      </a:r>
                      <a:endParaRPr sz="1000"/>
                    </a:p>
                  </a:txBody>
                  <a:tcPr marL="91425" marR="91425" marT="91425" marB="91425"/>
                </a:tc>
                <a:tc>
                  <a:txBody>
                    <a:bodyPr/>
                    <a:lstStyle/>
                    <a:p>
                      <a:pPr marL="0" lvl="0" indent="0" algn="l" rtl="0">
                        <a:spcBef>
                          <a:spcPts val="0"/>
                        </a:spcBef>
                        <a:spcAft>
                          <a:spcPts val="0"/>
                        </a:spcAft>
                        <a:buNone/>
                      </a:pPr>
                      <a:r>
                        <a:rPr lang="en" sz="1000"/>
                        <a:t>Created a survey and spreadsheet to identify who could/was contributing to manufacturing PPE, partnered with Google to create a PPE marketplace, worked with a private consultant to run fusion cells to bring actors from across state government together. Worked to encourage state to procure from MO manufacturers</a:t>
                      </a:r>
                      <a:endParaRPr sz="1000"/>
                    </a:p>
                  </a:txBody>
                  <a:tcPr marL="91425" marR="91425" marT="91425" marB="91425"/>
                </a:tc>
                <a:tc>
                  <a:txBody>
                    <a:bodyPr/>
                    <a:lstStyle/>
                    <a:p>
                      <a:pPr marL="0" lvl="0" indent="0" algn="l" rtl="0">
                        <a:spcBef>
                          <a:spcPts val="0"/>
                        </a:spcBef>
                        <a:spcAft>
                          <a:spcPts val="0"/>
                        </a:spcAft>
                        <a:buNone/>
                      </a:pPr>
                      <a:r>
                        <a:rPr lang="en" sz="1000"/>
                        <a:t>Created a survey and spreadsheet to identify who could/was contributing to manufacturing PPE, worked with NIST MEP center to create a safety plan to allow manufacturers to return to work quickly. Governor made promise: “if you make it we will buy it” but had difficulty in following through</a:t>
                      </a:r>
                      <a:endParaRPr sz="1000"/>
                    </a:p>
                  </a:txBody>
                  <a:tcPr marL="91425" marR="91425" marT="91425" marB="91425"/>
                </a:tc>
                <a:tc>
                  <a:txBody>
                    <a:bodyPr/>
                    <a:lstStyle/>
                    <a:p>
                      <a:pPr marL="0" lvl="0" indent="0" algn="l" rtl="0">
                        <a:spcBef>
                          <a:spcPts val="0"/>
                        </a:spcBef>
                        <a:spcAft>
                          <a:spcPts val="0"/>
                        </a:spcAft>
                        <a:buNone/>
                      </a:pPr>
                      <a:r>
                        <a:rPr lang="en" sz="1000"/>
                        <a:t>Pursued a highly varied regional approach; established the Empire State Development Fund that provided manufacturers a grant to re-tool to produce PPE and medical supplies.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City of New York ran operations through the Economic Development Cooperation which became a buyer for city hospitals, provided raw materials for manufacturers, some success in modified procurement rules but also hindered by inflexible procurement offices</a:t>
                      </a:r>
                      <a:endParaRPr sz="1000"/>
                    </a:p>
                  </a:txBody>
                  <a:tcPr marL="91425" marR="91425" marT="91425" marB="91425"/>
                </a:tc>
                <a:tc>
                  <a:txBody>
                    <a:bodyPr/>
                    <a:lstStyle/>
                    <a:p>
                      <a:pPr marL="0" lvl="0" indent="0" algn="l" rtl="0">
                        <a:spcBef>
                          <a:spcPts val="0"/>
                        </a:spcBef>
                        <a:spcAft>
                          <a:spcPts val="0"/>
                        </a:spcAft>
                        <a:buNone/>
                      </a:pPr>
                      <a:r>
                        <a:rPr lang="en" sz="1000"/>
                        <a:t>Worked closely with emergency management services in early days of pandemic, coordinated between economic development institutions to provide informational &amp; consulting services, leveraged local textile expertise to provide contract manufacturing/material assistance</a:t>
                      </a:r>
                      <a:endParaRPr sz="1000"/>
                    </a:p>
                  </a:txBody>
                  <a:tcPr marL="91425" marR="91425" marT="91425" marB="91425"/>
                </a:tc>
                <a:extLst>
                  <a:ext uri="{0D108BD9-81ED-4DB2-BD59-A6C34878D82A}">
                    <a16:rowId xmlns:a16="http://schemas.microsoft.com/office/drawing/2014/main" val="10000"/>
                  </a:ext>
                </a:extLst>
              </a:tr>
            </a:tbl>
          </a:graphicData>
        </a:graphic>
      </p:graphicFrame>
      <p:sp>
        <p:nvSpPr>
          <p:cNvPr id="577" name="Google Shape;577;p50"/>
          <p:cNvSpPr txBox="1">
            <a:spLocks noGrp="1"/>
          </p:cNvSpPr>
          <p:nvPr>
            <p:ph type="title"/>
          </p:nvPr>
        </p:nvSpPr>
        <p:spPr>
          <a:xfrm>
            <a:off x="0" y="-88175"/>
            <a:ext cx="9209400" cy="53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State support of surgical mask/respirator manufacturers highly uneven; </a:t>
            </a:r>
            <a:endParaRPr sz="1600"/>
          </a:p>
          <a:p>
            <a:pPr marL="0" lvl="0" indent="0" algn="ctr" rtl="0">
              <a:spcBef>
                <a:spcPts val="0"/>
              </a:spcBef>
              <a:spcAft>
                <a:spcPts val="0"/>
              </a:spcAft>
              <a:buNone/>
            </a:pPr>
            <a:r>
              <a:rPr lang="en" sz="1600"/>
              <a:t>Cross Institution, Cross-Region, Cross-Agency Coordination &amp; Relational Support</a:t>
            </a:r>
            <a:endParaRPr sz="1700"/>
          </a:p>
        </p:txBody>
      </p:sp>
      <p:graphicFrame>
        <p:nvGraphicFramePr>
          <p:cNvPr id="578" name="Google Shape;578;p50"/>
          <p:cNvGraphicFramePr/>
          <p:nvPr/>
        </p:nvGraphicFramePr>
        <p:xfrm>
          <a:off x="29425" y="538610"/>
          <a:ext cx="9088350" cy="1663000"/>
        </p:xfrm>
        <a:graphic>
          <a:graphicData uri="http://schemas.openxmlformats.org/drawingml/2006/table">
            <a:tbl>
              <a:tblPr>
                <a:noFill/>
              </a:tblPr>
              <a:tblGrid>
                <a:gridCol w="860150">
                  <a:extLst>
                    <a:ext uri="{9D8B030D-6E8A-4147-A177-3AD203B41FA5}">
                      <a16:colId xmlns:a16="http://schemas.microsoft.com/office/drawing/2014/main" val="20000"/>
                    </a:ext>
                  </a:extLst>
                </a:gridCol>
                <a:gridCol w="1613275">
                  <a:extLst>
                    <a:ext uri="{9D8B030D-6E8A-4147-A177-3AD203B41FA5}">
                      <a16:colId xmlns:a16="http://schemas.microsoft.com/office/drawing/2014/main" val="20001"/>
                    </a:ext>
                  </a:extLst>
                </a:gridCol>
                <a:gridCol w="1474925">
                  <a:extLst>
                    <a:ext uri="{9D8B030D-6E8A-4147-A177-3AD203B41FA5}">
                      <a16:colId xmlns:a16="http://schemas.microsoft.com/office/drawing/2014/main" val="20002"/>
                    </a:ext>
                  </a:extLst>
                </a:gridCol>
                <a:gridCol w="1637050">
                  <a:extLst>
                    <a:ext uri="{9D8B030D-6E8A-4147-A177-3AD203B41FA5}">
                      <a16:colId xmlns:a16="http://schemas.microsoft.com/office/drawing/2014/main" val="20003"/>
                    </a:ext>
                  </a:extLst>
                </a:gridCol>
                <a:gridCol w="1994075">
                  <a:extLst>
                    <a:ext uri="{9D8B030D-6E8A-4147-A177-3AD203B41FA5}">
                      <a16:colId xmlns:a16="http://schemas.microsoft.com/office/drawing/2014/main" val="20004"/>
                    </a:ext>
                  </a:extLst>
                </a:gridCol>
                <a:gridCol w="1508875">
                  <a:extLst>
                    <a:ext uri="{9D8B030D-6E8A-4147-A177-3AD203B41FA5}">
                      <a16:colId xmlns:a16="http://schemas.microsoft.com/office/drawing/2014/main" val="20005"/>
                    </a:ext>
                  </a:extLst>
                </a:gridCol>
              </a:tblGrid>
              <a:tr h="831500">
                <a:tc>
                  <a:txBody>
                    <a:bodyPr/>
                    <a:lstStyle/>
                    <a:p>
                      <a:pPr marL="0" lvl="0" indent="0" algn="l" rtl="0">
                        <a:spcBef>
                          <a:spcPts val="0"/>
                        </a:spcBef>
                        <a:spcAft>
                          <a:spcPts val="0"/>
                        </a:spcAft>
                        <a:buNone/>
                      </a:pPr>
                      <a:r>
                        <a:rPr lang="en" sz="1000">
                          <a:solidFill>
                            <a:srgbClr val="888888"/>
                          </a:solidFill>
                        </a:rPr>
                        <a:t>(Total Firms, M/R Firms [in Sample])</a:t>
                      </a:r>
                      <a:endParaRPr sz="1000">
                        <a:solidFill>
                          <a:srgbClr val="888888"/>
                        </a:solidFill>
                      </a:endParaRPr>
                    </a:p>
                  </a:txBody>
                  <a:tcPr marL="91425" marR="91425" marT="91425" marB="91425"/>
                </a:tc>
                <a:tc>
                  <a:txBody>
                    <a:bodyPr/>
                    <a:lstStyle/>
                    <a:p>
                      <a:pPr marL="0" lvl="0" indent="0" algn="l" rtl="0">
                        <a:spcBef>
                          <a:spcPts val="0"/>
                        </a:spcBef>
                        <a:spcAft>
                          <a:spcPts val="0"/>
                        </a:spcAft>
                        <a:buNone/>
                      </a:pPr>
                      <a:r>
                        <a:rPr lang="en" sz="1000"/>
                        <a:t>Alabama </a:t>
                      </a:r>
                      <a:r>
                        <a:rPr lang="en" sz="1000">
                          <a:solidFill>
                            <a:srgbClr val="888888"/>
                          </a:solidFill>
                        </a:rPr>
                        <a:t>(12, [2 in sample]), 1 Approved</a:t>
                      </a:r>
                      <a:endParaRPr sz="1000">
                        <a:solidFill>
                          <a:srgbClr val="888888"/>
                        </a:solidFill>
                      </a:endParaRPr>
                    </a:p>
                  </a:txBody>
                  <a:tcPr marL="91425" marR="91425" marT="91425" marB="91425"/>
                </a:tc>
                <a:tc>
                  <a:txBody>
                    <a:bodyPr/>
                    <a:lstStyle/>
                    <a:p>
                      <a:pPr marL="0" lvl="0" indent="0" algn="l" rtl="0">
                        <a:spcBef>
                          <a:spcPts val="0"/>
                        </a:spcBef>
                        <a:spcAft>
                          <a:spcPts val="0"/>
                        </a:spcAft>
                        <a:buNone/>
                      </a:pPr>
                      <a:r>
                        <a:rPr lang="en" sz="1000"/>
                        <a:t>Missouri </a:t>
                      </a:r>
                      <a:r>
                        <a:rPr lang="en" sz="1000">
                          <a:solidFill>
                            <a:srgbClr val="888888"/>
                          </a:solidFill>
                        </a:rPr>
                        <a:t>(38, 11 [5 in sample]) 2 Approved</a:t>
                      </a:r>
                      <a:endParaRPr sz="1000">
                        <a:solidFill>
                          <a:srgbClr val="888888"/>
                        </a:solidFill>
                      </a:endParaRPr>
                    </a:p>
                  </a:txBody>
                  <a:tcPr marL="91425" marR="91425" marT="91425" marB="91425"/>
                </a:tc>
                <a:tc>
                  <a:txBody>
                    <a:bodyPr/>
                    <a:lstStyle/>
                    <a:p>
                      <a:pPr marL="0" lvl="0" indent="0" algn="l" rtl="0">
                        <a:spcBef>
                          <a:spcPts val="0"/>
                        </a:spcBef>
                        <a:spcAft>
                          <a:spcPts val="0"/>
                        </a:spcAft>
                        <a:buNone/>
                      </a:pPr>
                      <a:r>
                        <a:rPr lang="en" sz="1000"/>
                        <a:t>Washington </a:t>
                      </a:r>
                      <a:r>
                        <a:rPr lang="en" sz="1000">
                          <a:solidFill>
                            <a:srgbClr val="888888"/>
                          </a:solidFill>
                        </a:rPr>
                        <a:t>(5, 1 [1 in sample, 1 in sample no assistance]), 1 Approved - Difficulty selling</a:t>
                      </a:r>
                      <a:endParaRPr sz="1000">
                        <a:solidFill>
                          <a:srgbClr val="888888"/>
                        </a:solidFill>
                      </a:endParaRPr>
                    </a:p>
                  </a:txBody>
                  <a:tcPr marL="91425" marR="91425" marT="91425" marB="91425"/>
                </a:tc>
                <a:tc>
                  <a:txBody>
                    <a:bodyPr/>
                    <a:lstStyle/>
                    <a:p>
                      <a:pPr marL="0" lvl="0" indent="0" algn="l" rtl="0">
                        <a:spcBef>
                          <a:spcPts val="0"/>
                        </a:spcBef>
                        <a:spcAft>
                          <a:spcPts val="0"/>
                        </a:spcAft>
                        <a:buNone/>
                      </a:pPr>
                      <a:r>
                        <a:rPr lang="en" sz="1000"/>
                        <a:t>New York </a:t>
                      </a:r>
                      <a:r>
                        <a:rPr lang="en" sz="1000">
                          <a:solidFill>
                            <a:srgbClr val="888888"/>
                          </a:solidFill>
                        </a:rPr>
                        <a:t>(39 [12* in sample]), 4 Approved</a:t>
                      </a:r>
                      <a:endParaRPr sz="1000">
                        <a:solidFill>
                          <a:srgbClr val="888888"/>
                        </a:solidFill>
                      </a:endParaRPr>
                    </a:p>
                    <a:p>
                      <a:pPr marL="0" lvl="0" indent="0" algn="l" rtl="0">
                        <a:spcBef>
                          <a:spcPts val="0"/>
                        </a:spcBef>
                        <a:spcAft>
                          <a:spcPts val="0"/>
                        </a:spcAft>
                        <a:buNone/>
                      </a:pPr>
                      <a:endParaRPr sz="1000">
                        <a:solidFill>
                          <a:srgbClr val="888888"/>
                        </a:solidFill>
                      </a:endParaRPr>
                    </a:p>
                    <a:p>
                      <a:pPr marL="0" lvl="0" indent="0" algn="l" rtl="0">
                        <a:spcBef>
                          <a:spcPts val="0"/>
                        </a:spcBef>
                        <a:spcAft>
                          <a:spcPts val="0"/>
                        </a:spcAft>
                        <a:buNone/>
                      </a:pPr>
                      <a:r>
                        <a:rPr lang="en" sz="1000">
                          <a:solidFill>
                            <a:srgbClr val="888888"/>
                          </a:solidFill>
                        </a:rPr>
                        <a:t>* = unmatched sample</a:t>
                      </a:r>
                      <a:endParaRPr sz="1000">
                        <a:solidFill>
                          <a:srgbClr val="888888"/>
                        </a:solidFill>
                      </a:endParaRPr>
                    </a:p>
                  </a:txBody>
                  <a:tcPr marL="91425" marR="91425" marT="91425" marB="91425"/>
                </a:tc>
                <a:tc>
                  <a:txBody>
                    <a:bodyPr/>
                    <a:lstStyle/>
                    <a:p>
                      <a:pPr marL="0" lvl="0" indent="0" algn="l" rtl="0">
                        <a:spcBef>
                          <a:spcPts val="0"/>
                        </a:spcBef>
                        <a:spcAft>
                          <a:spcPts val="0"/>
                        </a:spcAft>
                        <a:buNone/>
                      </a:pPr>
                      <a:r>
                        <a:rPr lang="en" sz="1000"/>
                        <a:t>North Carolina </a:t>
                      </a:r>
                      <a:r>
                        <a:rPr lang="en" sz="1000">
                          <a:solidFill>
                            <a:srgbClr val="888888"/>
                          </a:solidFill>
                        </a:rPr>
                        <a:t>(40-60, [14* in sample]), 4 Approved</a:t>
                      </a:r>
                      <a:endParaRPr sz="1000">
                        <a:solidFill>
                          <a:srgbClr val="888888"/>
                        </a:solidFill>
                      </a:endParaRPr>
                    </a:p>
                    <a:p>
                      <a:pPr marL="0" lvl="0" indent="0" algn="l" rtl="0">
                        <a:spcBef>
                          <a:spcPts val="0"/>
                        </a:spcBef>
                        <a:spcAft>
                          <a:spcPts val="0"/>
                        </a:spcAft>
                        <a:buNone/>
                      </a:pPr>
                      <a:r>
                        <a:rPr lang="en" sz="1000">
                          <a:solidFill>
                            <a:srgbClr val="888888"/>
                          </a:solidFill>
                        </a:rPr>
                        <a:t>*=unmatched sample</a:t>
                      </a:r>
                      <a:endParaRPr sz="1000">
                        <a:solidFill>
                          <a:srgbClr val="888888"/>
                        </a:solidFill>
                      </a:endParaRPr>
                    </a:p>
                  </a:txBody>
                  <a:tcPr marL="91425" marR="91425" marT="91425" marB="91425"/>
                </a:tc>
                <a:extLst>
                  <a:ext uri="{0D108BD9-81ED-4DB2-BD59-A6C34878D82A}">
                    <a16:rowId xmlns:a16="http://schemas.microsoft.com/office/drawing/2014/main" val="10000"/>
                  </a:ext>
                </a:extLst>
              </a:tr>
              <a:tr h="831500">
                <a:tc>
                  <a:txBody>
                    <a:bodyPr/>
                    <a:lstStyle/>
                    <a:p>
                      <a:pPr marL="0" lvl="0" indent="0" algn="l" rtl="0">
                        <a:spcBef>
                          <a:spcPts val="0"/>
                        </a:spcBef>
                        <a:spcAft>
                          <a:spcPts val="0"/>
                        </a:spcAft>
                        <a:buNone/>
                      </a:pPr>
                      <a:r>
                        <a:rPr lang="en" sz="1000"/>
                        <a:t>Use of Federal CARES act</a:t>
                      </a:r>
                      <a:endParaRPr sz="1000"/>
                    </a:p>
                    <a:p>
                      <a:pPr marL="0" lvl="0" indent="0" algn="l" rtl="0">
                        <a:spcBef>
                          <a:spcPts val="0"/>
                        </a:spcBef>
                        <a:spcAft>
                          <a:spcPts val="0"/>
                        </a:spcAft>
                        <a:buNone/>
                      </a:pPr>
                      <a:r>
                        <a:rPr lang="en" sz="1000"/>
                        <a:t>Funds</a:t>
                      </a:r>
                      <a:endParaRPr sz="1000"/>
                    </a:p>
                  </a:txBody>
                  <a:tcPr marL="91425" marR="91425" marT="91425" marB="91425"/>
                </a:tc>
                <a:tc>
                  <a:txBody>
                    <a:bodyPr/>
                    <a:lstStyle/>
                    <a:p>
                      <a:pPr marL="0" lvl="0" indent="0" algn="l" rtl="0">
                        <a:spcBef>
                          <a:spcPts val="0"/>
                        </a:spcBef>
                        <a:spcAft>
                          <a:spcPts val="0"/>
                        </a:spcAft>
                        <a:buNone/>
                      </a:pPr>
                      <a:r>
                        <a:rPr lang="en" sz="1000"/>
                        <a:t>Support manufacturing re-tooling</a:t>
                      </a:r>
                      <a:endParaRPr sz="1000"/>
                    </a:p>
                  </a:txBody>
                  <a:tcPr marL="91425" marR="91425" marT="91425" marB="91425"/>
                </a:tc>
                <a:tc>
                  <a:txBody>
                    <a:bodyPr/>
                    <a:lstStyle/>
                    <a:p>
                      <a:pPr marL="0" lvl="0" indent="0" algn="l" rtl="0">
                        <a:spcBef>
                          <a:spcPts val="0"/>
                        </a:spcBef>
                        <a:spcAft>
                          <a:spcPts val="0"/>
                        </a:spcAft>
                        <a:buNone/>
                      </a:pPr>
                      <a:r>
                        <a:rPr lang="en" sz="1000"/>
                        <a:t>Support manufacturing re-tooling</a:t>
                      </a:r>
                      <a:endParaRPr sz="1000"/>
                    </a:p>
                  </a:txBody>
                  <a:tcPr marL="91425" marR="91425" marT="91425" marB="91425"/>
                </a:tc>
                <a:tc>
                  <a:txBody>
                    <a:bodyPr/>
                    <a:lstStyle/>
                    <a:p>
                      <a:pPr marL="0" lvl="0" indent="0" algn="l" rtl="0">
                        <a:spcBef>
                          <a:spcPts val="0"/>
                        </a:spcBef>
                        <a:spcAft>
                          <a:spcPts val="0"/>
                        </a:spcAft>
                        <a:buNone/>
                      </a:pPr>
                      <a:r>
                        <a:rPr lang="en" sz="1000"/>
                        <a:t>Not used for manufacturing retooling, difficult to distribute</a:t>
                      </a:r>
                      <a:endParaRPr sz="1000"/>
                    </a:p>
                  </a:txBody>
                  <a:tcPr marL="91425" marR="91425" marT="91425" marB="91425"/>
                </a:tc>
                <a:tc>
                  <a:txBody>
                    <a:bodyPr/>
                    <a:lstStyle/>
                    <a:p>
                      <a:pPr marL="0" lvl="0" indent="0" algn="l" rtl="0">
                        <a:spcBef>
                          <a:spcPts val="0"/>
                        </a:spcBef>
                        <a:spcAft>
                          <a:spcPts val="0"/>
                        </a:spcAft>
                        <a:buNone/>
                      </a:pPr>
                      <a:r>
                        <a:rPr lang="en" sz="1000"/>
                        <a:t>Support manufacturing re-tooling; difficult to access, favored knowledgeable incumbents</a:t>
                      </a:r>
                      <a:endParaRPr sz="1000"/>
                    </a:p>
                  </a:txBody>
                  <a:tcPr marL="91425" marR="91425" marT="91425" marB="91425"/>
                </a:tc>
                <a:tc>
                  <a:txBody>
                    <a:bodyPr/>
                    <a:lstStyle/>
                    <a:p>
                      <a:pPr marL="0" lvl="0" indent="0" algn="l" rtl="0">
                        <a:spcBef>
                          <a:spcPts val="0"/>
                        </a:spcBef>
                        <a:spcAft>
                          <a:spcPts val="0"/>
                        </a:spcAft>
                        <a:buNone/>
                      </a:pPr>
                      <a:r>
                        <a:rPr lang="en" sz="1000"/>
                        <a:t>Help companies navigate testing and regulatory process</a:t>
                      </a:r>
                      <a:endParaRPr sz="1000"/>
                    </a:p>
                  </a:txBody>
                  <a:tcPr marL="91425" marR="91425" marT="91425" marB="91425"/>
                </a:tc>
                <a:extLst>
                  <a:ext uri="{0D108BD9-81ED-4DB2-BD59-A6C34878D82A}">
                    <a16:rowId xmlns:a16="http://schemas.microsoft.com/office/drawing/2014/main" val="10001"/>
                  </a:ext>
                </a:extLst>
              </a:tr>
            </a:tbl>
          </a:graphicData>
        </a:graphic>
      </p:graphicFrame>
      <p:sp>
        <p:nvSpPr>
          <p:cNvPr id="579" name="Google Shape;579;p5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10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583"/>
        <p:cNvGrpSpPr/>
        <p:nvPr/>
      </p:nvGrpSpPr>
      <p:grpSpPr>
        <a:xfrm>
          <a:off x="0" y="0"/>
          <a:ext cx="0" cy="0"/>
          <a:chOff x="0" y="0"/>
          <a:chExt cx="0" cy="0"/>
        </a:xfrm>
      </p:grpSpPr>
      <p:pic>
        <p:nvPicPr>
          <p:cNvPr id="584" name="Google Shape;584;p51"/>
          <p:cNvPicPr preferRelativeResize="0"/>
          <p:nvPr/>
        </p:nvPicPr>
        <p:blipFill rotWithShape="1">
          <a:blip r:embed="rId3">
            <a:alphaModFix/>
          </a:blip>
          <a:srcRect l="2334"/>
          <a:stretch/>
        </p:blipFill>
        <p:spPr>
          <a:xfrm>
            <a:off x="53725" y="450050"/>
            <a:ext cx="8930976" cy="4693450"/>
          </a:xfrm>
          <a:prstGeom prst="rect">
            <a:avLst/>
          </a:prstGeom>
          <a:noFill/>
          <a:ln>
            <a:noFill/>
          </a:ln>
        </p:spPr>
      </p:pic>
      <p:sp>
        <p:nvSpPr>
          <p:cNvPr id="585" name="Google Shape;585;p51"/>
          <p:cNvSpPr txBox="1">
            <a:spLocks noGrp="1"/>
          </p:cNvSpPr>
          <p:nvPr>
            <p:ph type="title" idx="4294967295"/>
          </p:nvPr>
        </p:nvSpPr>
        <p:spPr>
          <a:xfrm>
            <a:off x="0" y="0"/>
            <a:ext cx="9144000" cy="579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56 </a:t>
            </a:r>
            <a:r>
              <a:rPr lang="en" sz="2600"/>
              <a:t>Semi-structured interviews </a:t>
            </a:r>
            <a:r>
              <a:rPr lang="en" sz="2100" b="0">
                <a:solidFill>
                  <a:srgbClr val="888888"/>
                </a:solidFill>
              </a:rPr>
              <a:t>Jan 2021 - Nov, 2021</a:t>
            </a:r>
            <a:endParaRPr sz="2100" b="0">
              <a:solidFill>
                <a:srgbClr val="888888"/>
              </a:solidFill>
            </a:endParaRPr>
          </a:p>
        </p:txBody>
      </p:sp>
      <p:grpSp>
        <p:nvGrpSpPr>
          <p:cNvPr id="586" name="Google Shape;586;p51"/>
          <p:cNvGrpSpPr/>
          <p:nvPr/>
        </p:nvGrpSpPr>
        <p:grpSpPr>
          <a:xfrm>
            <a:off x="5406975" y="1526500"/>
            <a:ext cx="3343600" cy="632225"/>
            <a:chOff x="5178375" y="1526500"/>
            <a:chExt cx="3343600" cy="632225"/>
          </a:xfrm>
        </p:grpSpPr>
        <p:sp>
          <p:nvSpPr>
            <p:cNvPr id="587" name="Google Shape;587;p51"/>
            <p:cNvSpPr txBox="1"/>
            <p:nvPr/>
          </p:nvSpPr>
          <p:spPr>
            <a:xfrm>
              <a:off x="6405175" y="1526500"/>
              <a:ext cx="21168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Existing &amp; operational</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 manf. facility</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cxnSp>
          <p:nvCxnSpPr>
            <p:cNvPr id="588" name="Google Shape;588;p51"/>
            <p:cNvCxnSpPr/>
            <p:nvPr/>
          </p:nvCxnSpPr>
          <p:spPr>
            <a:xfrm rot="10800000">
              <a:off x="6248425" y="1563200"/>
              <a:ext cx="341400" cy="262800"/>
            </a:xfrm>
            <a:prstGeom prst="straightConnector1">
              <a:avLst/>
            </a:prstGeom>
            <a:noFill/>
            <a:ln w="9525" cap="flat" cmpd="sng">
              <a:solidFill>
                <a:schemeClr val="dk2"/>
              </a:solidFill>
              <a:prstDash val="solid"/>
              <a:round/>
              <a:headEnd type="none" w="med" len="med"/>
              <a:tailEnd type="triangle" w="med" len="med"/>
            </a:ln>
          </p:spPr>
        </p:cxnSp>
        <p:cxnSp>
          <p:nvCxnSpPr>
            <p:cNvPr id="589" name="Google Shape;589;p51"/>
            <p:cNvCxnSpPr/>
            <p:nvPr/>
          </p:nvCxnSpPr>
          <p:spPr>
            <a:xfrm flipH="1">
              <a:off x="5906125" y="1826000"/>
              <a:ext cx="683700" cy="8400"/>
            </a:xfrm>
            <a:prstGeom prst="straightConnector1">
              <a:avLst/>
            </a:prstGeom>
            <a:noFill/>
            <a:ln w="9525" cap="flat" cmpd="sng">
              <a:solidFill>
                <a:schemeClr val="dk2"/>
              </a:solidFill>
              <a:prstDash val="solid"/>
              <a:round/>
              <a:headEnd type="none" w="med" len="med"/>
              <a:tailEnd type="triangle" w="med" len="med"/>
            </a:ln>
          </p:spPr>
        </p:cxnSp>
        <p:cxnSp>
          <p:nvCxnSpPr>
            <p:cNvPr id="590" name="Google Shape;590;p51"/>
            <p:cNvCxnSpPr/>
            <p:nvPr/>
          </p:nvCxnSpPr>
          <p:spPr>
            <a:xfrm flipH="1">
              <a:off x="5178375" y="1835025"/>
              <a:ext cx="1420500" cy="323700"/>
            </a:xfrm>
            <a:prstGeom prst="straightConnector1">
              <a:avLst/>
            </a:prstGeom>
            <a:noFill/>
            <a:ln w="9525" cap="flat" cmpd="sng">
              <a:solidFill>
                <a:schemeClr val="dk2"/>
              </a:solidFill>
              <a:prstDash val="solid"/>
              <a:round/>
              <a:headEnd type="none" w="med" len="med"/>
              <a:tailEnd type="triangle" w="med" len="med"/>
            </a:ln>
          </p:spPr>
        </p:cxnSp>
      </p:grpSp>
      <p:grpSp>
        <p:nvGrpSpPr>
          <p:cNvPr id="591" name="Google Shape;591;p51"/>
          <p:cNvGrpSpPr/>
          <p:nvPr/>
        </p:nvGrpSpPr>
        <p:grpSpPr>
          <a:xfrm>
            <a:off x="1775350" y="3121100"/>
            <a:ext cx="5648225" cy="1551268"/>
            <a:chOff x="1960675" y="2890425"/>
            <a:chExt cx="5648225" cy="1551268"/>
          </a:xfrm>
        </p:grpSpPr>
        <p:sp>
          <p:nvSpPr>
            <p:cNvPr id="592" name="Google Shape;592;p51"/>
            <p:cNvSpPr txBox="1"/>
            <p:nvPr/>
          </p:nvSpPr>
          <p:spPr>
            <a:xfrm>
              <a:off x="5411675" y="2890425"/>
              <a:ext cx="17775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Response Coordination</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593" name="Google Shape;593;p51"/>
            <p:cNvSpPr txBox="1"/>
            <p:nvPr/>
          </p:nvSpPr>
          <p:spPr>
            <a:xfrm>
              <a:off x="2809463" y="2990475"/>
              <a:ext cx="17775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Regulation: NIOSH</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594" name="Google Shape;594;p51"/>
            <p:cNvSpPr txBox="1"/>
            <p:nvPr/>
          </p:nvSpPr>
          <p:spPr>
            <a:xfrm>
              <a:off x="4556200" y="2986625"/>
              <a:ext cx="620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FDA</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595" name="Google Shape;595;p51"/>
            <p:cNvSpPr txBox="1"/>
            <p:nvPr/>
          </p:nvSpPr>
          <p:spPr>
            <a:xfrm>
              <a:off x="1960675" y="2986625"/>
              <a:ext cx="7446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FFRDC</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596" name="Google Shape;596;p51"/>
            <p:cNvSpPr txBox="1"/>
            <p:nvPr/>
          </p:nvSpPr>
          <p:spPr>
            <a:xfrm>
              <a:off x="2022625" y="3473500"/>
              <a:ext cx="620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WA</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597" name="Google Shape;597;p51"/>
            <p:cNvSpPr txBox="1"/>
            <p:nvPr/>
          </p:nvSpPr>
          <p:spPr>
            <a:xfrm>
              <a:off x="4712113" y="3471575"/>
              <a:ext cx="620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E9EDEE"/>
                  </a:solidFill>
                  <a:effectLst/>
                  <a:uLnTx/>
                  <a:uFillTx/>
                  <a:latin typeface="Lato"/>
                  <a:ea typeface="Lato"/>
                  <a:cs typeface="Lato"/>
                  <a:sym typeface="Lato"/>
                </a:rPr>
                <a:t>AL</a:t>
              </a:r>
              <a:endParaRPr kumimoji="0" sz="1300" b="1" i="0" u="none" strike="noStrike" kern="0" cap="none" spc="0" normalizeH="0" baseline="0" noProof="0">
                <a:ln>
                  <a:noFill/>
                </a:ln>
                <a:solidFill>
                  <a:srgbClr val="E9EDEE"/>
                </a:solidFill>
                <a:effectLst/>
                <a:uLnTx/>
                <a:uFillTx/>
                <a:latin typeface="Lato"/>
                <a:ea typeface="Lato"/>
                <a:cs typeface="Lato"/>
                <a:sym typeface="Lato"/>
              </a:endParaRPr>
            </a:p>
          </p:txBody>
        </p:sp>
        <p:sp>
          <p:nvSpPr>
            <p:cNvPr id="598" name="Google Shape;598;p51"/>
            <p:cNvSpPr txBox="1"/>
            <p:nvPr/>
          </p:nvSpPr>
          <p:spPr>
            <a:xfrm>
              <a:off x="6236375" y="3471563"/>
              <a:ext cx="620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MO</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599" name="Google Shape;599;p51"/>
            <p:cNvSpPr txBox="1"/>
            <p:nvPr/>
          </p:nvSpPr>
          <p:spPr>
            <a:xfrm>
              <a:off x="6190500" y="3956525"/>
              <a:ext cx="14184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Testing/Support</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0" name="Google Shape;600;p51"/>
            <p:cNvSpPr txBox="1"/>
            <p:nvPr/>
          </p:nvSpPr>
          <p:spPr>
            <a:xfrm>
              <a:off x="3603425" y="3856693"/>
              <a:ext cx="874200" cy="585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Ind. </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Data</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1" name="Google Shape;601;p51"/>
            <p:cNvSpPr txBox="1"/>
            <p:nvPr/>
          </p:nvSpPr>
          <p:spPr>
            <a:xfrm>
              <a:off x="4562075" y="3956525"/>
              <a:ext cx="14184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Reg. Consultant</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2" name="Google Shape;602;p51"/>
            <p:cNvSpPr txBox="1"/>
            <p:nvPr/>
          </p:nvSpPr>
          <p:spPr>
            <a:xfrm>
              <a:off x="2058613" y="3956525"/>
              <a:ext cx="548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EDO</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3" name="Google Shape;603;p51"/>
            <p:cNvSpPr txBox="1"/>
            <p:nvPr/>
          </p:nvSpPr>
          <p:spPr>
            <a:xfrm>
              <a:off x="2704625" y="3856475"/>
              <a:ext cx="954300" cy="585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Ind. </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Assoc</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grpSp>
      <p:sp>
        <p:nvSpPr>
          <p:cNvPr id="604" name="Google Shape;604;p51"/>
          <p:cNvSpPr txBox="1"/>
          <p:nvPr/>
        </p:nvSpPr>
        <p:spPr>
          <a:xfrm>
            <a:off x="7592900" y="4087150"/>
            <a:ext cx="1048800" cy="585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Ind. Non-Profit</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5" name="Google Shape;605;p51"/>
          <p:cNvSpPr txBox="1"/>
          <p:nvPr/>
        </p:nvSpPr>
        <p:spPr>
          <a:xfrm>
            <a:off x="5243238" y="3702250"/>
            <a:ext cx="620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NYC</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6" name="Google Shape;606;p51"/>
          <p:cNvSpPr txBox="1"/>
          <p:nvPr/>
        </p:nvSpPr>
        <p:spPr>
          <a:xfrm>
            <a:off x="3074313" y="3702250"/>
            <a:ext cx="6207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1" i="0" u="none" strike="noStrike" kern="0" cap="none" spc="0" normalizeH="0" baseline="0" noProof="0">
                <a:ln>
                  <a:noFill/>
                </a:ln>
                <a:solidFill>
                  <a:srgbClr val="1A1A1A"/>
                </a:solidFill>
                <a:effectLst/>
                <a:uLnTx/>
                <a:uFillTx/>
                <a:latin typeface="Lato"/>
                <a:ea typeface="Lato"/>
                <a:cs typeface="Lato"/>
                <a:sym typeface="Lato"/>
              </a:rPr>
              <a:t>NC</a:t>
            </a:r>
            <a:endParaRPr kumimoji="0" sz="1300" b="1" i="0" u="none" strike="noStrike" kern="0" cap="none" spc="0" normalizeH="0" baseline="0" noProof="0">
              <a:ln>
                <a:noFill/>
              </a:ln>
              <a:solidFill>
                <a:srgbClr val="1A1A1A"/>
              </a:solidFill>
              <a:effectLst/>
              <a:uLnTx/>
              <a:uFillTx/>
              <a:latin typeface="Lato"/>
              <a:ea typeface="Lato"/>
              <a:cs typeface="Lato"/>
              <a:sym typeface="Lato"/>
            </a:endParaRPr>
          </a:p>
        </p:txBody>
      </p:sp>
      <p:sp>
        <p:nvSpPr>
          <p:cNvPr id="607" name="Google Shape;607;p51"/>
          <p:cNvSpPr txBox="1"/>
          <p:nvPr/>
        </p:nvSpPr>
        <p:spPr>
          <a:xfrm>
            <a:off x="2310150" y="862325"/>
            <a:ext cx="33843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Annual Sales (D&amp;B Hoovers Estimate): Under $1M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51"/>
          <p:cNvSpPr txBox="1"/>
          <p:nvPr/>
        </p:nvSpPr>
        <p:spPr>
          <a:xfrm>
            <a:off x="7635350" y="862325"/>
            <a:ext cx="11448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rial"/>
                <a:cs typeface="Arial"/>
                <a:sym typeface="Arial"/>
              </a:rPr>
              <a:t>$1M to $10M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51"/>
          <p:cNvSpPr txBox="1"/>
          <p:nvPr/>
        </p:nvSpPr>
        <p:spPr>
          <a:xfrm>
            <a:off x="3996902" y="1251709"/>
            <a:ext cx="8922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$10M-$50M</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610" name="Google Shape;610;p51"/>
          <p:cNvSpPr txBox="1"/>
          <p:nvPr/>
        </p:nvSpPr>
        <p:spPr>
          <a:xfrm>
            <a:off x="4735152" y="1148196"/>
            <a:ext cx="892200" cy="492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$50M- </a:t>
            </a:r>
            <a:endParaRPr kumimoji="0" sz="10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$1B</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611" name="Google Shape;611;p51"/>
          <p:cNvSpPr txBox="1"/>
          <p:nvPr/>
        </p:nvSpPr>
        <p:spPr>
          <a:xfrm>
            <a:off x="5278452" y="1225146"/>
            <a:ext cx="892200" cy="338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$1B +</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612" name="Google Shape;612;p51"/>
          <p:cNvSpPr txBox="1"/>
          <p:nvPr/>
        </p:nvSpPr>
        <p:spPr>
          <a:xfrm>
            <a:off x="4058150" y="472950"/>
            <a:ext cx="58251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000000"/>
                </a:solidFill>
                <a:effectLst/>
                <a:uLnTx/>
                <a:uFillTx/>
                <a:latin typeface="Arial"/>
                <a:cs typeface="Arial"/>
                <a:sym typeface="Arial"/>
              </a:rPr>
              <a:t>(14% of industry sample, broadly representative in size &amp; regulatory approval)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pic>
        <p:nvPicPr>
          <p:cNvPr id="613" name="Google Shape;613;p51"/>
          <p:cNvPicPr preferRelativeResize="0"/>
          <p:nvPr/>
        </p:nvPicPr>
        <p:blipFill rotWithShape="1">
          <a:blip r:embed="rId3">
            <a:alphaModFix/>
          </a:blip>
          <a:srcRect l="2334" t="94391"/>
          <a:stretch/>
        </p:blipFill>
        <p:spPr>
          <a:xfrm>
            <a:off x="206125" y="2594250"/>
            <a:ext cx="8930976" cy="263250"/>
          </a:xfrm>
          <a:prstGeom prst="rect">
            <a:avLst/>
          </a:prstGeom>
          <a:noFill/>
          <a:ln>
            <a:noFill/>
          </a:ln>
        </p:spPr>
      </p:pic>
      <p:sp>
        <p:nvSpPr>
          <p:cNvPr id="614" name="Google Shape;614;p51"/>
          <p:cNvSpPr/>
          <p:nvPr/>
        </p:nvSpPr>
        <p:spPr>
          <a:xfrm>
            <a:off x="18275" y="2795575"/>
            <a:ext cx="9066600" cy="2283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000" b="0" i="0" u="none" strike="noStrike" kern="0" cap="none" spc="0" normalizeH="0" baseline="0" noProof="0">
              <a:ln>
                <a:noFill/>
              </a:ln>
              <a:solidFill>
                <a:srgbClr val="595959"/>
              </a:solidFill>
              <a:effectLst/>
              <a:uLnTx/>
              <a:uFillTx/>
              <a:latin typeface="Lato"/>
              <a:sym typeface="Lato"/>
            </a:endParaRPr>
          </a:p>
        </p:txBody>
      </p:sp>
      <p:sp>
        <p:nvSpPr>
          <p:cNvPr id="616" name="Google Shape;616;p51"/>
          <p:cNvSpPr txBox="1"/>
          <p:nvPr/>
        </p:nvSpPr>
        <p:spPr>
          <a:xfrm>
            <a:off x="376350" y="847025"/>
            <a:ext cx="1048800" cy="3540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000000"/>
                </a:solidFill>
                <a:effectLst/>
                <a:uLnTx/>
                <a:uFillTx/>
                <a:latin typeface="Lato"/>
                <a:ea typeface="Lato"/>
                <a:cs typeface="Lato"/>
                <a:sym typeface="Lato"/>
              </a:rPr>
              <a:t>New Entrant</a:t>
            </a:r>
            <a:endParaRPr kumimoji="0" sz="1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617" name="Google Shape;617;p51"/>
          <p:cNvSpPr txBox="1"/>
          <p:nvPr/>
        </p:nvSpPr>
        <p:spPr>
          <a:xfrm>
            <a:off x="230600" y="1217500"/>
            <a:ext cx="1225500" cy="3540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000000"/>
                </a:solidFill>
                <a:effectLst/>
                <a:uLnTx/>
                <a:uFillTx/>
                <a:latin typeface="Lato"/>
                <a:ea typeface="Lato"/>
                <a:cs typeface="Lato"/>
                <a:sym typeface="Lato"/>
              </a:rPr>
              <a:t>Diversifying firm</a:t>
            </a:r>
            <a:endParaRPr kumimoji="0" sz="1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618" name="Google Shape;618;p51"/>
          <p:cNvSpPr txBox="1"/>
          <p:nvPr/>
        </p:nvSpPr>
        <p:spPr>
          <a:xfrm>
            <a:off x="528750" y="1587975"/>
            <a:ext cx="892200" cy="3540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000000"/>
                </a:solidFill>
                <a:effectLst/>
                <a:uLnTx/>
                <a:uFillTx/>
                <a:latin typeface="Lato"/>
                <a:ea typeface="Lato"/>
                <a:cs typeface="Lato"/>
                <a:sym typeface="Lato"/>
              </a:rPr>
              <a:t>Incumbent</a:t>
            </a:r>
            <a:endParaRPr kumimoji="0" sz="1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619" name="Google Shape;619;p51"/>
          <p:cNvSpPr txBox="1"/>
          <p:nvPr/>
        </p:nvSpPr>
        <p:spPr>
          <a:xfrm>
            <a:off x="681150" y="1930350"/>
            <a:ext cx="723900" cy="3540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000000"/>
                </a:solidFill>
                <a:effectLst/>
                <a:uLnTx/>
                <a:uFillTx/>
                <a:latin typeface="Lato"/>
                <a:ea typeface="Lato"/>
                <a:cs typeface="Lato"/>
                <a:sym typeface="Lato"/>
              </a:rPr>
              <a:t>No entry</a:t>
            </a:r>
            <a:endParaRPr kumimoji="0" sz="1100" b="0"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620" name="Google Shape;620;p51"/>
          <p:cNvPicPr preferRelativeResize="0"/>
          <p:nvPr/>
        </p:nvPicPr>
        <p:blipFill>
          <a:blip r:embed="rId4">
            <a:alphaModFix/>
          </a:blip>
          <a:stretch>
            <a:fillRect/>
          </a:stretch>
        </p:blipFill>
        <p:spPr>
          <a:xfrm>
            <a:off x="21522" y="4675312"/>
            <a:ext cx="730200" cy="4681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6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624"/>
        <p:cNvGrpSpPr/>
        <p:nvPr/>
      </p:nvGrpSpPr>
      <p:grpSpPr>
        <a:xfrm>
          <a:off x="0" y="0"/>
          <a:ext cx="0" cy="0"/>
          <a:chOff x="0" y="0"/>
          <a:chExt cx="0" cy="0"/>
        </a:xfrm>
      </p:grpSpPr>
      <p:sp>
        <p:nvSpPr>
          <p:cNvPr id="625" name="Google Shape;625;p52"/>
          <p:cNvSpPr txBox="1">
            <a:spLocks noGrp="1"/>
          </p:cNvSpPr>
          <p:nvPr>
            <p:ph type="sldNum" idx="12"/>
          </p:nvPr>
        </p:nvSpPr>
        <p:spPr>
          <a:xfrm>
            <a:off x="8536302" y="4749851"/>
            <a:ext cx="548700" cy="276900"/>
          </a:xfrm>
          <a:prstGeom prst="rect">
            <a:avLst/>
          </a:prstGeom>
        </p:spPr>
        <p:txBody>
          <a:bodyPr spcFirstLastPara="1" wrap="square" lIns="45700" tIns="45700" rIns="45700" bIns="45700" anchor="ctr"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888888"/>
                </a:solidFill>
                <a:effectLst/>
                <a:uLnTx/>
                <a:uFillTx/>
                <a:latin typeface="Open Sans Light"/>
                <a:ea typeface="Open Sans Light"/>
                <a:cs typeface="Open Sans Light"/>
                <a:sym typeface="Open Sans Light"/>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sz="1200" b="0" i="0" u="none" strike="noStrike" kern="0" cap="none" spc="0" normalizeH="0" baseline="0" noProof="0">
              <a:ln>
                <a:noFill/>
              </a:ln>
              <a:solidFill>
                <a:srgbClr val="888888"/>
              </a:solidFill>
              <a:effectLst/>
              <a:uLnTx/>
              <a:uFillTx/>
              <a:latin typeface="Open Sans Light"/>
              <a:ea typeface="Open Sans Light"/>
              <a:cs typeface="Open Sans Light"/>
              <a:sym typeface="Open Sans Light"/>
            </a:endParaRPr>
          </a:p>
        </p:txBody>
      </p:sp>
      <p:graphicFrame>
        <p:nvGraphicFramePr>
          <p:cNvPr id="626" name="Google Shape;626;p52"/>
          <p:cNvGraphicFramePr/>
          <p:nvPr/>
        </p:nvGraphicFramePr>
        <p:xfrm>
          <a:off x="1824413" y="833475"/>
          <a:ext cx="4200400" cy="1496350"/>
        </p:xfrm>
        <a:graphic>
          <a:graphicData uri="http://schemas.openxmlformats.org/drawingml/2006/table">
            <a:tbl>
              <a:tblPr>
                <a:noFill/>
              </a:tblPr>
              <a:tblGrid>
                <a:gridCol w="4200400">
                  <a:extLst>
                    <a:ext uri="{9D8B030D-6E8A-4147-A177-3AD203B41FA5}">
                      <a16:colId xmlns:a16="http://schemas.microsoft.com/office/drawing/2014/main" val="20000"/>
                    </a:ext>
                  </a:extLst>
                </a:gridCol>
              </a:tblGrid>
              <a:tr h="435350">
                <a:tc>
                  <a:txBody>
                    <a:bodyPr/>
                    <a:lstStyle/>
                    <a:p>
                      <a:pPr marL="0" lvl="0" indent="0" algn="ctr" rtl="0">
                        <a:spcBef>
                          <a:spcPts val="0"/>
                        </a:spcBef>
                        <a:spcAft>
                          <a:spcPts val="0"/>
                        </a:spcAft>
                        <a:buNone/>
                      </a:pPr>
                      <a:r>
                        <a:rPr lang="en"/>
                        <a:t>Governor's Office (Low Within Group Coordination)</a:t>
                      </a:r>
                      <a:endParaRPr/>
                    </a:p>
                  </a:txBody>
                  <a:tcPr marL="91425" marR="91425" marT="91425" marB="91425" anchor="ctr"/>
                </a:tc>
                <a:extLst>
                  <a:ext uri="{0D108BD9-81ED-4DB2-BD59-A6C34878D82A}">
                    <a16:rowId xmlns:a16="http://schemas.microsoft.com/office/drawing/2014/main" val="10000"/>
                  </a:ext>
                </a:extLst>
              </a:tr>
              <a:tr h="451425">
                <a:tc>
                  <a:txBody>
                    <a:bodyPr/>
                    <a:lstStyle/>
                    <a:p>
                      <a:pPr marL="0" lvl="0" indent="0" algn="ctr" rtl="0">
                        <a:spcBef>
                          <a:spcPts val="0"/>
                        </a:spcBef>
                        <a:spcAft>
                          <a:spcPts val="0"/>
                        </a:spcAft>
                        <a:buNone/>
                      </a:pPr>
                      <a:r>
                        <a:rPr lang="en" sz="1300"/>
                        <a:t>State Level Department of Commerce, Health, etc. </a:t>
                      </a:r>
                      <a:endParaRPr sz="1300"/>
                    </a:p>
                  </a:txBody>
                  <a:tcPr marL="91425" marR="91425" marT="91425" marB="91425" anchor="ct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sz="1300"/>
                        <a:t>Distribute Federal and State Funds</a:t>
                      </a:r>
                      <a:endParaRPr sz="1300"/>
                    </a:p>
                    <a:p>
                      <a:pPr marL="0" lvl="0" indent="0" algn="ctr" rtl="0">
                        <a:spcBef>
                          <a:spcPts val="0"/>
                        </a:spcBef>
                        <a:spcAft>
                          <a:spcPts val="0"/>
                        </a:spcAft>
                        <a:buNone/>
                      </a:pPr>
                      <a:r>
                        <a:rPr lang="en" sz="1300"/>
                        <a:t>Set State Strategies &amp; Policies</a:t>
                      </a:r>
                      <a:endParaRPr sz="1300"/>
                    </a:p>
                  </a:txBody>
                  <a:tcPr marL="91425" marR="91425" marT="91425" marB="91425" anchor="ctr"/>
                </a:tc>
                <a:extLst>
                  <a:ext uri="{0D108BD9-81ED-4DB2-BD59-A6C34878D82A}">
                    <a16:rowId xmlns:a16="http://schemas.microsoft.com/office/drawing/2014/main" val="10002"/>
                  </a:ext>
                </a:extLst>
              </a:tr>
            </a:tbl>
          </a:graphicData>
        </a:graphic>
      </p:graphicFrame>
      <p:graphicFrame>
        <p:nvGraphicFramePr>
          <p:cNvPr id="627" name="Google Shape;627;p52"/>
          <p:cNvGraphicFramePr/>
          <p:nvPr/>
        </p:nvGraphicFramePr>
        <p:xfrm>
          <a:off x="5380400" y="2387738"/>
          <a:ext cx="3656425" cy="1828710"/>
        </p:xfrm>
        <a:graphic>
          <a:graphicData uri="http://schemas.openxmlformats.org/drawingml/2006/table">
            <a:tbl>
              <a:tblPr>
                <a:noFill/>
              </a:tblPr>
              <a:tblGrid>
                <a:gridCol w="3656425">
                  <a:extLst>
                    <a:ext uri="{9D8B030D-6E8A-4147-A177-3AD203B41FA5}">
                      <a16:colId xmlns:a16="http://schemas.microsoft.com/office/drawing/2014/main" val="20000"/>
                    </a:ext>
                  </a:extLst>
                </a:gridCol>
              </a:tblGrid>
              <a:tr h="396200">
                <a:tc>
                  <a:txBody>
                    <a:bodyPr/>
                    <a:lstStyle/>
                    <a:p>
                      <a:pPr marL="0" lvl="0" indent="0" algn="ctr" rtl="0">
                        <a:spcBef>
                          <a:spcPts val="0"/>
                        </a:spcBef>
                        <a:spcAft>
                          <a:spcPts val="0"/>
                        </a:spcAft>
                        <a:buNone/>
                      </a:pPr>
                      <a:r>
                        <a:rPr lang="en"/>
                        <a:t>State EDOs (High w/n Group Coordination)</a:t>
                      </a:r>
                      <a:endParaRPr/>
                    </a:p>
                  </a:txBody>
                  <a:tcPr marL="91425" marR="91425" marT="91425" marB="91425" anchor="ctr">
                    <a:solidFill>
                      <a:schemeClr val="lt1"/>
                    </a:solidFill>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sz="1300"/>
                        <a:t>MEPs, Economic Development Corporations</a:t>
                      </a:r>
                      <a:endParaRPr sz="1300"/>
                    </a:p>
                  </a:txBody>
                  <a:tcPr marL="91425" marR="91425" marT="91425" marB="91425" anchor="ctr">
                    <a:solidFill>
                      <a:schemeClr val="lt1"/>
                    </a:solidFill>
                  </a:tcPr>
                </a:tc>
                <a:extLst>
                  <a:ext uri="{0D108BD9-81ED-4DB2-BD59-A6C34878D82A}">
                    <a16:rowId xmlns:a16="http://schemas.microsoft.com/office/drawing/2014/main" val="10001"/>
                  </a:ext>
                </a:extLst>
              </a:tr>
              <a:tr h="822925">
                <a:tc>
                  <a:txBody>
                    <a:bodyPr/>
                    <a:lstStyle/>
                    <a:p>
                      <a:pPr marL="0" lvl="0" indent="0" algn="ctr" rtl="0">
                        <a:spcBef>
                          <a:spcPts val="0"/>
                        </a:spcBef>
                        <a:spcAft>
                          <a:spcPts val="0"/>
                        </a:spcAft>
                        <a:buNone/>
                      </a:pPr>
                      <a:r>
                        <a:rPr lang="en" sz="1300"/>
                        <a:t>Interface with &amp; support local businesses and manufacturers; </a:t>
                      </a:r>
                      <a:endParaRPr sz="1300"/>
                    </a:p>
                    <a:p>
                      <a:pPr marL="0" lvl="0" indent="0" algn="ctr" rtl="0">
                        <a:spcBef>
                          <a:spcPts val="0"/>
                        </a:spcBef>
                        <a:spcAft>
                          <a:spcPts val="0"/>
                        </a:spcAft>
                        <a:buNone/>
                      </a:pPr>
                      <a:r>
                        <a:rPr lang="en" sz="1300"/>
                        <a:t>Recruit companies</a:t>
                      </a:r>
                      <a:endParaRPr sz="1300"/>
                    </a:p>
                  </a:txBody>
                  <a:tcPr marL="91425" marR="91425" marT="91425" marB="91425" anchor="ctr">
                    <a:solidFill>
                      <a:schemeClr val="lt1"/>
                    </a:solidFill>
                  </a:tcPr>
                </a:tc>
                <a:extLst>
                  <a:ext uri="{0D108BD9-81ED-4DB2-BD59-A6C34878D82A}">
                    <a16:rowId xmlns:a16="http://schemas.microsoft.com/office/drawing/2014/main" val="10002"/>
                  </a:ext>
                </a:extLst>
              </a:tr>
            </a:tbl>
          </a:graphicData>
        </a:graphic>
      </p:graphicFrame>
      <p:graphicFrame>
        <p:nvGraphicFramePr>
          <p:cNvPr id="628" name="Google Shape;628;p52"/>
          <p:cNvGraphicFramePr/>
          <p:nvPr/>
        </p:nvGraphicFramePr>
        <p:xfrm>
          <a:off x="140250" y="2563873"/>
          <a:ext cx="4156350" cy="2274825"/>
        </p:xfrm>
        <a:graphic>
          <a:graphicData uri="http://schemas.openxmlformats.org/drawingml/2006/table">
            <a:tbl>
              <a:tblPr>
                <a:noFill/>
              </a:tblPr>
              <a:tblGrid>
                <a:gridCol w="4156350">
                  <a:extLst>
                    <a:ext uri="{9D8B030D-6E8A-4147-A177-3AD203B41FA5}">
                      <a16:colId xmlns:a16="http://schemas.microsoft.com/office/drawing/2014/main" val="20000"/>
                    </a:ext>
                  </a:extLst>
                </a:gridCol>
              </a:tblGrid>
              <a:tr h="444975">
                <a:tc>
                  <a:txBody>
                    <a:bodyPr/>
                    <a:lstStyle/>
                    <a:p>
                      <a:pPr marL="0" lvl="0" indent="0" algn="ctr" rtl="0">
                        <a:spcBef>
                          <a:spcPts val="0"/>
                        </a:spcBef>
                        <a:spcAft>
                          <a:spcPts val="0"/>
                        </a:spcAft>
                        <a:buNone/>
                      </a:pPr>
                      <a:r>
                        <a:rPr lang="en"/>
                        <a:t>Regional EDOs &amp; Other Organizations</a:t>
                      </a:r>
                      <a:endParaRPr/>
                    </a:p>
                  </a:txBody>
                  <a:tcPr marL="91425" marR="91425" marT="91425" marB="91425" anchor="ctr">
                    <a:solidFill>
                      <a:schemeClr val="lt1"/>
                    </a:solidFill>
                  </a:tcPr>
                </a:tc>
                <a:extLst>
                  <a:ext uri="{0D108BD9-81ED-4DB2-BD59-A6C34878D82A}">
                    <a16:rowId xmlns:a16="http://schemas.microsoft.com/office/drawing/2014/main" val="10000"/>
                  </a:ext>
                </a:extLst>
              </a:tr>
              <a:tr h="656400">
                <a:tc>
                  <a:txBody>
                    <a:bodyPr/>
                    <a:lstStyle/>
                    <a:p>
                      <a:pPr marL="0" lvl="0" indent="0" algn="ctr" rtl="0">
                        <a:spcBef>
                          <a:spcPts val="0"/>
                        </a:spcBef>
                        <a:spcAft>
                          <a:spcPts val="0"/>
                        </a:spcAft>
                        <a:buNone/>
                      </a:pPr>
                      <a:r>
                        <a:rPr lang="en" sz="1300"/>
                        <a:t>Regional Non-Profits, Industrial Non-Profits &amp; Associations, Universities</a:t>
                      </a:r>
                      <a:endParaRPr sz="1300"/>
                    </a:p>
                  </a:txBody>
                  <a:tcPr marL="91425" marR="91425" marT="91425" marB="91425" anchor="ctr">
                    <a:solidFill>
                      <a:schemeClr val="lt1"/>
                    </a:solidFill>
                  </a:tcPr>
                </a:tc>
                <a:extLst>
                  <a:ext uri="{0D108BD9-81ED-4DB2-BD59-A6C34878D82A}">
                    <a16:rowId xmlns:a16="http://schemas.microsoft.com/office/drawing/2014/main" val="10001"/>
                  </a:ext>
                </a:extLst>
              </a:tr>
              <a:tr h="1030450">
                <a:tc>
                  <a:txBody>
                    <a:bodyPr/>
                    <a:lstStyle/>
                    <a:p>
                      <a:pPr marL="0" lvl="0" indent="0" algn="ctr" rtl="0">
                        <a:spcBef>
                          <a:spcPts val="0"/>
                        </a:spcBef>
                        <a:spcAft>
                          <a:spcPts val="0"/>
                        </a:spcAft>
                        <a:buNone/>
                      </a:pPr>
                      <a:r>
                        <a:rPr lang="en" sz="1300"/>
                        <a:t>Set and execute regional strategies</a:t>
                      </a:r>
                      <a:endParaRPr sz="1300"/>
                    </a:p>
                    <a:p>
                      <a:pPr marL="0" lvl="0" indent="0" algn="ctr" rtl="0">
                        <a:spcBef>
                          <a:spcPts val="0"/>
                        </a:spcBef>
                        <a:spcAft>
                          <a:spcPts val="0"/>
                        </a:spcAft>
                        <a:buNone/>
                      </a:pPr>
                      <a:r>
                        <a:rPr lang="en" sz="1300"/>
                        <a:t>Coordinate multiple public &amp; private entities;</a:t>
                      </a:r>
                      <a:endParaRPr sz="1300"/>
                    </a:p>
                    <a:p>
                      <a:pPr marL="0" lvl="0" indent="0" algn="ctr" rtl="0">
                        <a:spcBef>
                          <a:spcPts val="0"/>
                        </a:spcBef>
                        <a:spcAft>
                          <a:spcPts val="0"/>
                        </a:spcAft>
                        <a:buNone/>
                      </a:pPr>
                      <a:r>
                        <a:rPr lang="en" sz="1300"/>
                        <a:t>Coordinate with non-regional partners</a:t>
                      </a:r>
                      <a:endParaRPr sz="1300"/>
                    </a:p>
                    <a:p>
                      <a:pPr marL="0" lvl="0" indent="0" algn="ctr" rtl="0">
                        <a:spcBef>
                          <a:spcPts val="0"/>
                        </a:spcBef>
                        <a:spcAft>
                          <a:spcPts val="0"/>
                        </a:spcAft>
                        <a:buNone/>
                      </a:pPr>
                      <a:r>
                        <a:rPr lang="en" sz="1300"/>
                        <a:t>Provide resources, R&amp;D, logistics, access to external capital, &amp; other support</a:t>
                      </a:r>
                      <a:endParaRPr sz="1300"/>
                    </a:p>
                  </a:txBody>
                  <a:tcPr marL="91425" marR="91425" marT="91425" marB="91425" anchor="ctr">
                    <a:solidFill>
                      <a:schemeClr val="lt1"/>
                    </a:solidFill>
                  </a:tcPr>
                </a:tc>
                <a:extLst>
                  <a:ext uri="{0D108BD9-81ED-4DB2-BD59-A6C34878D82A}">
                    <a16:rowId xmlns:a16="http://schemas.microsoft.com/office/drawing/2014/main" val="10002"/>
                  </a:ext>
                </a:extLst>
              </a:tr>
            </a:tbl>
          </a:graphicData>
        </a:graphic>
      </p:graphicFrame>
      <p:cxnSp>
        <p:nvCxnSpPr>
          <p:cNvPr id="629" name="Google Shape;629;p52"/>
          <p:cNvCxnSpPr/>
          <p:nvPr/>
        </p:nvCxnSpPr>
        <p:spPr>
          <a:xfrm rot="10800000" flipH="1">
            <a:off x="718750" y="1480175"/>
            <a:ext cx="930900" cy="1043700"/>
          </a:xfrm>
          <a:prstGeom prst="straightConnector1">
            <a:avLst/>
          </a:prstGeom>
          <a:noFill/>
          <a:ln w="9525" cap="flat" cmpd="sng">
            <a:solidFill>
              <a:schemeClr val="dk2"/>
            </a:solidFill>
            <a:prstDash val="dot"/>
            <a:round/>
            <a:headEnd type="none" w="med" len="med"/>
            <a:tailEnd type="triangle" w="med" len="med"/>
          </a:ln>
        </p:spPr>
      </p:cxnSp>
      <p:cxnSp>
        <p:nvCxnSpPr>
          <p:cNvPr id="630" name="Google Shape;630;p52"/>
          <p:cNvCxnSpPr/>
          <p:nvPr/>
        </p:nvCxnSpPr>
        <p:spPr>
          <a:xfrm>
            <a:off x="4517050" y="3905750"/>
            <a:ext cx="554700" cy="0"/>
          </a:xfrm>
          <a:prstGeom prst="straightConnector1">
            <a:avLst/>
          </a:prstGeom>
          <a:noFill/>
          <a:ln w="9525" cap="flat" cmpd="sng">
            <a:solidFill>
              <a:schemeClr val="dk2"/>
            </a:solidFill>
            <a:prstDash val="solid"/>
            <a:round/>
            <a:headEnd type="none" w="med" len="med"/>
            <a:tailEnd type="triangle" w="med" len="med"/>
          </a:ln>
        </p:spPr>
      </p:cxnSp>
      <p:cxnSp>
        <p:nvCxnSpPr>
          <p:cNvPr id="631" name="Google Shape;631;p52"/>
          <p:cNvCxnSpPr/>
          <p:nvPr/>
        </p:nvCxnSpPr>
        <p:spPr>
          <a:xfrm rot="10800000">
            <a:off x="4479450" y="3774100"/>
            <a:ext cx="630000" cy="0"/>
          </a:xfrm>
          <a:prstGeom prst="straightConnector1">
            <a:avLst/>
          </a:prstGeom>
          <a:noFill/>
          <a:ln w="9525" cap="flat" cmpd="sng">
            <a:solidFill>
              <a:schemeClr val="dk2"/>
            </a:solidFill>
            <a:prstDash val="solid"/>
            <a:round/>
            <a:headEnd type="none" w="med" len="med"/>
            <a:tailEnd type="triangle" w="med" len="med"/>
          </a:ln>
        </p:spPr>
      </p:cxnSp>
      <p:cxnSp>
        <p:nvCxnSpPr>
          <p:cNvPr id="632" name="Google Shape;632;p52"/>
          <p:cNvCxnSpPr/>
          <p:nvPr/>
        </p:nvCxnSpPr>
        <p:spPr>
          <a:xfrm flipH="1">
            <a:off x="906700" y="1592975"/>
            <a:ext cx="865200" cy="968400"/>
          </a:xfrm>
          <a:prstGeom prst="straightConnector1">
            <a:avLst/>
          </a:prstGeom>
          <a:noFill/>
          <a:ln w="9525" cap="flat" cmpd="sng">
            <a:solidFill>
              <a:schemeClr val="dk2"/>
            </a:solidFill>
            <a:prstDash val="dot"/>
            <a:round/>
            <a:headEnd type="none" w="med" len="med"/>
            <a:tailEnd type="triangle" w="med" len="med"/>
          </a:ln>
        </p:spPr>
      </p:cxnSp>
      <p:cxnSp>
        <p:nvCxnSpPr>
          <p:cNvPr id="633" name="Google Shape;633;p52"/>
          <p:cNvCxnSpPr/>
          <p:nvPr/>
        </p:nvCxnSpPr>
        <p:spPr>
          <a:xfrm>
            <a:off x="6386700" y="1177888"/>
            <a:ext cx="1344600" cy="1119000"/>
          </a:xfrm>
          <a:prstGeom prst="straightConnector1">
            <a:avLst/>
          </a:prstGeom>
          <a:noFill/>
          <a:ln w="9525" cap="flat" cmpd="sng">
            <a:solidFill>
              <a:schemeClr val="dk2"/>
            </a:solidFill>
            <a:prstDash val="solid"/>
            <a:round/>
            <a:headEnd type="none" w="med" len="med"/>
            <a:tailEnd type="triangle" w="med" len="med"/>
          </a:ln>
        </p:spPr>
      </p:cxnSp>
      <p:cxnSp>
        <p:nvCxnSpPr>
          <p:cNvPr id="634" name="Google Shape;634;p52"/>
          <p:cNvCxnSpPr/>
          <p:nvPr/>
        </p:nvCxnSpPr>
        <p:spPr>
          <a:xfrm rot="10800000">
            <a:off x="6320775" y="1328263"/>
            <a:ext cx="1166100" cy="1006200"/>
          </a:xfrm>
          <a:prstGeom prst="straightConnector1">
            <a:avLst/>
          </a:prstGeom>
          <a:noFill/>
          <a:ln w="9525" cap="flat" cmpd="sng">
            <a:solidFill>
              <a:schemeClr val="dk2"/>
            </a:solidFill>
            <a:prstDash val="solid"/>
            <a:round/>
            <a:headEnd type="none" w="med" len="med"/>
            <a:tailEnd type="triangle" w="med" len="med"/>
          </a:ln>
        </p:spPr>
      </p:cxnSp>
      <p:sp>
        <p:nvSpPr>
          <p:cNvPr id="635" name="Google Shape;635;p52"/>
          <p:cNvSpPr txBox="1">
            <a:spLocks noGrp="1"/>
          </p:cNvSpPr>
          <p:nvPr>
            <p:ph type="title" idx="4294967295"/>
          </p:nvPr>
        </p:nvSpPr>
        <p:spPr>
          <a:xfrm>
            <a:off x="0" y="64225"/>
            <a:ext cx="9209400" cy="535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000"/>
              <a:t>State &amp; Regional Economic Development and Assistance Ecosystems are Distributed &amp; Fragmented, Often Unaligned </a:t>
            </a:r>
            <a:endParaRPr sz="2000"/>
          </a:p>
        </p:txBody>
      </p:sp>
      <p:sp>
        <p:nvSpPr>
          <p:cNvPr id="636" name="Google Shape;636;p52"/>
          <p:cNvSpPr txBox="1"/>
          <p:nvPr/>
        </p:nvSpPr>
        <p:spPr>
          <a:xfrm rot="2475051">
            <a:off x="6558586" y="1212296"/>
            <a:ext cx="1768086" cy="61565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Some coordination b/w entities </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637" name="Google Shape;637;p52"/>
          <p:cNvSpPr txBox="1"/>
          <p:nvPr/>
        </p:nvSpPr>
        <p:spPr>
          <a:xfrm rot="-2911724">
            <a:off x="10850" y="1312723"/>
            <a:ext cx="1768079" cy="61571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Low coordination b/w entities </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7"/>
                                        </p:tgtEl>
                                        <p:attrNameLst>
                                          <p:attrName>style.visibility</p:attrName>
                                        </p:attrNameLst>
                                      </p:cBhvr>
                                      <p:to>
                                        <p:strVal val="visible"/>
                                      </p:to>
                                    </p:set>
                                    <p:animEffect transition="in" filter="fade">
                                      <p:cBhvr>
                                        <p:cTn id="12" dur="1000"/>
                                        <p:tgtEl>
                                          <p:spTgt spid="6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3"/>
                                        </p:tgtEl>
                                        <p:attrNameLst>
                                          <p:attrName>style.visibility</p:attrName>
                                        </p:attrNameLst>
                                      </p:cBhvr>
                                      <p:to>
                                        <p:strVal val="visible"/>
                                      </p:to>
                                    </p:set>
                                    <p:animEffect transition="in" filter="fade">
                                      <p:cBhvr>
                                        <p:cTn id="17" dur="1000"/>
                                        <p:tgtEl>
                                          <p:spTgt spid="633"/>
                                        </p:tgtEl>
                                      </p:cBhvr>
                                    </p:animEffect>
                                  </p:childTnLst>
                                </p:cTn>
                              </p:par>
                              <p:par>
                                <p:cTn id="18" presetID="10" presetClass="entr" presetSubtype="0" fill="hold" nodeType="withEffect">
                                  <p:stCondLst>
                                    <p:cond delay="0"/>
                                  </p:stCondLst>
                                  <p:childTnLst>
                                    <p:set>
                                      <p:cBhvr>
                                        <p:cTn id="19" dur="1" fill="hold">
                                          <p:stCondLst>
                                            <p:cond delay="0"/>
                                          </p:stCondLst>
                                        </p:cTn>
                                        <p:tgtEl>
                                          <p:spTgt spid="636"/>
                                        </p:tgtEl>
                                        <p:attrNameLst>
                                          <p:attrName>style.visibility</p:attrName>
                                        </p:attrNameLst>
                                      </p:cBhvr>
                                      <p:to>
                                        <p:strVal val="visible"/>
                                      </p:to>
                                    </p:set>
                                    <p:animEffect transition="in" filter="fade">
                                      <p:cBhvr>
                                        <p:cTn id="20" dur="1000"/>
                                        <p:tgtEl>
                                          <p:spTgt spid="636"/>
                                        </p:tgtEl>
                                      </p:cBhvr>
                                    </p:animEffect>
                                  </p:childTnLst>
                                </p:cTn>
                              </p:par>
                              <p:par>
                                <p:cTn id="21" presetID="10" presetClass="entr" presetSubtype="0" fill="hold" nodeType="withEffect">
                                  <p:stCondLst>
                                    <p:cond delay="0"/>
                                  </p:stCondLst>
                                  <p:childTnLst>
                                    <p:set>
                                      <p:cBhvr>
                                        <p:cTn id="22" dur="1" fill="hold">
                                          <p:stCondLst>
                                            <p:cond delay="0"/>
                                          </p:stCondLst>
                                        </p:cTn>
                                        <p:tgtEl>
                                          <p:spTgt spid="634"/>
                                        </p:tgtEl>
                                        <p:attrNameLst>
                                          <p:attrName>style.visibility</p:attrName>
                                        </p:attrNameLst>
                                      </p:cBhvr>
                                      <p:to>
                                        <p:strVal val="visible"/>
                                      </p:to>
                                    </p:set>
                                    <p:animEffect transition="in" filter="fade">
                                      <p:cBhvr>
                                        <p:cTn id="23" dur="1000"/>
                                        <p:tgtEl>
                                          <p:spTgt spid="6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28"/>
                                        </p:tgtEl>
                                        <p:attrNameLst>
                                          <p:attrName>style.visibility</p:attrName>
                                        </p:attrNameLst>
                                      </p:cBhvr>
                                      <p:to>
                                        <p:strVal val="visible"/>
                                      </p:to>
                                    </p:set>
                                    <p:animEffect transition="in" filter="fade">
                                      <p:cBhvr>
                                        <p:cTn id="28" dur="1000"/>
                                        <p:tgtEl>
                                          <p:spTgt spid="6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1"/>
                                        </p:tgtEl>
                                        <p:attrNameLst>
                                          <p:attrName>style.visibility</p:attrName>
                                        </p:attrNameLst>
                                      </p:cBhvr>
                                      <p:to>
                                        <p:strVal val="visible"/>
                                      </p:to>
                                    </p:set>
                                    <p:animEffect transition="in" filter="fade">
                                      <p:cBhvr>
                                        <p:cTn id="33" dur="1000"/>
                                        <p:tgtEl>
                                          <p:spTgt spid="631"/>
                                        </p:tgtEl>
                                      </p:cBhvr>
                                    </p:animEffect>
                                  </p:childTnLst>
                                </p:cTn>
                              </p:par>
                              <p:par>
                                <p:cTn id="34" presetID="10" presetClass="entr" presetSubtype="0" fill="hold" nodeType="withEffect">
                                  <p:stCondLst>
                                    <p:cond delay="0"/>
                                  </p:stCondLst>
                                  <p:childTnLst>
                                    <p:set>
                                      <p:cBhvr>
                                        <p:cTn id="35" dur="1" fill="hold">
                                          <p:stCondLst>
                                            <p:cond delay="0"/>
                                          </p:stCondLst>
                                        </p:cTn>
                                        <p:tgtEl>
                                          <p:spTgt spid="630"/>
                                        </p:tgtEl>
                                        <p:attrNameLst>
                                          <p:attrName>style.visibility</p:attrName>
                                        </p:attrNameLst>
                                      </p:cBhvr>
                                      <p:to>
                                        <p:strVal val="visible"/>
                                      </p:to>
                                    </p:set>
                                    <p:animEffect transition="in" filter="fade">
                                      <p:cBhvr>
                                        <p:cTn id="36" dur="1000"/>
                                        <p:tgtEl>
                                          <p:spTgt spid="6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9"/>
                                        </p:tgtEl>
                                        <p:attrNameLst>
                                          <p:attrName>style.visibility</p:attrName>
                                        </p:attrNameLst>
                                      </p:cBhvr>
                                      <p:to>
                                        <p:strVal val="visible"/>
                                      </p:to>
                                    </p:set>
                                    <p:animEffect transition="in" filter="fade">
                                      <p:cBhvr>
                                        <p:cTn id="41" dur="1000"/>
                                        <p:tgtEl>
                                          <p:spTgt spid="629"/>
                                        </p:tgtEl>
                                      </p:cBhvr>
                                    </p:animEffect>
                                  </p:childTnLst>
                                </p:cTn>
                              </p:par>
                              <p:par>
                                <p:cTn id="42" presetID="10" presetClass="entr" presetSubtype="0" fill="hold" nodeType="withEffect">
                                  <p:stCondLst>
                                    <p:cond delay="0"/>
                                  </p:stCondLst>
                                  <p:childTnLst>
                                    <p:set>
                                      <p:cBhvr>
                                        <p:cTn id="43" dur="1" fill="hold">
                                          <p:stCondLst>
                                            <p:cond delay="0"/>
                                          </p:stCondLst>
                                        </p:cTn>
                                        <p:tgtEl>
                                          <p:spTgt spid="637"/>
                                        </p:tgtEl>
                                        <p:attrNameLst>
                                          <p:attrName>style.visibility</p:attrName>
                                        </p:attrNameLst>
                                      </p:cBhvr>
                                      <p:to>
                                        <p:strVal val="visible"/>
                                      </p:to>
                                    </p:set>
                                    <p:animEffect transition="in" filter="fade">
                                      <p:cBhvr>
                                        <p:cTn id="44" dur="1000"/>
                                        <p:tgtEl>
                                          <p:spTgt spid="637"/>
                                        </p:tgtEl>
                                      </p:cBhvr>
                                    </p:animEffect>
                                  </p:childTnLst>
                                </p:cTn>
                              </p:par>
                              <p:par>
                                <p:cTn id="45" presetID="10" presetClass="entr" presetSubtype="0" fill="hold" nodeType="withEffect">
                                  <p:stCondLst>
                                    <p:cond delay="0"/>
                                  </p:stCondLst>
                                  <p:childTnLst>
                                    <p:set>
                                      <p:cBhvr>
                                        <p:cTn id="46" dur="1" fill="hold">
                                          <p:stCondLst>
                                            <p:cond delay="0"/>
                                          </p:stCondLst>
                                        </p:cTn>
                                        <p:tgtEl>
                                          <p:spTgt spid="632"/>
                                        </p:tgtEl>
                                        <p:attrNameLst>
                                          <p:attrName>style.visibility</p:attrName>
                                        </p:attrNameLst>
                                      </p:cBhvr>
                                      <p:to>
                                        <p:strVal val="visible"/>
                                      </p:to>
                                    </p:set>
                                    <p:animEffect transition="in" filter="fade">
                                      <p:cBhvr>
                                        <p:cTn id="47" dur="10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3"/>
          <p:cNvSpPr txBox="1">
            <a:spLocks noGrp="1"/>
          </p:cNvSpPr>
          <p:nvPr>
            <p:ph type="title"/>
          </p:nvPr>
        </p:nvSpPr>
        <p:spPr>
          <a:xfrm>
            <a:off x="122950" y="88475"/>
            <a:ext cx="8968500" cy="572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
              <a:t>How do regions mitigate the impact of supply chain disruptions? </a:t>
            </a:r>
            <a:endParaRPr/>
          </a:p>
          <a:p>
            <a:pPr marL="0" lvl="0" indent="0" algn="ctr"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sp>
        <p:nvSpPr>
          <p:cNvPr id="643" name="Google Shape;643;p53"/>
          <p:cNvSpPr txBox="1"/>
          <p:nvPr/>
        </p:nvSpPr>
        <p:spPr>
          <a:xfrm>
            <a:off x="26250" y="1310725"/>
            <a:ext cx="9091500" cy="9234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Open Sans"/>
              <a:buChar char="●"/>
              <a:tabLst/>
              <a:defRPr/>
            </a:pPr>
            <a:r>
              <a:rPr kumimoji="0" lang="en" sz="1600" b="0" i="0" u="none" strike="noStrike" kern="0" cap="none" spc="0" normalizeH="0" baseline="0" noProof="0">
                <a:ln>
                  <a:noFill/>
                </a:ln>
                <a:solidFill>
                  <a:srgbClr val="000000"/>
                </a:solidFill>
                <a:effectLst/>
                <a:uLnTx/>
                <a:uFillTx/>
                <a:latin typeface="Open Sans"/>
                <a:ea typeface="Open Sans"/>
                <a:cs typeface="Open Sans"/>
                <a:sym typeface="Open Sans"/>
              </a:rPr>
              <a:t>State governments and small and medium sized enterprises (SMEs) are vulnerable to disruptions in global value chains</a:t>
            </a:r>
            <a:endParaRPr kumimoji="0" sz="16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644" name="Google Shape;644;p53"/>
          <p:cNvSpPr txBox="1"/>
          <p:nvPr/>
        </p:nvSpPr>
        <p:spPr>
          <a:xfrm>
            <a:off x="35200" y="2234125"/>
            <a:ext cx="9144000" cy="11391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Open Sans"/>
              <a:buChar char="●"/>
              <a:tabLst/>
              <a:defRPr/>
            </a:pPr>
            <a:r>
              <a:rPr kumimoji="0" lang="en" sz="1600" b="0" i="0" u="none" strike="noStrike" kern="0" cap="none" spc="0" normalizeH="0" baseline="0" noProof="0">
                <a:ln>
                  <a:noFill/>
                </a:ln>
                <a:solidFill>
                  <a:srgbClr val="000000"/>
                </a:solidFill>
                <a:effectLst/>
                <a:uLnTx/>
                <a:uFillTx/>
                <a:latin typeface="Open Sans"/>
                <a:ea typeface="Open Sans"/>
                <a:cs typeface="Open Sans"/>
                <a:sym typeface="Open Sans"/>
              </a:rPr>
              <a:t>Large companies driven by clear demand signals might not be incentivized to respond to regional shortages</a:t>
            </a:r>
            <a:endParaRPr kumimoji="0" sz="16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53"/>
          <p:cNvSpPr txBox="1"/>
          <p:nvPr/>
        </p:nvSpPr>
        <p:spPr>
          <a:xfrm>
            <a:off x="26250" y="3080625"/>
            <a:ext cx="9091500" cy="677100"/>
          </a:xfrm>
          <a:prstGeom prst="rect">
            <a:avLst/>
          </a:prstGeom>
          <a:noFill/>
          <a:ln>
            <a:noFill/>
          </a:ln>
        </p:spPr>
        <p:txBody>
          <a:bodyPr spcFirstLastPara="1" wrap="square" lIns="91425" tIns="91425" rIns="91425" bIns="91425" anchor="t" anchorCtr="0">
            <a:spAutoFit/>
          </a:bodyPr>
          <a:lstStyle/>
          <a:p>
            <a:pPr marL="457200" marR="0" lvl="0" indent="-330200" algn="l" defTabSz="914400" rtl="0" eaLnBrk="1" fontAlgn="auto" latinLnBrk="0" hangingPunct="1">
              <a:lnSpc>
                <a:spcPct val="100000"/>
              </a:lnSpc>
              <a:spcBef>
                <a:spcPts val="0"/>
              </a:spcBef>
              <a:spcAft>
                <a:spcPts val="0"/>
              </a:spcAft>
              <a:buClr>
                <a:srgbClr val="000000"/>
              </a:buClr>
              <a:buSzPts val="1600"/>
              <a:buFont typeface="Open Sans"/>
              <a:buChar char="●"/>
              <a:tabLst/>
              <a:defRPr/>
            </a:pPr>
            <a:r>
              <a:rPr kumimoji="0" lang="en" sz="1600" b="0" i="0" u="none" strike="noStrike" kern="0" cap="none" spc="0" normalizeH="0" baseline="0" noProof="0">
                <a:ln>
                  <a:noFill/>
                </a:ln>
                <a:solidFill>
                  <a:srgbClr val="000000"/>
                </a:solidFill>
                <a:effectLst/>
                <a:uLnTx/>
                <a:uFillTx/>
                <a:latin typeface="Open Sans"/>
                <a:ea typeface="Open Sans"/>
                <a:cs typeface="Open Sans"/>
                <a:sym typeface="Open Sans"/>
              </a:rPr>
              <a:t>Traditional tools for nations to respond to critical shortages (stockpiles, reliance on existing manufacturers) might not be appropriate/available for states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10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4"/>
                                        </p:tgtEl>
                                        <p:attrNameLst>
                                          <p:attrName>style.visibility</p:attrName>
                                        </p:attrNameLst>
                                      </p:cBhvr>
                                      <p:to>
                                        <p:strVal val="visible"/>
                                      </p:to>
                                    </p:set>
                                    <p:animEffect transition="in" filter="fade">
                                      <p:cBhvr>
                                        <p:cTn id="12" dur="1000"/>
                                        <p:tgtEl>
                                          <p:spTgt spid="6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
                                        </p:tgtEl>
                                        <p:attrNameLst>
                                          <p:attrName>style.visibility</p:attrName>
                                        </p:attrNameLst>
                                      </p:cBhvr>
                                      <p:to>
                                        <p:strVal val="visible"/>
                                      </p:to>
                                    </p:set>
                                    <p:animEffect transition="in" filter="fade">
                                      <p:cBhvr>
                                        <p:cTn id="17" dur="10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4"/>
          <p:cNvSpPr txBox="1">
            <a:spLocks noGrp="1"/>
          </p:cNvSpPr>
          <p:nvPr>
            <p:ph type="title"/>
          </p:nvPr>
        </p:nvSpPr>
        <p:spPr>
          <a:xfrm>
            <a:off x="122950" y="88475"/>
            <a:ext cx="8968500" cy="572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State support for short-term economic dynamism as a foundation for resilient supply chains</a:t>
            </a:r>
            <a:endParaRPr/>
          </a:p>
        </p:txBody>
      </p:sp>
      <p:sp>
        <p:nvSpPr>
          <p:cNvPr id="651" name="Google Shape;651;p54"/>
          <p:cNvSpPr txBox="1"/>
          <p:nvPr/>
        </p:nvSpPr>
        <p:spPr>
          <a:xfrm>
            <a:off x="122950" y="1272425"/>
            <a:ext cx="90210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0000"/>
                </a:solidFill>
                <a:effectLst/>
                <a:uLnTx/>
                <a:uFillTx/>
                <a:latin typeface="Open Sans"/>
                <a:ea typeface="Open Sans"/>
                <a:cs typeface="Open Sans"/>
                <a:sym typeface="Open Sans"/>
              </a:rPr>
              <a:t>Short-term economic dynamism: the rapid entry and expansion of firms into product areas experiencing shortages </a:t>
            </a:r>
            <a:endParaRPr kumimoji="0" sz="18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652" name="Google Shape;652;p54"/>
          <p:cNvSpPr txBox="1"/>
          <p:nvPr/>
        </p:nvSpPr>
        <p:spPr>
          <a:xfrm>
            <a:off x="5240272" y="2106400"/>
            <a:ext cx="24729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Cons: </a:t>
            </a:r>
            <a:endParaRPr kumimoji="0" sz="14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653" name="Google Shape;653;p54"/>
          <p:cNvSpPr txBox="1"/>
          <p:nvPr/>
        </p:nvSpPr>
        <p:spPr>
          <a:xfrm>
            <a:off x="1152322" y="2106400"/>
            <a:ext cx="24729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Pros: </a:t>
            </a:r>
            <a:endParaRPr kumimoji="0" sz="14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654" name="Google Shape;654;p54"/>
          <p:cNvSpPr txBox="1"/>
          <p:nvPr/>
        </p:nvSpPr>
        <p:spPr>
          <a:xfrm>
            <a:off x="164275" y="2537500"/>
            <a:ext cx="4449000" cy="1493100"/>
          </a:xfrm>
          <a:prstGeom prst="rect">
            <a:avLst/>
          </a:prstGeom>
          <a:noFill/>
          <a:ln>
            <a:noFill/>
          </a:ln>
        </p:spPr>
        <p:txBody>
          <a:bodyPr spcFirstLastPara="1" wrap="square" lIns="91425" tIns="91425" rIns="91425" bIns="91425" anchor="t" anchorCtr="0">
            <a:spAutoFit/>
          </a:bodyPr>
          <a:lstStyle/>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Added capacity</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Ability to respond to unforeseen challenges/retool as supply chains change</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Novel ideas, approaches</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655" name="Google Shape;655;p54"/>
          <p:cNvSpPr txBox="1"/>
          <p:nvPr/>
        </p:nvSpPr>
        <p:spPr>
          <a:xfrm>
            <a:off x="4700650" y="2537500"/>
            <a:ext cx="4390800" cy="1493100"/>
          </a:xfrm>
          <a:prstGeom prst="rect">
            <a:avLst/>
          </a:prstGeom>
          <a:noFill/>
          <a:ln>
            <a:noFill/>
          </a:ln>
        </p:spPr>
        <p:txBody>
          <a:bodyPr spcFirstLastPara="1" wrap="square" lIns="91425" tIns="91425" rIns="91425" bIns="91425" anchor="t" anchorCtr="0">
            <a:spAutoFit/>
          </a:bodyPr>
          <a:lstStyle/>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Potentially unvalidated sources</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Difficult to coordinate</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Time delay </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36550" algn="l" defTabSz="914400" rtl="0" eaLnBrk="1" fontAlgn="auto" latinLnBrk="0" hangingPunct="1">
              <a:lnSpc>
                <a:spcPct val="100000"/>
              </a:lnSpc>
              <a:spcBef>
                <a:spcPts val="0"/>
              </a:spcBef>
              <a:spcAft>
                <a:spcPts val="0"/>
              </a:spcAft>
              <a:buClr>
                <a:srgbClr val="000000"/>
              </a:buClr>
              <a:buSzPts val="1700"/>
              <a:buFont typeface="Nunito"/>
              <a:buChar char="●"/>
              <a:tabLst/>
              <a:defRPr/>
            </a:pPr>
            <a:r>
              <a:rPr kumimoji="0" lang="en" sz="1700" b="0" i="0" u="none" strike="noStrike" kern="0" cap="none" spc="0" normalizeH="0" baseline="0" noProof="0">
                <a:ln>
                  <a:noFill/>
                </a:ln>
                <a:solidFill>
                  <a:srgbClr val="000000"/>
                </a:solidFill>
                <a:effectLst/>
                <a:uLnTx/>
                <a:uFillTx/>
                <a:latin typeface="Nunito"/>
                <a:ea typeface="Nunito"/>
                <a:cs typeface="Nunito"/>
                <a:sym typeface="Nunito"/>
              </a:rPr>
              <a:t>Less applicable for more complex products/less severe disruptions</a:t>
            </a:r>
            <a:endParaRPr kumimoji="0" sz="1700" b="0" i="0" u="none" strike="noStrike" kern="0" cap="none" spc="0" normalizeH="0" baseline="0" noProof="0">
              <a:ln>
                <a:noFill/>
              </a:ln>
              <a:solidFill>
                <a:srgbClr val="000000"/>
              </a:solidFill>
              <a:effectLst/>
              <a:uLnTx/>
              <a:uFillTx/>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1000"/>
                                        <p:tgtEl>
                                          <p:spTgt spid="654"/>
                                        </p:tgtEl>
                                      </p:cBhvr>
                                    </p:animEffect>
                                  </p:childTnLst>
                                </p:cTn>
                              </p:par>
                              <p:par>
                                <p:cTn id="8" presetID="10" presetClass="entr" presetSubtype="0" fill="hold" nodeType="withEffect">
                                  <p:stCondLst>
                                    <p:cond delay="0"/>
                                  </p:stCondLst>
                                  <p:childTnLst>
                                    <p:set>
                                      <p:cBhvr>
                                        <p:cTn id="9" dur="1" fill="hold">
                                          <p:stCondLst>
                                            <p:cond delay="0"/>
                                          </p:stCondLst>
                                        </p:cTn>
                                        <p:tgtEl>
                                          <p:spTgt spid="653"/>
                                        </p:tgtEl>
                                        <p:attrNameLst>
                                          <p:attrName>style.visibility</p:attrName>
                                        </p:attrNameLst>
                                      </p:cBhvr>
                                      <p:to>
                                        <p:strVal val="visible"/>
                                      </p:to>
                                    </p:set>
                                    <p:animEffect transition="in" filter="fade">
                                      <p:cBhvr>
                                        <p:cTn id="10" dur="1000"/>
                                        <p:tgtEl>
                                          <p:spTgt spid="6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52"/>
                                        </p:tgtEl>
                                        <p:attrNameLst>
                                          <p:attrName>style.visibility</p:attrName>
                                        </p:attrNameLst>
                                      </p:cBhvr>
                                      <p:to>
                                        <p:strVal val="visible"/>
                                      </p:to>
                                    </p:set>
                                    <p:animEffect transition="in" filter="fade">
                                      <p:cBhvr>
                                        <p:cTn id="15" dur="1000"/>
                                        <p:tgtEl>
                                          <p:spTgt spid="652"/>
                                        </p:tgtEl>
                                      </p:cBhvr>
                                    </p:animEffect>
                                  </p:childTnLst>
                                </p:cTn>
                              </p:par>
                              <p:par>
                                <p:cTn id="16" presetID="10" presetClass="entr" presetSubtype="0" fill="hold" nodeType="withEffect">
                                  <p:stCondLst>
                                    <p:cond delay="0"/>
                                  </p:stCondLst>
                                  <p:childTnLst>
                                    <p:set>
                                      <p:cBhvr>
                                        <p:cTn id="17" dur="1" fill="hold">
                                          <p:stCondLst>
                                            <p:cond delay="0"/>
                                          </p:stCondLst>
                                        </p:cTn>
                                        <p:tgtEl>
                                          <p:spTgt spid="655"/>
                                        </p:tgtEl>
                                        <p:attrNameLst>
                                          <p:attrName>style.visibility</p:attrName>
                                        </p:attrNameLst>
                                      </p:cBhvr>
                                      <p:to>
                                        <p:strVal val="visible"/>
                                      </p:to>
                                    </p:set>
                                    <p:animEffect transition="in" filter="fade">
                                      <p:cBhvr>
                                        <p:cTn id="18"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5"/>
          <p:cNvSpPr txBox="1">
            <a:spLocks noGrp="1"/>
          </p:cNvSpPr>
          <p:nvPr>
            <p:ph type="title"/>
          </p:nvPr>
        </p:nvSpPr>
        <p:spPr>
          <a:xfrm>
            <a:off x="122950" y="88475"/>
            <a:ext cx="8968500" cy="572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State support for short-term economic dynamism as a foundation for resilient supply chains</a:t>
            </a:r>
            <a:endParaRPr/>
          </a:p>
        </p:txBody>
      </p:sp>
      <p:sp>
        <p:nvSpPr>
          <p:cNvPr id="661" name="Google Shape;661;p55"/>
          <p:cNvSpPr txBox="1"/>
          <p:nvPr/>
        </p:nvSpPr>
        <p:spPr>
          <a:xfrm>
            <a:off x="35700" y="1219975"/>
            <a:ext cx="9072600" cy="1231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Short-term economic dynamism: the rapid entry and expansion of firms into product areas experiencing shortages </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662" name="Google Shape;662;p55"/>
          <p:cNvSpPr txBox="1"/>
          <p:nvPr/>
        </p:nvSpPr>
        <p:spPr>
          <a:xfrm>
            <a:off x="0" y="2116925"/>
            <a:ext cx="9015300" cy="1754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State economic development networks can play a crucial role in supporting and potentially accelerating short-term economic dynamism, both before disruptions, and during</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663" name="Google Shape;663;p55"/>
          <p:cNvSpPr txBox="1"/>
          <p:nvPr/>
        </p:nvSpPr>
        <p:spPr>
          <a:xfrm>
            <a:off x="0" y="3254775"/>
            <a:ext cx="9144000" cy="836400"/>
          </a:xfrm>
          <a:prstGeom prst="rect">
            <a:avLst/>
          </a:prstGeom>
          <a:noFill/>
          <a:ln>
            <a:noFill/>
          </a:ln>
        </p:spPr>
        <p:txBody>
          <a:bodyPr spcFirstLastPara="1" wrap="square" lIns="91425" tIns="91425" rIns="91425" bIns="91425" anchor="t" anchorCtr="0">
            <a:spAutoFit/>
          </a:bodyPr>
          <a:lstStyle/>
          <a:p>
            <a:pPr marL="457200" marR="0" lvl="0" indent="-336550" algn="l" defTabSz="914400" rtl="0" eaLnBrk="1" fontAlgn="auto" latinLnBrk="0" hangingPunct="1">
              <a:lnSpc>
                <a:spcPct val="100000"/>
              </a:lnSpc>
              <a:spcBef>
                <a:spcPts val="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Brokerage and capital provision to fill missing capabilities, augment existing ones</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36550" algn="l" defTabSz="914400" rtl="0" eaLnBrk="1" fontAlgn="auto" latinLnBrk="0" hangingPunct="1">
              <a:lnSpc>
                <a:spcPct val="100000"/>
              </a:lnSpc>
              <a:spcBef>
                <a:spcPts val="1000"/>
              </a:spcBef>
              <a:spcAft>
                <a:spcPts val="0"/>
              </a:spcAft>
              <a:buClr>
                <a:srgbClr val="000000"/>
              </a:buClr>
              <a:buSzPts val="1700"/>
              <a:buFont typeface="Open Sans"/>
              <a:buChar char="●"/>
              <a:tabLst/>
              <a:defRPr/>
            </a:pPr>
            <a:r>
              <a:rPr kumimoji="0" lang="en" sz="1700" b="0" i="0" u="none" strike="noStrike" kern="0" cap="none" spc="0" normalizeH="0" baseline="0" noProof="0">
                <a:ln>
                  <a:noFill/>
                </a:ln>
                <a:solidFill>
                  <a:srgbClr val="000000"/>
                </a:solidFill>
                <a:effectLst/>
                <a:uLnTx/>
                <a:uFillTx/>
                <a:latin typeface="Open Sans"/>
                <a:ea typeface="Open Sans"/>
                <a:cs typeface="Open Sans"/>
                <a:sym typeface="Open Sans"/>
              </a:rPr>
              <a:t>Requires knowledge of firm capabilities, ability to meet them where they are</a:t>
            </a:r>
            <a:endParaRPr kumimoji="0" sz="17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144" y="82582"/>
            <a:ext cx="9164955" cy="4978718"/>
            <a:chOff x="-13525" y="110109"/>
            <a:chExt cx="12219940" cy="6638290"/>
          </a:xfrm>
        </p:grpSpPr>
        <p:sp>
          <p:nvSpPr>
            <p:cNvPr id="3" name="object 3"/>
            <p:cNvSpPr/>
            <p:nvPr/>
          </p:nvSpPr>
          <p:spPr>
            <a:xfrm>
              <a:off x="0" y="138684"/>
              <a:ext cx="6300215" cy="6580632"/>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761" y="124396"/>
              <a:ext cx="6313805" cy="6609715"/>
            </a:xfrm>
            <a:custGeom>
              <a:avLst/>
              <a:gdLst/>
              <a:ahLst/>
              <a:cxnLst/>
              <a:rect l="l" t="t" r="r" b="b"/>
              <a:pathLst>
                <a:path w="6313805" h="6609715">
                  <a:moveTo>
                    <a:pt x="0" y="6609207"/>
                  </a:moveTo>
                  <a:lnTo>
                    <a:pt x="6313741" y="6609207"/>
                  </a:lnTo>
                  <a:lnTo>
                    <a:pt x="6313741" y="0"/>
                  </a:lnTo>
                  <a:lnTo>
                    <a:pt x="0" y="0"/>
                  </a:lnTo>
                </a:path>
              </a:pathLst>
            </a:custGeom>
            <a:ln w="28575">
              <a:solidFill>
                <a:srgbClr val="1A315D"/>
              </a:solidFill>
            </a:ln>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6300215" y="138684"/>
              <a:ext cx="5891784" cy="6580632"/>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6285865" y="124396"/>
              <a:ext cx="5906135" cy="6609715"/>
            </a:xfrm>
            <a:custGeom>
              <a:avLst/>
              <a:gdLst/>
              <a:ahLst/>
              <a:cxnLst/>
              <a:rect l="l" t="t" r="r" b="b"/>
              <a:pathLst>
                <a:path w="5906134" h="6609715">
                  <a:moveTo>
                    <a:pt x="0" y="6609207"/>
                  </a:moveTo>
                  <a:lnTo>
                    <a:pt x="5906135" y="6609207"/>
                  </a:lnTo>
                </a:path>
                <a:path w="5906134" h="6609715">
                  <a:moveTo>
                    <a:pt x="5906135" y="0"/>
                  </a:moveTo>
                  <a:lnTo>
                    <a:pt x="0" y="0"/>
                  </a:lnTo>
                  <a:lnTo>
                    <a:pt x="0" y="6609207"/>
                  </a:lnTo>
                </a:path>
              </a:pathLst>
            </a:custGeom>
            <a:ln w="28575">
              <a:solidFill>
                <a:srgbClr val="1A315D"/>
              </a:solidFill>
            </a:ln>
          </p:spPr>
          <p:txBody>
            <a:bodyPr wrap="square" lIns="0" tIns="0" rIns="0" bIns="0" rtlCol="0"/>
            <a:lstStyle/>
            <a:p>
              <a:pPr defTabSz="685800"/>
              <a:endParaRPr sz="1350">
                <a:solidFill>
                  <a:prstClr val="black"/>
                </a:solidFill>
                <a:latin typeface="Calibri"/>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667"/>
        <p:cNvGrpSpPr/>
        <p:nvPr/>
      </p:nvGrpSpPr>
      <p:grpSpPr>
        <a:xfrm>
          <a:off x="0" y="0"/>
          <a:ext cx="0" cy="0"/>
          <a:chOff x="0" y="0"/>
          <a:chExt cx="0" cy="0"/>
        </a:xfrm>
      </p:grpSpPr>
      <p:pic>
        <p:nvPicPr>
          <p:cNvPr id="668" name="Google Shape;668;p56"/>
          <p:cNvPicPr preferRelativeResize="0"/>
          <p:nvPr/>
        </p:nvPicPr>
        <p:blipFill>
          <a:blip r:embed="rId3">
            <a:alphaModFix/>
          </a:blip>
          <a:stretch>
            <a:fillRect/>
          </a:stretch>
        </p:blipFill>
        <p:spPr>
          <a:xfrm>
            <a:off x="2625" y="1287350"/>
            <a:ext cx="1145425" cy="1208200"/>
          </a:xfrm>
          <a:prstGeom prst="rect">
            <a:avLst/>
          </a:prstGeom>
          <a:noFill/>
          <a:ln>
            <a:noFill/>
          </a:ln>
        </p:spPr>
      </p:pic>
      <p:sp>
        <p:nvSpPr>
          <p:cNvPr id="669" name="Google Shape;669;p56"/>
          <p:cNvSpPr txBox="1"/>
          <p:nvPr/>
        </p:nvSpPr>
        <p:spPr>
          <a:xfrm>
            <a:off x="1505925" y="817675"/>
            <a:ext cx="5864700" cy="2216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SME firms heterogeneously benefit from state and regional institutional support, successful firms do well at leveraging external institutions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1" u="none" strike="noStrike" kern="0" cap="none" spc="0" normalizeH="0" baseline="0" noProof="0">
                <a:ln>
                  <a:noFill/>
                </a:ln>
                <a:solidFill>
                  <a:srgbClr val="888888"/>
                </a:solidFill>
                <a:effectLst/>
                <a:uLnTx/>
                <a:uFillTx/>
                <a:latin typeface="Lato"/>
                <a:ea typeface="Lato"/>
                <a:cs typeface="Lato"/>
                <a:sym typeface="Lato"/>
              </a:rPr>
              <a:t>(Whitford and Zeitlen 2004, Helper and Stanley, 2010)</a:t>
            </a:r>
            <a:endParaRPr kumimoji="0" sz="1200" b="0" i="1" u="none" strike="noStrike" kern="0" cap="none" spc="0" normalizeH="0" baseline="0" noProof="0">
              <a:ln>
                <a:noFill/>
              </a:ln>
              <a:solidFill>
                <a:srgbClr val="88888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External support can help SME manufacturers to adapt to new shocks, technologies, organizational paradigms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888888"/>
                </a:solidFill>
                <a:effectLst/>
                <a:uLnTx/>
                <a:uFillTx/>
                <a:latin typeface="Lato"/>
                <a:ea typeface="Lato"/>
                <a:cs typeface="Lato"/>
                <a:sym typeface="Lato"/>
              </a:rPr>
              <a:t>(</a:t>
            </a:r>
            <a:r>
              <a:rPr kumimoji="0" lang="en" sz="1200" b="0" i="1" u="none" strike="noStrike" kern="0" cap="none" spc="0" normalizeH="0" baseline="0" noProof="0">
                <a:ln>
                  <a:noFill/>
                </a:ln>
                <a:solidFill>
                  <a:srgbClr val="888888"/>
                </a:solidFill>
                <a:effectLst/>
                <a:uLnTx/>
                <a:uFillTx/>
                <a:latin typeface="Lato"/>
                <a:ea typeface="Lato"/>
                <a:cs typeface="Lato"/>
                <a:sym typeface="Lato"/>
              </a:rPr>
              <a:t>Chiung-Wen and Chiang, 2001; Helper and MacDuffie, 1997)</a:t>
            </a:r>
            <a:endParaRPr kumimoji="0" sz="1200" b="0" i="1" u="none" strike="noStrike" kern="0" cap="none" spc="0" normalizeH="0" baseline="0" noProof="0">
              <a:ln>
                <a:noFill/>
              </a:ln>
              <a:solidFill>
                <a:srgbClr val="88888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External support best when facilitating and encouraging collaborative relationships b/w and among suppliers - or,</a:t>
            </a:r>
            <a:r>
              <a:rPr kumimoji="0" lang="en" sz="1400" b="1" i="1" u="none" strike="noStrike" kern="0" cap="none" spc="0" normalizeH="0" baseline="0" noProof="0">
                <a:ln>
                  <a:noFill/>
                </a:ln>
                <a:solidFill>
                  <a:srgbClr val="000000"/>
                </a:solidFill>
                <a:effectLst/>
                <a:uLnTx/>
                <a:uFillTx/>
                <a:latin typeface="Lato"/>
                <a:ea typeface="Lato"/>
                <a:cs typeface="Lato"/>
                <a:sym typeface="Lato"/>
              </a:rPr>
              <a:t> network formation </a:t>
            </a:r>
            <a:endParaRPr kumimoji="0" sz="1400" b="1" i="1" u="none" strike="noStrike" kern="0" cap="none" spc="0" normalizeH="0" baseline="0" noProof="0">
              <a:ln>
                <a:noFill/>
              </a:ln>
              <a:solidFill>
                <a:srgbClr val="000000"/>
              </a:solidFill>
              <a:effectLst/>
              <a:uLnTx/>
              <a:uFillTx/>
              <a:latin typeface="Lato"/>
              <a:ea typeface="Lato"/>
              <a:cs typeface="Lato"/>
              <a:sym typeface="La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1" u="none" strike="noStrike" kern="0" cap="none" spc="0" normalizeH="0" baseline="0" noProof="0">
                <a:ln>
                  <a:noFill/>
                </a:ln>
                <a:solidFill>
                  <a:srgbClr val="888888"/>
                </a:solidFill>
                <a:effectLst/>
                <a:uLnTx/>
                <a:uFillTx/>
                <a:latin typeface="Lato"/>
                <a:ea typeface="Lato"/>
                <a:cs typeface="Lato"/>
                <a:sym typeface="Lato"/>
              </a:rPr>
              <a:t>(McEvily and Marcus, 2005; Whitford and Zeitlin, 2004; Brandt and Whitford, 2017; Helveston et al., 2019)</a:t>
            </a:r>
            <a:endParaRPr kumimoji="0" sz="1200" b="0" i="1" u="none" strike="noStrike" kern="0" cap="none" spc="0" normalizeH="0" baseline="0" noProof="0">
              <a:ln>
                <a:noFill/>
              </a:ln>
              <a:solidFill>
                <a:srgbClr val="888888"/>
              </a:solidFill>
              <a:effectLst/>
              <a:uLnTx/>
              <a:uFillTx/>
              <a:latin typeface="Lato"/>
              <a:ea typeface="Lato"/>
              <a:cs typeface="Lato"/>
              <a:sym typeface="Lato"/>
            </a:endParaRPr>
          </a:p>
        </p:txBody>
      </p:sp>
      <p:sp>
        <p:nvSpPr>
          <p:cNvPr id="670" name="Google Shape;670;p56"/>
          <p:cNvSpPr txBox="1">
            <a:spLocks noGrp="1"/>
          </p:cNvSpPr>
          <p:nvPr>
            <p:ph type="title" idx="4294967295"/>
          </p:nvPr>
        </p:nvSpPr>
        <p:spPr>
          <a:xfrm>
            <a:off x="-30200" y="0"/>
            <a:ext cx="9144000" cy="535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SzPts val="990"/>
              <a:buNone/>
            </a:pPr>
            <a:r>
              <a:rPr lang="en" sz="2220"/>
              <a:t>High variation in the effectiveness of support for manufacturers, little work on support for economic dynamism </a:t>
            </a:r>
            <a:endParaRPr sz="2220"/>
          </a:p>
        </p:txBody>
      </p:sp>
      <p:sp>
        <p:nvSpPr>
          <p:cNvPr id="671" name="Google Shape;671;p56"/>
          <p:cNvSpPr/>
          <p:nvPr/>
        </p:nvSpPr>
        <p:spPr>
          <a:xfrm>
            <a:off x="-19375" y="3776650"/>
            <a:ext cx="1028700" cy="307500"/>
          </a:xfrm>
          <a:prstGeom prst="rightArrow">
            <a:avLst>
              <a:gd name="adj1" fmla="val 50000"/>
              <a:gd name="adj2" fmla="val 50000"/>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56"/>
          <p:cNvSpPr txBox="1"/>
          <p:nvPr/>
        </p:nvSpPr>
        <p:spPr>
          <a:xfrm>
            <a:off x="-19380" y="3485825"/>
            <a:ext cx="10287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COVID-19 </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673" name="Google Shape;673;p56"/>
          <p:cNvSpPr txBox="1"/>
          <p:nvPr/>
        </p:nvSpPr>
        <p:spPr>
          <a:xfrm>
            <a:off x="2518875" y="3855500"/>
            <a:ext cx="53562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674" name="Google Shape;674;p56"/>
          <p:cNvSpPr txBox="1"/>
          <p:nvPr/>
        </p:nvSpPr>
        <p:spPr>
          <a:xfrm>
            <a:off x="1032975" y="3099250"/>
            <a:ext cx="6710700" cy="166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States act independently of federal government</a:t>
            </a:r>
            <a:r>
              <a:rPr kumimoji="0" lang="en" sz="1200" b="0" i="0" u="none" strike="noStrike" kern="0" cap="none" spc="0" normalizeH="0" baseline="0" noProof="0">
                <a:ln>
                  <a:noFill/>
                </a:ln>
                <a:solidFill>
                  <a:srgbClr val="888888"/>
                </a:solidFill>
                <a:effectLst/>
                <a:uLnTx/>
                <a:uFillTx/>
                <a:latin typeface="Lato"/>
                <a:ea typeface="Lato"/>
                <a:cs typeface="Lato"/>
                <a:sym typeface="Lato"/>
              </a:rPr>
              <a:t> </a:t>
            </a:r>
            <a:r>
              <a:rPr kumimoji="0" lang="en" sz="1200" b="0" i="1" u="none" strike="noStrike" kern="0" cap="none" spc="0" normalizeH="0" baseline="0" noProof="0">
                <a:ln>
                  <a:noFill/>
                </a:ln>
                <a:solidFill>
                  <a:srgbClr val="888888"/>
                </a:solidFill>
                <a:effectLst/>
                <a:uLnTx/>
                <a:uFillTx/>
                <a:latin typeface="Lato"/>
                <a:ea typeface="Lato"/>
                <a:cs typeface="Lato"/>
                <a:sym typeface="Lato"/>
              </a:rPr>
              <a:t>(Hale et al., 2020)</a:t>
            </a:r>
            <a:r>
              <a:rPr kumimoji="0" lang="en" sz="1400" b="0" i="0" u="none" strike="noStrike" kern="0" cap="none" spc="0" normalizeH="0" baseline="0" noProof="0">
                <a:ln>
                  <a:noFill/>
                </a:ln>
                <a:solidFill>
                  <a:srgbClr val="000000"/>
                </a:solidFill>
                <a:effectLst/>
                <a:uLnTx/>
                <a:uFillTx/>
                <a:latin typeface="Lato"/>
                <a:ea typeface="Lato"/>
                <a:cs typeface="Lato"/>
                <a:sym typeface="Lato"/>
              </a:rPr>
              <a:t>,  serve as laboratories for experimentation </a:t>
            </a:r>
            <a:r>
              <a:rPr kumimoji="0" lang="en" sz="1200" b="0" i="1" u="none" strike="noStrike" kern="0" cap="none" spc="0" normalizeH="0" baseline="0" noProof="0">
                <a:ln>
                  <a:noFill/>
                </a:ln>
                <a:solidFill>
                  <a:srgbClr val="888888"/>
                </a:solidFill>
                <a:effectLst/>
                <a:uLnTx/>
                <a:uFillTx/>
                <a:latin typeface="Lato"/>
                <a:ea typeface="Lato"/>
                <a:cs typeface="Lato"/>
                <a:sym typeface="Lato"/>
              </a:rPr>
              <a:t>(Singerman, 2020; Morgan, 2017)</a:t>
            </a:r>
            <a:endParaRPr kumimoji="0" sz="1200" b="0" i="1" u="none" strike="noStrike" kern="0" cap="none" spc="0" normalizeH="0" baseline="0" noProof="0">
              <a:ln>
                <a:noFill/>
              </a:ln>
              <a:solidFill>
                <a:srgbClr val="88888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1" u="none" strike="noStrike" kern="0" cap="none" spc="0" normalizeH="0" baseline="0" noProof="0">
              <a:ln>
                <a:noFill/>
              </a:ln>
              <a:solidFill>
                <a:srgbClr val="88888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Effectiveness of support (and potentially type of support) dependent on structure &amp; strength of existing manufacturing ecosystem </a:t>
            </a:r>
            <a:r>
              <a:rPr kumimoji="0" lang="en" sz="1200" b="0" i="1" u="none" strike="noStrike" kern="0" cap="none" spc="0" normalizeH="0" baseline="0" noProof="0">
                <a:ln>
                  <a:noFill/>
                </a:ln>
                <a:solidFill>
                  <a:srgbClr val="888888"/>
                </a:solidFill>
                <a:effectLst/>
                <a:uLnTx/>
                <a:uFillTx/>
                <a:latin typeface="Lato"/>
                <a:ea typeface="Lato"/>
                <a:cs typeface="Lato"/>
                <a:sym typeface="Lato"/>
              </a:rPr>
              <a:t>(Reynolds et al., 2021)</a:t>
            </a:r>
            <a:endParaRPr kumimoji="0" sz="1200" b="0" i="1" u="none" strike="noStrike" kern="0" cap="none" spc="0" normalizeH="0" baseline="0" noProof="0">
              <a:ln>
                <a:noFill/>
              </a:ln>
              <a:solidFill>
                <a:srgbClr val="88888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675" name="Google Shape;675;p56"/>
          <p:cNvPicPr preferRelativeResize="0"/>
          <p:nvPr/>
        </p:nvPicPr>
        <p:blipFill>
          <a:blip r:embed="rId4">
            <a:alphaModFix/>
          </a:blip>
          <a:stretch>
            <a:fillRect/>
          </a:stretch>
        </p:blipFill>
        <p:spPr>
          <a:xfrm>
            <a:off x="7068250" y="1143300"/>
            <a:ext cx="1885950" cy="106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1000"/>
                                        <p:tgtEl>
                                          <p:spTgt spid="672"/>
                                        </p:tgtEl>
                                      </p:cBhvr>
                                    </p:animEffect>
                                  </p:childTnLst>
                                </p:cTn>
                              </p:par>
                              <p:par>
                                <p:cTn id="8" presetID="10" presetClass="entr" presetSubtype="0" fill="hold" nodeType="withEffect">
                                  <p:stCondLst>
                                    <p:cond delay="0"/>
                                  </p:stCondLst>
                                  <p:childTnLst>
                                    <p:set>
                                      <p:cBhvr>
                                        <p:cTn id="9" dur="1" fill="hold">
                                          <p:stCondLst>
                                            <p:cond delay="0"/>
                                          </p:stCondLst>
                                        </p:cTn>
                                        <p:tgtEl>
                                          <p:spTgt spid="671"/>
                                        </p:tgtEl>
                                        <p:attrNameLst>
                                          <p:attrName>style.visibility</p:attrName>
                                        </p:attrNameLst>
                                      </p:cBhvr>
                                      <p:to>
                                        <p:strVal val="visible"/>
                                      </p:to>
                                    </p:set>
                                    <p:animEffect transition="in" filter="fade">
                                      <p:cBhvr>
                                        <p:cTn id="10" dur="1000"/>
                                        <p:tgtEl>
                                          <p:spTgt spid="6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4"/>
                                        </p:tgtEl>
                                        <p:attrNameLst>
                                          <p:attrName>style.visibility</p:attrName>
                                        </p:attrNameLst>
                                      </p:cBhvr>
                                      <p:to>
                                        <p:strVal val="visible"/>
                                      </p:to>
                                    </p:set>
                                    <p:animEffect transition="in" filter="fade">
                                      <p:cBhvr>
                                        <p:cTn id="15"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679"/>
        <p:cNvGrpSpPr/>
        <p:nvPr/>
      </p:nvGrpSpPr>
      <p:grpSpPr>
        <a:xfrm>
          <a:off x="0" y="0"/>
          <a:ext cx="0" cy="0"/>
          <a:chOff x="0" y="0"/>
          <a:chExt cx="0" cy="0"/>
        </a:xfrm>
      </p:grpSpPr>
      <p:graphicFrame>
        <p:nvGraphicFramePr>
          <p:cNvPr id="680" name="Google Shape;680;p57"/>
          <p:cNvGraphicFramePr/>
          <p:nvPr/>
        </p:nvGraphicFramePr>
        <p:xfrm>
          <a:off x="2152800" y="1602369"/>
          <a:ext cx="3954650" cy="2460350"/>
        </p:xfrm>
        <a:graphic>
          <a:graphicData uri="http://schemas.openxmlformats.org/drawingml/2006/table">
            <a:tbl>
              <a:tblPr>
                <a:noFill/>
              </a:tblPr>
              <a:tblGrid>
                <a:gridCol w="744825">
                  <a:extLst>
                    <a:ext uri="{9D8B030D-6E8A-4147-A177-3AD203B41FA5}">
                      <a16:colId xmlns:a16="http://schemas.microsoft.com/office/drawing/2014/main" val="20000"/>
                    </a:ext>
                  </a:extLst>
                </a:gridCol>
                <a:gridCol w="1575850">
                  <a:extLst>
                    <a:ext uri="{9D8B030D-6E8A-4147-A177-3AD203B41FA5}">
                      <a16:colId xmlns:a16="http://schemas.microsoft.com/office/drawing/2014/main" val="20001"/>
                    </a:ext>
                  </a:extLst>
                </a:gridCol>
                <a:gridCol w="1633975">
                  <a:extLst>
                    <a:ext uri="{9D8B030D-6E8A-4147-A177-3AD203B41FA5}">
                      <a16:colId xmlns:a16="http://schemas.microsoft.com/office/drawing/2014/main" val="20002"/>
                    </a:ext>
                  </a:extLst>
                </a:gridCol>
              </a:tblGrid>
              <a:tr h="1243150">
                <a:tc>
                  <a:txBody>
                    <a:bodyPr/>
                    <a:lstStyle/>
                    <a:p>
                      <a:pPr marL="0" lvl="0" indent="0" algn="ctr" rtl="0">
                        <a:lnSpc>
                          <a:spcPct val="150000"/>
                        </a:lnSpc>
                        <a:spcBef>
                          <a:spcPts val="0"/>
                        </a:spcBef>
                        <a:spcAft>
                          <a:spcPts val="0"/>
                        </a:spcAft>
                        <a:buNone/>
                      </a:pPr>
                      <a:endParaRPr sz="1000" b="1"/>
                    </a:p>
                    <a:p>
                      <a:pPr marL="0" lvl="0" indent="0" algn="ctr" rtl="0">
                        <a:lnSpc>
                          <a:spcPct val="150000"/>
                        </a:lnSpc>
                        <a:spcBef>
                          <a:spcPts val="0"/>
                        </a:spcBef>
                        <a:spcAft>
                          <a:spcPts val="0"/>
                        </a:spcAft>
                        <a:buNone/>
                      </a:pPr>
                      <a:endParaRPr sz="1100" b="1"/>
                    </a:p>
                    <a:p>
                      <a:pPr marL="0" lvl="0" indent="0" algn="ctr" rtl="0">
                        <a:lnSpc>
                          <a:spcPct val="150000"/>
                        </a:lnSpc>
                        <a:spcBef>
                          <a:spcPts val="0"/>
                        </a:spcBef>
                        <a:spcAft>
                          <a:spcPts val="0"/>
                        </a:spcAft>
                        <a:buNone/>
                      </a:pPr>
                      <a:r>
                        <a:rPr lang="en" sz="1000" b="1"/>
                        <a:t>Large</a:t>
                      </a:r>
                      <a:endParaRPr sz="1000" b="1"/>
                    </a:p>
                  </a:txBody>
                  <a:tcPr marL="47625" marR="47625" marT="47625" marB="47625"/>
                </a:tc>
                <a:tc>
                  <a:txBody>
                    <a:bodyPr/>
                    <a:lstStyle/>
                    <a:p>
                      <a:pPr marL="0" lvl="0" indent="0" algn="ctr" rtl="0">
                        <a:spcBef>
                          <a:spcPts val="0"/>
                        </a:spcBef>
                        <a:spcAft>
                          <a:spcPts val="0"/>
                        </a:spcAft>
                        <a:buNone/>
                      </a:pPr>
                      <a:endParaRPr sz="700"/>
                    </a:p>
                    <a:p>
                      <a:pPr marL="0" lvl="0" indent="0" algn="ctr" rtl="0">
                        <a:spcBef>
                          <a:spcPts val="0"/>
                        </a:spcBef>
                        <a:spcAft>
                          <a:spcPts val="0"/>
                        </a:spcAft>
                        <a:buNone/>
                      </a:pPr>
                      <a:r>
                        <a:rPr lang="en" sz="1200"/>
                        <a:t>No Entry / Market Failure</a:t>
                      </a:r>
                      <a:endParaRPr sz="1200"/>
                    </a:p>
                    <a:p>
                      <a:pPr marL="0" lvl="0" indent="0" algn="ctr" rtl="0">
                        <a:spcBef>
                          <a:spcPts val="0"/>
                        </a:spcBef>
                        <a:spcAft>
                          <a:spcPts val="0"/>
                        </a:spcAft>
                        <a:buNone/>
                      </a:pPr>
                      <a:endParaRPr sz="800"/>
                    </a:p>
                  </a:txBody>
                  <a:tcPr marL="47625" marR="47625" marT="47625" marB="47625" anchor="ctr">
                    <a:lnR w="6350" cap="flat" cmpd="sng">
                      <a:solidFill>
                        <a:schemeClr val="dk1"/>
                      </a:solidFill>
                      <a:prstDash val="solid"/>
                      <a:round/>
                      <a:headEnd type="none" w="sm" len="sm"/>
                      <a:tailEnd type="none" w="sm" len="sm"/>
                    </a:lnR>
                    <a:lnB w="63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Rapid Network Re-Formation</a:t>
                      </a:r>
                      <a:endParaRPr sz="1200">
                        <a:solidFill>
                          <a:schemeClr val="dk1"/>
                        </a:solidFill>
                      </a:endParaRPr>
                    </a:p>
                    <a:p>
                      <a:pPr marL="0" lvl="0" indent="0" algn="ctr" rtl="0">
                        <a:spcBef>
                          <a:spcPts val="0"/>
                        </a:spcBef>
                        <a:spcAft>
                          <a:spcPts val="0"/>
                        </a:spcAft>
                        <a:buNone/>
                      </a:pPr>
                      <a:endParaRPr sz="800">
                        <a:solidFill>
                          <a:schemeClr val="dk1"/>
                        </a:solidFill>
                      </a:endParaRPr>
                    </a:p>
                  </a:txBody>
                  <a:tcPr marL="47625" marR="47625" marT="47625" marB="47625" anchor="ctr">
                    <a:lnL w="6350" cap="flat" cmpd="sng">
                      <a:solidFill>
                        <a:schemeClr val="dk1"/>
                      </a:solidFill>
                      <a:prstDash val="solid"/>
                      <a:round/>
                      <a:headEnd type="none" w="sm" len="sm"/>
                      <a:tailEnd type="none" w="sm" len="sm"/>
                    </a:lnL>
                    <a:lnB w="63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17200">
                <a:tc>
                  <a:txBody>
                    <a:bodyPr/>
                    <a:lstStyle/>
                    <a:p>
                      <a:pPr marL="0" lvl="0" indent="0" algn="ctr" rtl="0">
                        <a:lnSpc>
                          <a:spcPct val="150000"/>
                        </a:lnSpc>
                        <a:spcBef>
                          <a:spcPts val="0"/>
                        </a:spcBef>
                        <a:spcAft>
                          <a:spcPts val="0"/>
                        </a:spcAft>
                        <a:buNone/>
                      </a:pPr>
                      <a:endParaRPr sz="1000" b="1"/>
                    </a:p>
                    <a:p>
                      <a:pPr marL="0" lvl="0" indent="0" algn="ctr" rtl="0">
                        <a:lnSpc>
                          <a:spcPct val="150000"/>
                        </a:lnSpc>
                        <a:spcBef>
                          <a:spcPts val="0"/>
                        </a:spcBef>
                        <a:spcAft>
                          <a:spcPts val="0"/>
                        </a:spcAft>
                        <a:buNone/>
                      </a:pPr>
                      <a:endParaRPr sz="800" b="1"/>
                    </a:p>
                    <a:p>
                      <a:pPr marL="0" lvl="0" indent="0" algn="ctr" rtl="0">
                        <a:lnSpc>
                          <a:spcPct val="150000"/>
                        </a:lnSpc>
                        <a:spcBef>
                          <a:spcPts val="0"/>
                        </a:spcBef>
                        <a:spcAft>
                          <a:spcPts val="0"/>
                        </a:spcAft>
                        <a:buNone/>
                      </a:pPr>
                      <a:r>
                        <a:rPr lang="en" sz="1000" b="1"/>
                        <a:t>Small</a:t>
                      </a:r>
                      <a:endParaRPr sz="1000" b="1"/>
                    </a:p>
                  </a:txBody>
                  <a:tcPr marL="47625" marR="47625" marT="47625" marB="47625"/>
                </a:tc>
                <a:tc>
                  <a:txBody>
                    <a:bodyPr/>
                    <a:lstStyle/>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1100"/>
                        <a:buFont typeface="Arial"/>
                        <a:buNone/>
                      </a:pPr>
                      <a:r>
                        <a:rPr lang="en" sz="1200">
                          <a:solidFill>
                            <a:schemeClr val="dk1"/>
                          </a:solidFill>
                        </a:rPr>
                        <a:t>Network Failure</a:t>
                      </a:r>
                      <a:endParaRPr sz="1200">
                        <a:solidFill>
                          <a:schemeClr val="dk1"/>
                        </a:solidFill>
                      </a:endParaRPr>
                    </a:p>
                    <a:p>
                      <a:pPr marL="0" lvl="0" indent="0" algn="ctr" rtl="0">
                        <a:spcBef>
                          <a:spcPts val="0"/>
                        </a:spcBef>
                        <a:spcAft>
                          <a:spcPts val="0"/>
                        </a:spcAft>
                        <a:buNone/>
                      </a:pPr>
                      <a:endParaRPr sz="1200"/>
                    </a:p>
                  </a:txBody>
                  <a:tcPr marL="47625" marR="47625" marT="47625" marB="47625" anchor="ctr">
                    <a:lnR w="6350" cap="flat" cmpd="sng">
                      <a:solidFill>
                        <a:schemeClr val="dk1"/>
                      </a:solidFill>
                      <a:prstDash val="solid"/>
                      <a:round/>
                      <a:headEnd type="none" w="sm" len="sm"/>
                      <a:tailEnd type="none" w="sm" len="sm"/>
                    </a:lnR>
                    <a:lnT w="63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rPr>
                        <a:t>Medium Speed Novel Network Formation</a:t>
                      </a:r>
                      <a:endParaRPr sz="1200">
                        <a:solidFill>
                          <a:schemeClr val="dk1"/>
                        </a:solidFill>
                      </a:endParaRPr>
                    </a:p>
                    <a:p>
                      <a:pPr marL="0" lvl="0" indent="0" algn="ctr" rtl="0">
                        <a:spcBef>
                          <a:spcPts val="0"/>
                        </a:spcBef>
                        <a:spcAft>
                          <a:spcPts val="0"/>
                        </a:spcAft>
                        <a:buNone/>
                      </a:pPr>
                      <a:endParaRPr sz="800">
                        <a:solidFill>
                          <a:schemeClr val="dk1"/>
                        </a:solidFill>
                      </a:endParaRPr>
                    </a:p>
                  </a:txBody>
                  <a:tcPr marL="47625" marR="47625" marT="47625" marB="47625" anchor="ctr">
                    <a:lnL w="6350" cap="flat" cmpd="sng">
                      <a:solidFill>
                        <a:schemeClr val="dk1"/>
                      </a:solidFill>
                      <a:prstDash val="solid"/>
                      <a:round/>
                      <a:headEnd type="none" w="sm" len="sm"/>
                      <a:tailEnd type="none" w="sm" len="sm"/>
                    </a:lnL>
                    <a:lnT w="635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cxnSp>
        <p:nvCxnSpPr>
          <p:cNvPr id="681" name="Google Shape;681;p57"/>
          <p:cNvCxnSpPr/>
          <p:nvPr/>
        </p:nvCxnSpPr>
        <p:spPr>
          <a:xfrm rot="10800000">
            <a:off x="2027550" y="1176675"/>
            <a:ext cx="0" cy="3026700"/>
          </a:xfrm>
          <a:prstGeom prst="straightConnector1">
            <a:avLst/>
          </a:prstGeom>
          <a:noFill/>
          <a:ln w="9525" cap="flat" cmpd="sng">
            <a:solidFill>
              <a:schemeClr val="dk2"/>
            </a:solidFill>
            <a:prstDash val="solid"/>
            <a:round/>
            <a:headEnd type="none" w="med" len="med"/>
            <a:tailEnd type="triangle" w="med" len="med"/>
          </a:ln>
        </p:spPr>
      </p:cxnSp>
      <p:cxnSp>
        <p:nvCxnSpPr>
          <p:cNvPr id="682" name="Google Shape;682;p57"/>
          <p:cNvCxnSpPr/>
          <p:nvPr/>
        </p:nvCxnSpPr>
        <p:spPr>
          <a:xfrm>
            <a:off x="2027550" y="4203375"/>
            <a:ext cx="3972300" cy="0"/>
          </a:xfrm>
          <a:prstGeom prst="straightConnector1">
            <a:avLst/>
          </a:prstGeom>
          <a:noFill/>
          <a:ln w="9525" cap="flat" cmpd="sng">
            <a:solidFill>
              <a:schemeClr val="dk2"/>
            </a:solidFill>
            <a:prstDash val="solid"/>
            <a:round/>
            <a:headEnd type="none" w="med" len="med"/>
            <a:tailEnd type="triangle" w="med" len="med"/>
          </a:ln>
        </p:spPr>
      </p:cxnSp>
      <p:sp>
        <p:nvSpPr>
          <p:cNvPr id="683" name="Google Shape;683;p57"/>
          <p:cNvSpPr txBox="1"/>
          <p:nvPr/>
        </p:nvSpPr>
        <p:spPr>
          <a:xfrm rot="-5400000">
            <a:off x="1488600" y="2449525"/>
            <a:ext cx="9282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venir"/>
                <a:ea typeface="Avenir"/>
                <a:cs typeface="Avenir"/>
                <a:sym typeface="Avenir"/>
              </a:rPr>
              <a:t>Firm Size</a:t>
            </a:r>
            <a:endParaRPr kumimoji="0" sz="14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684" name="Google Shape;684;p57"/>
          <p:cNvSpPr txBox="1"/>
          <p:nvPr/>
        </p:nvSpPr>
        <p:spPr>
          <a:xfrm>
            <a:off x="4198500" y="4127175"/>
            <a:ext cx="27003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venir"/>
                <a:ea typeface="Avenir"/>
                <a:cs typeface="Avenir"/>
                <a:sym typeface="Avenir"/>
              </a:rPr>
              <a:t>Connections, Resources</a:t>
            </a:r>
            <a:endParaRPr kumimoji="0" sz="12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Avenir"/>
                <a:ea typeface="Avenir"/>
                <a:cs typeface="Avenir"/>
                <a:sym typeface="Avenir"/>
              </a:rPr>
              <a:t>&amp; Relevant Competencies</a:t>
            </a:r>
            <a:endParaRPr kumimoji="0" sz="12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685" name="Google Shape;685;p57"/>
          <p:cNvSpPr/>
          <p:nvPr/>
        </p:nvSpPr>
        <p:spPr>
          <a:xfrm>
            <a:off x="2969500" y="1736750"/>
            <a:ext cx="1424400" cy="2259900"/>
          </a:xfrm>
          <a:prstGeom prst="rect">
            <a:avLst/>
          </a:prstGeom>
          <a:noFill/>
          <a:ln w="28575" cap="flat" cmpd="sng">
            <a:solidFill>
              <a:srgbClr val="EA450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86" name="Google Shape;686;p57"/>
          <p:cNvCxnSpPr>
            <a:stCxn id="685" idx="0"/>
          </p:cNvCxnSpPr>
          <p:nvPr/>
        </p:nvCxnSpPr>
        <p:spPr>
          <a:xfrm rot="10800000">
            <a:off x="3681700" y="1350950"/>
            <a:ext cx="0" cy="385800"/>
          </a:xfrm>
          <a:prstGeom prst="straightConnector1">
            <a:avLst/>
          </a:prstGeom>
          <a:noFill/>
          <a:ln w="9525" cap="flat" cmpd="sng">
            <a:solidFill>
              <a:srgbClr val="EA450B"/>
            </a:solidFill>
            <a:prstDash val="solid"/>
            <a:round/>
            <a:headEnd type="none" w="med" len="med"/>
            <a:tailEnd type="triangle" w="med" len="med"/>
          </a:ln>
        </p:spPr>
      </p:cxnSp>
      <p:sp>
        <p:nvSpPr>
          <p:cNvPr id="687" name="Google Shape;687;p57"/>
          <p:cNvSpPr txBox="1"/>
          <p:nvPr/>
        </p:nvSpPr>
        <p:spPr>
          <a:xfrm>
            <a:off x="2710150" y="981650"/>
            <a:ext cx="1943100" cy="338700"/>
          </a:xfrm>
          <a:prstGeom prst="rect">
            <a:avLst/>
          </a:prstGeom>
          <a:noFill/>
          <a:ln w="9525" cap="flat" cmpd="sng">
            <a:solidFill>
              <a:srgbClr val="EA450B"/>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Avenir"/>
                <a:ea typeface="Avenir"/>
                <a:cs typeface="Avenir"/>
                <a:sym typeface="Avenir"/>
              </a:rPr>
              <a:t>No regional capabilities</a:t>
            </a:r>
            <a:endParaRPr kumimoji="0" sz="10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688" name="Google Shape;688;p57"/>
          <p:cNvSpPr txBox="1">
            <a:spLocks noGrp="1"/>
          </p:cNvSpPr>
          <p:nvPr>
            <p:ph type="title" idx="4294967295"/>
          </p:nvPr>
        </p:nvSpPr>
        <p:spPr>
          <a:xfrm>
            <a:off x="0" y="64225"/>
            <a:ext cx="9209400" cy="535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000"/>
              <a:t>Without external support, short-term economic dynamism depends on well resourced, highly competent local firms, still might not be enough</a:t>
            </a:r>
            <a:endParaRPr sz="2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graphicFrame>
        <p:nvGraphicFramePr>
          <p:cNvPr id="693" name="Google Shape;693;p58"/>
          <p:cNvGraphicFramePr/>
          <p:nvPr/>
        </p:nvGraphicFramePr>
        <p:xfrm>
          <a:off x="54000" y="480890"/>
          <a:ext cx="8982125" cy="4546480"/>
        </p:xfrm>
        <a:graphic>
          <a:graphicData uri="http://schemas.openxmlformats.org/drawingml/2006/table">
            <a:tbl>
              <a:tblPr>
                <a:noFill/>
              </a:tblPr>
              <a:tblGrid>
                <a:gridCol w="1246925">
                  <a:extLst>
                    <a:ext uri="{9D8B030D-6E8A-4147-A177-3AD203B41FA5}">
                      <a16:colId xmlns:a16="http://schemas.microsoft.com/office/drawing/2014/main" val="20000"/>
                    </a:ext>
                  </a:extLst>
                </a:gridCol>
                <a:gridCol w="2448575">
                  <a:extLst>
                    <a:ext uri="{9D8B030D-6E8A-4147-A177-3AD203B41FA5}">
                      <a16:colId xmlns:a16="http://schemas.microsoft.com/office/drawing/2014/main" val="20001"/>
                    </a:ext>
                  </a:extLst>
                </a:gridCol>
                <a:gridCol w="2878575">
                  <a:extLst>
                    <a:ext uri="{9D8B030D-6E8A-4147-A177-3AD203B41FA5}">
                      <a16:colId xmlns:a16="http://schemas.microsoft.com/office/drawing/2014/main" val="20002"/>
                    </a:ext>
                  </a:extLst>
                </a:gridCol>
                <a:gridCol w="2408050">
                  <a:extLst>
                    <a:ext uri="{9D8B030D-6E8A-4147-A177-3AD203B41FA5}">
                      <a16:colId xmlns:a16="http://schemas.microsoft.com/office/drawing/2014/main" val="20003"/>
                    </a:ext>
                  </a:extLst>
                </a:gridCol>
              </a:tblGrid>
              <a:tr h="273000">
                <a:tc rowSpan="2">
                  <a:txBody>
                    <a:bodyPr/>
                    <a:lstStyle/>
                    <a:p>
                      <a:pPr marL="0" lvl="0" indent="0" algn="l" rtl="0">
                        <a:spcBef>
                          <a:spcPts val="0"/>
                        </a:spcBef>
                        <a:spcAft>
                          <a:spcPts val="0"/>
                        </a:spcAft>
                        <a:buNone/>
                      </a:pPr>
                      <a:endParaRPr sz="1200"/>
                    </a:p>
                  </a:txBody>
                  <a:tcPr marL="91425" marR="91425" marT="91425" marB="91425"/>
                </a:tc>
                <a:tc rowSpan="2">
                  <a:txBody>
                    <a:bodyPr/>
                    <a:lstStyle/>
                    <a:p>
                      <a:pPr marL="0" lvl="0" indent="0" algn="ctr" rtl="0">
                        <a:spcBef>
                          <a:spcPts val="0"/>
                        </a:spcBef>
                        <a:spcAft>
                          <a:spcPts val="0"/>
                        </a:spcAft>
                        <a:buNone/>
                      </a:pPr>
                      <a:r>
                        <a:rPr lang="en" sz="1200" b="1"/>
                        <a:t>No State Support</a:t>
                      </a:r>
                      <a:endParaRPr sz="1200"/>
                    </a:p>
                  </a:txBody>
                  <a:tcPr marL="91425" marR="91425" marT="91425" marB="91425" anchor="ctr">
                    <a:lnB w="9525" cap="flat" cmpd="sng">
                      <a:solidFill>
                        <a:srgbClr val="9E9E9E"/>
                      </a:solidFill>
                      <a:prstDash val="solid"/>
                      <a:round/>
                      <a:headEnd type="none" w="sm" len="sm"/>
                      <a:tailEnd type="none" w="sm" len="sm"/>
                    </a:lnB>
                  </a:tcPr>
                </a:tc>
                <a:tc gridSpan="2">
                  <a:txBody>
                    <a:bodyPr/>
                    <a:lstStyle/>
                    <a:p>
                      <a:pPr marL="0" lvl="0" indent="0" algn="ctr" rtl="0">
                        <a:spcBef>
                          <a:spcPts val="0"/>
                        </a:spcBef>
                        <a:spcAft>
                          <a:spcPts val="0"/>
                        </a:spcAft>
                        <a:buNone/>
                      </a:pPr>
                      <a:r>
                        <a:rPr lang="en" sz="1200" b="1"/>
                        <a:t>Federal/State/Institutional Support </a:t>
                      </a:r>
                      <a:endParaRPr sz="1200" b="1"/>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546025">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200" b="1"/>
                        <a:t>Assistance for capacity expansion (State Augmented)</a:t>
                      </a:r>
                      <a:endParaRPr sz="1200" b="1"/>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b="1"/>
                        <a:t>Start-up financing </a:t>
                      </a:r>
                      <a:endParaRPr sz="1200" b="1"/>
                    </a:p>
                    <a:p>
                      <a:pPr marL="0" lvl="0" indent="0" algn="ctr" rtl="0">
                        <a:spcBef>
                          <a:spcPts val="0"/>
                        </a:spcBef>
                        <a:spcAft>
                          <a:spcPts val="0"/>
                        </a:spcAft>
                        <a:buNone/>
                      </a:pPr>
                      <a:r>
                        <a:rPr lang="en" sz="1200" b="1"/>
                        <a:t>(State Initiated) </a:t>
                      </a:r>
                      <a:endParaRPr sz="1200" b="1"/>
                    </a:p>
                  </a:txBody>
                  <a:tcPr marL="91425" marR="91425" marT="91425" marB="91425"/>
                </a:tc>
                <a:extLst>
                  <a:ext uri="{0D108BD9-81ED-4DB2-BD59-A6C34878D82A}">
                    <a16:rowId xmlns:a16="http://schemas.microsoft.com/office/drawing/2014/main" val="10001"/>
                  </a:ext>
                </a:extLst>
              </a:tr>
              <a:tr h="1515675">
                <a:tc>
                  <a:txBody>
                    <a:bodyPr/>
                    <a:lstStyle/>
                    <a:p>
                      <a:pPr marL="0" lvl="0" indent="0" algn="l" rtl="0">
                        <a:spcBef>
                          <a:spcPts val="0"/>
                        </a:spcBef>
                        <a:spcAft>
                          <a:spcPts val="0"/>
                        </a:spcAft>
                        <a:buNone/>
                      </a:pPr>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1200" b="1">
                          <a:solidFill>
                            <a:srgbClr val="38761D"/>
                          </a:solidFill>
                        </a:rPr>
                        <a:t>Phase 1: Intense Shortages</a:t>
                      </a:r>
                      <a:r>
                        <a:rPr lang="en" sz="1200"/>
                        <a:t> </a:t>
                      </a:r>
                      <a:endParaRPr sz="1200"/>
                    </a:p>
                    <a:p>
                      <a:pPr marL="0" lvl="0" indent="0" algn="l" rtl="0">
                        <a:spcBef>
                          <a:spcPts val="1000"/>
                        </a:spcBef>
                        <a:spcAft>
                          <a:spcPts val="0"/>
                        </a:spcAft>
                        <a:buNone/>
                      </a:pPr>
                      <a:r>
                        <a:rPr lang="en" sz="1300"/>
                        <a:t>High resourced firms didn’t need help</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i="1">
                          <a:solidFill>
                            <a:srgbClr val="595959"/>
                          </a:solidFill>
                        </a:rPr>
                        <a:t>None - Firm Alpha*</a:t>
                      </a:r>
                      <a:endParaRPr sz="1300" i="1">
                        <a:solidFill>
                          <a:srgbClr val="595959"/>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b="1">
                          <a:solidFill>
                            <a:srgbClr val="38761D"/>
                          </a:solidFill>
                        </a:rPr>
                        <a:t>Phase 1: Intense Shortages</a:t>
                      </a:r>
                      <a:r>
                        <a:rPr lang="en" sz="1200"/>
                        <a:t> </a:t>
                      </a:r>
                      <a:endParaRPr sz="1200"/>
                    </a:p>
                    <a:p>
                      <a:pPr marL="0" lvl="0" indent="0" algn="l" rtl="0">
                        <a:spcBef>
                          <a:spcPts val="1000"/>
                        </a:spcBef>
                        <a:spcAft>
                          <a:spcPts val="0"/>
                        </a:spcAft>
                        <a:buNone/>
                      </a:pPr>
                      <a:r>
                        <a:rPr lang="en" sz="1300"/>
                        <a:t>fastest firms enter or enter without state help, later benefit from state/federal assistance to expand</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i="1">
                          <a:solidFill>
                            <a:srgbClr val="595959"/>
                          </a:solidFill>
                        </a:rPr>
                        <a:t>AL - HomTex, NY - Altor Safety </a:t>
                      </a:r>
                      <a:endParaRPr sz="1300" i="1">
                        <a:solidFill>
                          <a:srgbClr val="595959"/>
                        </a:solidFill>
                      </a:endParaRPr>
                    </a:p>
                    <a:p>
                      <a:pPr marL="0" lvl="0" indent="0" algn="l" rtl="0">
                        <a:spcBef>
                          <a:spcPts val="0"/>
                        </a:spcBef>
                        <a:spcAft>
                          <a:spcPts val="0"/>
                        </a:spcAft>
                        <a:buNone/>
                      </a:pPr>
                      <a:r>
                        <a:rPr lang="en" sz="1300" i="1">
                          <a:solidFill>
                            <a:srgbClr val="595959"/>
                          </a:solidFill>
                        </a:rPr>
                        <a:t>Fed - Amerishield, CA- Advoque* </a:t>
                      </a:r>
                      <a:endParaRPr sz="1300" i="1">
                        <a:solidFill>
                          <a:srgbClr val="595959"/>
                        </a:solidFill>
                      </a:endParaRPr>
                    </a:p>
                  </a:txBody>
                  <a:tcPr marL="91425" marR="91425" marT="91425" marB="91425">
                    <a:lnL w="9525" cap="flat" cmpd="sng">
                      <a:solidFill>
                        <a:srgbClr val="9E9E9E"/>
                      </a:solidFill>
                      <a:prstDash val="solid"/>
                      <a:round/>
                      <a:headEnd type="none" w="sm" len="sm"/>
                      <a:tailEnd type="none" w="sm" len="sm"/>
                    </a:lnL>
                    <a:solidFill>
                      <a:srgbClr val="D9EAD3"/>
                    </a:solidFill>
                  </a:tcPr>
                </a:tc>
                <a:tc>
                  <a:txBody>
                    <a:bodyPr/>
                    <a:lstStyle/>
                    <a:p>
                      <a:pPr marL="0" lvl="0" indent="0" algn="ctr" rtl="0">
                        <a:spcBef>
                          <a:spcPts val="1000"/>
                        </a:spcBef>
                        <a:spcAft>
                          <a:spcPts val="0"/>
                        </a:spcAft>
                        <a:buNone/>
                      </a:pPr>
                      <a:r>
                        <a:rPr lang="en" sz="1200" b="1">
                          <a:solidFill>
                            <a:srgbClr val="7F6000"/>
                          </a:solidFill>
                        </a:rPr>
                        <a:t>Phase 2: Supply Normalizing</a:t>
                      </a:r>
                      <a:endParaRPr sz="1200" b="1">
                        <a:solidFill>
                          <a:srgbClr val="7F6000"/>
                        </a:solidFill>
                      </a:endParaRPr>
                    </a:p>
                    <a:p>
                      <a:pPr marL="0" lvl="0" indent="0" algn="l" rtl="0">
                        <a:spcBef>
                          <a:spcPts val="1000"/>
                        </a:spcBef>
                        <a:spcAft>
                          <a:spcPts val="0"/>
                        </a:spcAft>
                        <a:buNone/>
                      </a:pPr>
                      <a:r>
                        <a:rPr lang="en" sz="1300"/>
                        <a:t>Meltblown companies enter after prompted by the state (one ultimately exits)</a:t>
                      </a:r>
                      <a:endParaRPr sz="1300"/>
                    </a:p>
                    <a:p>
                      <a:pPr marL="0" lvl="0" indent="0" algn="l" rtl="0">
                        <a:spcBef>
                          <a:spcPts val="1000"/>
                        </a:spcBef>
                        <a:spcAft>
                          <a:spcPts val="0"/>
                        </a:spcAft>
                        <a:buNone/>
                      </a:pPr>
                      <a:r>
                        <a:rPr lang="en" sz="1300" i="1">
                          <a:solidFill>
                            <a:srgbClr val="595959"/>
                          </a:solidFill>
                        </a:rPr>
                        <a:t>Indiana - IFM </a:t>
                      </a:r>
                      <a:endParaRPr sz="1300" i="1">
                        <a:solidFill>
                          <a:srgbClr val="595959"/>
                        </a:solidFill>
                      </a:endParaRPr>
                    </a:p>
                    <a:p>
                      <a:pPr marL="0" lvl="0" indent="0" algn="l" rtl="0">
                        <a:spcBef>
                          <a:spcPts val="0"/>
                        </a:spcBef>
                        <a:spcAft>
                          <a:spcPts val="0"/>
                        </a:spcAft>
                        <a:buNone/>
                      </a:pPr>
                      <a:r>
                        <a:rPr lang="en" sz="1300" i="1">
                          <a:solidFill>
                            <a:srgbClr val="595959"/>
                          </a:solidFill>
                        </a:rPr>
                        <a:t>(Michigan - NFI)</a:t>
                      </a:r>
                      <a:endParaRPr sz="1300" i="1">
                        <a:solidFill>
                          <a:srgbClr val="595959"/>
                        </a:solidFill>
                      </a:endParaRPr>
                    </a:p>
                  </a:txBody>
                  <a:tcPr marL="91425" marR="91425" marT="91425" marB="91425">
                    <a:solidFill>
                      <a:srgbClr val="FFE599"/>
                    </a:solidFill>
                  </a:tcPr>
                </a:tc>
                <a:extLst>
                  <a:ext uri="{0D108BD9-81ED-4DB2-BD59-A6C34878D82A}">
                    <a16:rowId xmlns:a16="http://schemas.microsoft.com/office/drawing/2014/main" val="10002"/>
                  </a:ext>
                </a:extLst>
              </a:tr>
              <a:tr h="1911150">
                <a:tc>
                  <a:txBody>
                    <a:bodyPr/>
                    <a:lstStyle/>
                    <a:p>
                      <a:pPr marL="0" lvl="0" indent="0" algn="l" rtl="0">
                        <a:spcBef>
                          <a:spcPts val="0"/>
                        </a:spcBef>
                        <a:spcAft>
                          <a:spcPts val="0"/>
                        </a:spcAft>
                        <a:buNone/>
                      </a:pPr>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1000"/>
                        </a:spcBef>
                        <a:spcAft>
                          <a:spcPts val="0"/>
                        </a:spcAft>
                        <a:buNone/>
                      </a:pPr>
                      <a:r>
                        <a:rPr lang="en" sz="1200" b="1">
                          <a:solidFill>
                            <a:srgbClr val="7F6000"/>
                          </a:solidFill>
                        </a:rPr>
                        <a:t>Phase 2: Supply Normalizing</a:t>
                      </a:r>
                      <a:endParaRPr sz="1200" b="1">
                        <a:solidFill>
                          <a:srgbClr val="7F6000"/>
                        </a:solidFill>
                      </a:endParaRPr>
                    </a:p>
                    <a:p>
                      <a:pPr marL="0" lvl="0" indent="0" algn="l" rtl="0">
                        <a:spcBef>
                          <a:spcPts val="0"/>
                        </a:spcBef>
                        <a:spcAft>
                          <a:spcPts val="0"/>
                        </a:spcAft>
                        <a:buNone/>
                      </a:pPr>
                      <a:endParaRPr sz="1300"/>
                    </a:p>
                    <a:p>
                      <a:pPr marL="0" lvl="0" indent="0" algn="l" rtl="0">
                        <a:spcBef>
                          <a:spcPts val="0"/>
                        </a:spcBef>
                        <a:spcAft>
                          <a:spcPts val="0"/>
                        </a:spcAft>
                        <a:buNone/>
                      </a:pPr>
                      <a:r>
                        <a:rPr lang="en" sz="1300"/>
                        <a:t>New entrants with persistent founders and strong technical skills, (but may exit)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i="1">
                          <a:solidFill>
                            <a:srgbClr val="595959"/>
                          </a:solidFill>
                        </a:rPr>
                        <a:t>Kona, RAMCO, Luosh, WMS</a:t>
                      </a:r>
                      <a:endParaRPr sz="1300" i="1">
                        <a:solidFill>
                          <a:srgbClr val="595959"/>
                        </a:solidFill>
                      </a:endParaRPr>
                    </a:p>
                    <a:p>
                      <a:pPr marL="0" lvl="0" indent="0" algn="l" rtl="0">
                        <a:spcBef>
                          <a:spcPts val="0"/>
                        </a:spcBef>
                        <a:spcAft>
                          <a:spcPts val="0"/>
                        </a:spcAft>
                        <a:buNone/>
                      </a:pPr>
                      <a:r>
                        <a:rPr lang="en" sz="1300" i="1">
                          <a:solidFill>
                            <a:srgbClr val="595959"/>
                          </a:solidFill>
                        </a:rPr>
                        <a:t>(Breathe99)</a:t>
                      </a:r>
                      <a:endParaRPr sz="1300" i="1">
                        <a:solidFill>
                          <a:srgbClr val="595959"/>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1000"/>
                        </a:spcBef>
                        <a:spcAft>
                          <a:spcPts val="0"/>
                        </a:spcAft>
                        <a:buNone/>
                      </a:pPr>
                      <a:r>
                        <a:rPr lang="en" sz="1200" b="1">
                          <a:solidFill>
                            <a:srgbClr val="7F6000"/>
                          </a:solidFill>
                        </a:rPr>
                        <a:t>Phase 2: Supply Normalizing</a:t>
                      </a:r>
                      <a:endParaRPr sz="1200" b="1">
                        <a:solidFill>
                          <a:srgbClr val="7F6000"/>
                        </a:solidFill>
                      </a:endParaRPr>
                    </a:p>
                    <a:p>
                      <a:pPr marL="0" lvl="0" indent="0" algn="l" rtl="0">
                        <a:spcBef>
                          <a:spcPts val="0"/>
                        </a:spcBef>
                        <a:spcAft>
                          <a:spcPts val="0"/>
                        </a:spcAft>
                        <a:buNone/>
                      </a:pPr>
                      <a:endParaRPr sz="1300"/>
                    </a:p>
                    <a:p>
                      <a:pPr marL="0" lvl="0" indent="0" algn="l" rtl="0">
                        <a:spcBef>
                          <a:spcPts val="0"/>
                        </a:spcBef>
                        <a:spcAft>
                          <a:spcPts val="0"/>
                        </a:spcAft>
                        <a:buNone/>
                      </a:pPr>
                      <a:r>
                        <a:rPr lang="en" sz="1300"/>
                        <a:t>One existing, innovative small company partnered with a large manufacturer to scale, later wins DLA award </a:t>
                      </a:r>
                      <a:r>
                        <a:rPr lang="en" sz="1300" i="1">
                          <a:solidFill>
                            <a:srgbClr val="595959"/>
                          </a:solidFill>
                        </a:rPr>
                        <a:t> GSF/Avery Dennison</a:t>
                      </a:r>
                      <a:r>
                        <a:rPr lang="en" sz="1300"/>
                        <a:t> </a:t>
                      </a:r>
                      <a:endParaRPr sz="1300"/>
                    </a:p>
                    <a:p>
                      <a:pPr marL="0" lvl="0" indent="0" algn="l" rtl="0">
                        <a:spcBef>
                          <a:spcPts val="0"/>
                        </a:spcBef>
                        <a:spcAft>
                          <a:spcPts val="0"/>
                        </a:spcAft>
                        <a:buNone/>
                      </a:pPr>
                      <a:r>
                        <a:rPr lang="en" sz="1300"/>
                        <a:t>One new entrant goes it alone and then uses state assistance to expand </a:t>
                      </a:r>
                      <a:r>
                        <a:rPr lang="en" sz="1300" i="1">
                          <a:solidFill>
                            <a:srgbClr val="595959"/>
                          </a:solidFill>
                        </a:rPr>
                        <a:t>Missouri - Patriot</a:t>
                      </a:r>
                      <a:endParaRPr sz="1300" i="1">
                        <a:solidFill>
                          <a:srgbClr val="595959"/>
                        </a:solidFill>
                      </a:endParaRPr>
                    </a:p>
                  </a:txBody>
                  <a:tcPr marL="91425" marR="91425" marT="91425" marB="91425">
                    <a:lnL w="9525" cap="flat" cmpd="sng">
                      <a:solidFill>
                        <a:srgbClr val="9E9E9E"/>
                      </a:solidFill>
                      <a:prstDash val="solid"/>
                      <a:round/>
                      <a:headEnd type="none" w="sm" len="sm"/>
                      <a:tailEnd type="none" w="sm" len="sm"/>
                    </a:lnL>
                    <a:solidFill>
                      <a:srgbClr val="FFE599"/>
                    </a:solidFill>
                  </a:tcPr>
                </a:tc>
                <a:tc>
                  <a:txBody>
                    <a:bodyPr/>
                    <a:lstStyle/>
                    <a:p>
                      <a:pPr marL="0" lvl="0" indent="0" algn="ctr" rtl="0">
                        <a:spcBef>
                          <a:spcPts val="0"/>
                        </a:spcBef>
                        <a:spcAft>
                          <a:spcPts val="0"/>
                        </a:spcAft>
                        <a:buNone/>
                      </a:pPr>
                      <a:r>
                        <a:rPr lang="en" sz="1200" b="1">
                          <a:solidFill>
                            <a:srgbClr val="85200C"/>
                          </a:solidFill>
                        </a:rPr>
                        <a:t>Phase 3: Imports Resume</a:t>
                      </a:r>
                      <a:endParaRPr sz="1200" b="1">
                        <a:solidFill>
                          <a:srgbClr val="85200C"/>
                        </a:solidFill>
                      </a:endParaRPr>
                    </a:p>
                    <a:p>
                      <a:pPr marL="0" lvl="0" indent="0" algn="l" rtl="0">
                        <a:spcBef>
                          <a:spcPts val="1000"/>
                        </a:spcBef>
                        <a:spcAft>
                          <a:spcPts val="0"/>
                        </a:spcAft>
                        <a:buNone/>
                      </a:pPr>
                      <a:r>
                        <a:rPr lang="en" sz="1300"/>
                        <a:t>Funding too late</a:t>
                      </a:r>
                      <a:endParaRPr sz="1300"/>
                    </a:p>
                    <a:p>
                      <a:pPr marL="0" lvl="0" indent="0" algn="l" rtl="0">
                        <a:spcBef>
                          <a:spcPts val="0"/>
                        </a:spcBef>
                        <a:spcAft>
                          <a:spcPts val="0"/>
                        </a:spcAft>
                        <a:buNone/>
                      </a:pPr>
                      <a:endParaRPr sz="1300" i="1">
                        <a:solidFill>
                          <a:srgbClr val="595959"/>
                        </a:solidFill>
                      </a:endParaRPr>
                    </a:p>
                    <a:p>
                      <a:pPr marL="0" lvl="0" indent="0" algn="l" rtl="0">
                        <a:spcBef>
                          <a:spcPts val="0"/>
                        </a:spcBef>
                        <a:spcAft>
                          <a:spcPts val="0"/>
                        </a:spcAft>
                        <a:buNone/>
                      </a:pPr>
                      <a:r>
                        <a:rPr lang="en" sz="1300" i="1">
                          <a:solidFill>
                            <a:srgbClr val="595959"/>
                          </a:solidFill>
                        </a:rPr>
                        <a:t>NY - NYPPE, Ziel</a:t>
                      </a:r>
                      <a:r>
                        <a:rPr lang="en" sz="1300"/>
                        <a:t> </a:t>
                      </a:r>
                      <a:endParaRPr sz="1300"/>
                    </a:p>
                  </a:txBody>
                  <a:tcPr marL="91425" marR="91425" marT="91425" marB="91425">
                    <a:solidFill>
                      <a:srgbClr val="E6B8AF"/>
                    </a:solidFill>
                  </a:tcPr>
                </a:tc>
                <a:extLst>
                  <a:ext uri="{0D108BD9-81ED-4DB2-BD59-A6C34878D82A}">
                    <a16:rowId xmlns:a16="http://schemas.microsoft.com/office/drawing/2014/main" val="10003"/>
                  </a:ext>
                </a:extLst>
              </a:tr>
            </a:tbl>
          </a:graphicData>
        </a:graphic>
      </p:graphicFrame>
      <p:sp>
        <p:nvSpPr>
          <p:cNvPr id="694" name="Google Shape;694;p5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58"/>
          <p:cNvSpPr txBox="1"/>
          <p:nvPr/>
        </p:nvSpPr>
        <p:spPr>
          <a:xfrm>
            <a:off x="0" y="-49250"/>
            <a:ext cx="90849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Arial"/>
                <a:cs typeface="Arial"/>
                <a:sym typeface="Arial"/>
              </a:rPr>
              <a:t>Dynamic, networked SME firms fastest; augmenting government support useful</a:t>
            </a:r>
            <a:endParaRPr kumimoji="0" sz="1700" b="1"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696" name="Google Shape;696;p58"/>
          <p:cNvGraphicFramePr/>
          <p:nvPr/>
        </p:nvGraphicFramePr>
        <p:xfrm>
          <a:off x="54000" y="1395215"/>
          <a:ext cx="1246925" cy="3632150"/>
        </p:xfrm>
        <a:graphic>
          <a:graphicData uri="http://schemas.openxmlformats.org/drawingml/2006/table">
            <a:tbl>
              <a:tblPr>
                <a:noFill/>
              </a:tblPr>
              <a:tblGrid>
                <a:gridCol w="1246925">
                  <a:extLst>
                    <a:ext uri="{9D8B030D-6E8A-4147-A177-3AD203B41FA5}">
                      <a16:colId xmlns:a16="http://schemas.microsoft.com/office/drawing/2014/main" val="20000"/>
                    </a:ext>
                  </a:extLst>
                </a:gridCol>
              </a:tblGrid>
              <a:tr h="1681450">
                <a:tc>
                  <a:txBody>
                    <a:bodyPr/>
                    <a:lstStyle/>
                    <a:p>
                      <a:pPr marL="0" lvl="0" indent="0" algn="l" rtl="0">
                        <a:spcBef>
                          <a:spcPts val="0"/>
                        </a:spcBef>
                        <a:spcAft>
                          <a:spcPts val="0"/>
                        </a:spcAft>
                        <a:buNone/>
                      </a:pPr>
                      <a:r>
                        <a:rPr lang="en" sz="1200" b="1"/>
                        <a:t>Higher Connections, Resources, Relevant Competencies</a:t>
                      </a:r>
                      <a:endParaRPr sz="1200" b="1"/>
                    </a:p>
                    <a:p>
                      <a:pPr marL="0" lvl="0" indent="0" algn="l" rtl="0">
                        <a:spcBef>
                          <a:spcPts val="0"/>
                        </a:spcBef>
                        <a:spcAft>
                          <a:spcPts val="0"/>
                        </a:spcAft>
                        <a:buNone/>
                      </a:pPr>
                      <a:endParaRPr sz="1200"/>
                    </a:p>
                  </a:txBody>
                  <a:tcPr marL="91425" marR="91425" marT="91425" marB="91425" anchor="ctr">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0"/>
                  </a:ext>
                </a:extLst>
              </a:tr>
              <a:tr h="1950700">
                <a:tc>
                  <a:txBody>
                    <a:bodyPr/>
                    <a:lstStyle/>
                    <a:p>
                      <a:pPr marL="0" lvl="0" indent="0" algn="l" rtl="0">
                        <a:spcBef>
                          <a:spcPts val="0"/>
                        </a:spcBef>
                        <a:spcAft>
                          <a:spcPts val="0"/>
                        </a:spcAft>
                        <a:buNone/>
                      </a:pPr>
                      <a:r>
                        <a:rPr lang="en" sz="1200" b="1"/>
                        <a:t>Lower Connections, Resources, Relevant Competencies</a:t>
                      </a:r>
                      <a:endParaRPr sz="1200" b="1"/>
                    </a:p>
                  </a:txBody>
                  <a:tcPr marL="91425" marR="91425" marT="91425" marB="91425" anchor="ctr">
                    <a:lnR w="952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bl>
          </a:graphicData>
        </a:graphic>
      </p:graphicFrame>
      <p:pic>
        <p:nvPicPr>
          <p:cNvPr id="697" name="Google Shape;697;p58"/>
          <p:cNvPicPr preferRelativeResize="0"/>
          <p:nvPr/>
        </p:nvPicPr>
        <p:blipFill>
          <a:blip r:embed="rId3">
            <a:alphaModFix/>
          </a:blip>
          <a:stretch>
            <a:fillRect/>
          </a:stretch>
        </p:blipFill>
        <p:spPr>
          <a:xfrm>
            <a:off x="53997" y="480912"/>
            <a:ext cx="730200" cy="46819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sp>
        <p:nvSpPr>
          <p:cNvPr id="702" name="Google Shape;702;p59"/>
          <p:cNvSpPr txBox="1">
            <a:spLocks noGrp="1"/>
          </p:cNvSpPr>
          <p:nvPr>
            <p:ph type="title"/>
          </p:nvPr>
        </p:nvSpPr>
        <p:spPr>
          <a:xfrm>
            <a:off x="31125" y="-5875"/>
            <a:ext cx="8987400" cy="5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90"/>
              <a:buNone/>
            </a:pPr>
            <a:r>
              <a:rPr lang="en" sz="2220"/>
              <a:t>Building the Foundations of Flexible, Resilient Supply Chains </a:t>
            </a:r>
            <a:endParaRPr sz="2120"/>
          </a:p>
        </p:txBody>
      </p:sp>
      <p:sp>
        <p:nvSpPr>
          <p:cNvPr id="703" name="Google Shape;703;p59"/>
          <p:cNvSpPr txBox="1">
            <a:spLocks noGrp="1"/>
          </p:cNvSpPr>
          <p:nvPr>
            <p:ph type="body" idx="1"/>
          </p:nvPr>
        </p:nvSpPr>
        <p:spPr>
          <a:xfrm>
            <a:off x="0" y="432350"/>
            <a:ext cx="8571000" cy="12207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 u="sng"/>
              <a:t>Before supply-chain disruptions occur</a:t>
            </a:r>
            <a:endParaRPr u="sng"/>
          </a:p>
          <a:p>
            <a:pPr marL="457200" lvl="0" indent="-317500" algn="l" rtl="0">
              <a:spcBef>
                <a:spcPts val="600"/>
              </a:spcBef>
              <a:spcAft>
                <a:spcPts val="0"/>
              </a:spcAft>
              <a:buSzPts val="1400"/>
              <a:buChar char="●"/>
            </a:pPr>
            <a:r>
              <a:rPr lang="en"/>
              <a:t>Monitor firm activity and product offerings through services such as Thomasnet.com</a:t>
            </a:r>
            <a:endParaRPr/>
          </a:p>
          <a:p>
            <a:pPr marL="457200" lvl="0" indent="-317500" algn="l" rtl="0">
              <a:spcBef>
                <a:spcPts val="1000"/>
              </a:spcBef>
              <a:spcAft>
                <a:spcPts val="0"/>
              </a:spcAft>
              <a:buSzPts val="1400"/>
              <a:buChar char="●"/>
            </a:pPr>
            <a:r>
              <a:rPr lang="en"/>
              <a:t>Connect firms to appropriate public and private entities to upgrade their existing capabilities </a:t>
            </a:r>
            <a:endParaRPr/>
          </a:p>
          <a:p>
            <a:pPr marL="457200" lvl="0" indent="-317500" algn="l" rtl="0">
              <a:spcBef>
                <a:spcPts val="1000"/>
              </a:spcBef>
              <a:spcAft>
                <a:spcPts val="1000"/>
              </a:spcAft>
              <a:buSzPts val="1400"/>
              <a:buChar char="●"/>
            </a:pPr>
            <a:r>
              <a:rPr lang="en"/>
              <a:t>Engage in cross-organizational collaborations and initiatives, consider “stress-testing” inter-organizational responses </a:t>
            </a:r>
            <a:endParaRPr/>
          </a:p>
        </p:txBody>
      </p:sp>
      <p:sp>
        <p:nvSpPr>
          <p:cNvPr id="704" name="Google Shape;704;p59"/>
          <p:cNvSpPr txBox="1"/>
          <p:nvPr/>
        </p:nvSpPr>
        <p:spPr>
          <a:xfrm>
            <a:off x="0" y="1959500"/>
            <a:ext cx="8987400" cy="237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 sz="1400" b="0" i="0" u="sng" strike="noStrike" kern="0" cap="none" spc="0" normalizeH="0" baseline="0" noProof="0">
                <a:ln>
                  <a:noFill/>
                </a:ln>
                <a:solidFill>
                  <a:srgbClr val="000000"/>
                </a:solidFill>
                <a:effectLst/>
                <a:uLnTx/>
                <a:uFillTx/>
                <a:latin typeface="Open Sans"/>
                <a:ea typeface="Open Sans"/>
                <a:cs typeface="Open Sans"/>
                <a:sym typeface="Open Sans"/>
              </a:rPr>
              <a:t>During supply-chain disruptions</a:t>
            </a:r>
            <a:endParaRPr kumimoji="0" sz="1400" b="0" i="0" u="sng"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00000"/>
              </a:lnSpc>
              <a:spcBef>
                <a:spcPts val="60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Open Sans"/>
                <a:ea typeface="Open Sans"/>
                <a:cs typeface="Open Sans"/>
                <a:sym typeface="Open Sans"/>
              </a:rPr>
              <a:t>Centralize information and best practices from across public and private actors, lower barriers to information (e.g. trusted equipment vendors, navigating regulatory certification) </a:t>
            </a:r>
            <a:endParaRPr kumimoji="0" sz="14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00000"/>
              </a:lnSpc>
              <a:spcBef>
                <a:spcPts val="100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Open Sans"/>
                <a:ea typeface="Open Sans"/>
                <a:cs typeface="Open Sans"/>
                <a:sym typeface="Open Sans"/>
              </a:rPr>
              <a:t>Hold working groups and information sessions that bring together firms of different sizes with universities, state departments, other EDOs, etc. </a:t>
            </a:r>
            <a:endParaRPr kumimoji="0" sz="14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00000"/>
              </a:lnSpc>
              <a:spcBef>
                <a:spcPts val="100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Open Sans"/>
                <a:ea typeface="Open Sans"/>
                <a:cs typeface="Open Sans"/>
                <a:sym typeface="Open Sans"/>
              </a:rPr>
              <a:t>Pair manufacturers organically entering into product spaces with distributors to ease market entry </a:t>
            </a:r>
            <a:endParaRPr kumimoji="0" sz="14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317500" algn="l" defTabSz="914400" rtl="0" eaLnBrk="1" fontAlgn="auto" latinLnBrk="0" hangingPunct="1">
              <a:lnSpc>
                <a:spcPct val="100000"/>
              </a:lnSpc>
              <a:spcBef>
                <a:spcPts val="1000"/>
              </a:spcBef>
              <a:spcAft>
                <a:spcPts val="100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Open Sans"/>
                <a:ea typeface="Open Sans"/>
                <a:cs typeface="Open Sans"/>
                <a:sym typeface="Open Sans"/>
              </a:rPr>
              <a:t>If providing capital: coordinate funds at the state level (not regional), focus on rapid deployment to lower the cost of retooling (e.g. support equipment purchases, certification costs)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fade">
                                      <p:cBhvr>
                                        <p:cTn id="7" dur="1000"/>
                                        <p:tgtEl>
                                          <p:spTgt spid="7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4"/>
                                        </p:tgtEl>
                                        <p:attrNameLst>
                                          <p:attrName>style.visibility</p:attrName>
                                        </p:attrNameLst>
                                      </p:cBhvr>
                                      <p:to>
                                        <p:strVal val="visible"/>
                                      </p:to>
                                    </p:set>
                                    <p:animEffect transition="in" filter="fade">
                                      <p:cBhvr>
                                        <p:cTn id="12"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39746" y="713232"/>
            <a:ext cx="4064794" cy="4064794"/>
            <a:chOff x="3386328" y="950975"/>
            <a:chExt cx="5419725" cy="5419725"/>
          </a:xfrm>
        </p:grpSpPr>
        <p:sp>
          <p:nvSpPr>
            <p:cNvPr id="3" name="object 3"/>
            <p:cNvSpPr/>
            <p:nvPr/>
          </p:nvSpPr>
          <p:spPr>
            <a:xfrm>
              <a:off x="3386328" y="950975"/>
              <a:ext cx="5419725" cy="5419725"/>
            </a:xfrm>
            <a:custGeom>
              <a:avLst/>
              <a:gdLst/>
              <a:ahLst/>
              <a:cxnLst/>
              <a:rect l="l" t="t" r="r" b="b"/>
              <a:pathLst>
                <a:path w="5419725" h="5419725">
                  <a:moveTo>
                    <a:pt x="2709672" y="0"/>
                  </a:moveTo>
                  <a:lnTo>
                    <a:pt x="2492883" y="271018"/>
                  </a:lnTo>
                  <a:lnTo>
                    <a:pt x="2655443" y="271018"/>
                  </a:lnTo>
                  <a:lnTo>
                    <a:pt x="2655443" y="2655443"/>
                  </a:lnTo>
                  <a:lnTo>
                    <a:pt x="271018" y="2655443"/>
                  </a:lnTo>
                  <a:lnTo>
                    <a:pt x="271018" y="2492883"/>
                  </a:lnTo>
                  <a:lnTo>
                    <a:pt x="0" y="2709672"/>
                  </a:lnTo>
                  <a:lnTo>
                    <a:pt x="271018" y="2926461"/>
                  </a:lnTo>
                  <a:lnTo>
                    <a:pt x="271018" y="2763901"/>
                  </a:lnTo>
                  <a:lnTo>
                    <a:pt x="2655443" y="2763901"/>
                  </a:lnTo>
                  <a:lnTo>
                    <a:pt x="2655443" y="5148376"/>
                  </a:lnTo>
                  <a:lnTo>
                    <a:pt x="2492883" y="5148376"/>
                  </a:lnTo>
                  <a:lnTo>
                    <a:pt x="2709672" y="5419344"/>
                  </a:lnTo>
                  <a:lnTo>
                    <a:pt x="2926461" y="5148376"/>
                  </a:lnTo>
                  <a:lnTo>
                    <a:pt x="2763901" y="5148376"/>
                  </a:lnTo>
                  <a:lnTo>
                    <a:pt x="2763901" y="2763901"/>
                  </a:lnTo>
                  <a:lnTo>
                    <a:pt x="5148326" y="2763901"/>
                  </a:lnTo>
                  <a:lnTo>
                    <a:pt x="5148326" y="2926461"/>
                  </a:lnTo>
                  <a:lnTo>
                    <a:pt x="5419344" y="2709672"/>
                  </a:lnTo>
                  <a:lnTo>
                    <a:pt x="5148326" y="2492883"/>
                  </a:lnTo>
                  <a:lnTo>
                    <a:pt x="5148326" y="2655443"/>
                  </a:lnTo>
                  <a:lnTo>
                    <a:pt x="2763901" y="2655443"/>
                  </a:lnTo>
                  <a:lnTo>
                    <a:pt x="2763901" y="271018"/>
                  </a:lnTo>
                  <a:lnTo>
                    <a:pt x="2926461" y="271018"/>
                  </a:lnTo>
                  <a:lnTo>
                    <a:pt x="2709672" y="0"/>
                  </a:lnTo>
                  <a:close/>
                </a:path>
              </a:pathLst>
            </a:custGeom>
            <a:solidFill>
              <a:srgbClr val="CCE0D0"/>
            </a:solidFill>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3739134" y="1334261"/>
              <a:ext cx="2169160" cy="2169160"/>
            </a:xfrm>
            <a:custGeom>
              <a:avLst/>
              <a:gdLst/>
              <a:ahLst/>
              <a:cxnLst/>
              <a:rect l="l" t="t" r="r" b="b"/>
              <a:pathLst>
                <a:path w="2169160" h="2169160">
                  <a:moveTo>
                    <a:pt x="1807210" y="0"/>
                  </a:moveTo>
                  <a:lnTo>
                    <a:pt x="361441" y="0"/>
                  </a:lnTo>
                  <a:lnTo>
                    <a:pt x="312391" y="3299"/>
                  </a:lnTo>
                  <a:lnTo>
                    <a:pt x="265347" y="12909"/>
                  </a:lnTo>
                  <a:lnTo>
                    <a:pt x="220741" y="28400"/>
                  </a:lnTo>
                  <a:lnTo>
                    <a:pt x="179004" y="49341"/>
                  </a:lnTo>
                  <a:lnTo>
                    <a:pt x="140564" y="75303"/>
                  </a:lnTo>
                  <a:lnTo>
                    <a:pt x="105854" y="105854"/>
                  </a:lnTo>
                  <a:lnTo>
                    <a:pt x="75303" y="140564"/>
                  </a:lnTo>
                  <a:lnTo>
                    <a:pt x="49341" y="179004"/>
                  </a:lnTo>
                  <a:lnTo>
                    <a:pt x="28400" y="220741"/>
                  </a:lnTo>
                  <a:lnTo>
                    <a:pt x="12909" y="265347"/>
                  </a:lnTo>
                  <a:lnTo>
                    <a:pt x="3299" y="312391"/>
                  </a:lnTo>
                  <a:lnTo>
                    <a:pt x="0" y="361441"/>
                  </a:lnTo>
                  <a:lnTo>
                    <a:pt x="0" y="1807210"/>
                  </a:lnTo>
                  <a:lnTo>
                    <a:pt x="3299" y="1856260"/>
                  </a:lnTo>
                  <a:lnTo>
                    <a:pt x="12909" y="1903304"/>
                  </a:lnTo>
                  <a:lnTo>
                    <a:pt x="28400" y="1947910"/>
                  </a:lnTo>
                  <a:lnTo>
                    <a:pt x="49341" y="1989647"/>
                  </a:lnTo>
                  <a:lnTo>
                    <a:pt x="75303" y="2028087"/>
                  </a:lnTo>
                  <a:lnTo>
                    <a:pt x="105854" y="2062797"/>
                  </a:lnTo>
                  <a:lnTo>
                    <a:pt x="140564" y="2093348"/>
                  </a:lnTo>
                  <a:lnTo>
                    <a:pt x="179004" y="2119310"/>
                  </a:lnTo>
                  <a:lnTo>
                    <a:pt x="220741" y="2140251"/>
                  </a:lnTo>
                  <a:lnTo>
                    <a:pt x="265347" y="2155742"/>
                  </a:lnTo>
                  <a:lnTo>
                    <a:pt x="312391" y="2165352"/>
                  </a:lnTo>
                  <a:lnTo>
                    <a:pt x="361441" y="2168652"/>
                  </a:lnTo>
                  <a:lnTo>
                    <a:pt x="1807210" y="2168652"/>
                  </a:lnTo>
                  <a:lnTo>
                    <a:pt x="1856260" y="2165352"/>
                  </a:lnTo>
                  <a:lnTo>
                    <a:pt x="1903304" y="2155742"/>
                  </a:lnTo>
                  <a:lnTo>
                    <a:pt x="1947910" y="2140251"/>
                  </a:lnTo>
                  <a:lnTo>
                    <a:pt x="1989647" y="2119310"/>
                  </a:lnTo>
                  <a:lnTo>
                    <a:pt x="2028087" y="2093348"/>
                  </a:lnTo>
                  <a:lnTo>
                    <a:pt x="2062797" y="2062797"/>
                  </a:lnTo>
                  <a:lnTo>
                    <a:pt x="2093348" y="2028087"/>
                  </a:lnTo>
                  <a:lnTo>
                    <a:pt x="2119310" y="1989647"/>
                  </a:lnTo>
                  <a:lnTo>
                    <a:pt x="2140251" y="1947910"/>
                  </a:lnTo>
                  <a:lnTo>
                    <a:pt x="2155742" y="1903304"/>
                  </a:lnTo>
                  <a:lnTo>
                    <a:pt x="2165352" y="1856260"/>
                  </a:lnTo>
                  <a:lnTo>
                    <a:pt x="2168652" y="1807210"/>
                  </a:lnTo>
                  <a:lnTo>
                    <a:pt x="2168652" y="361441"/>
                  </a:lnTo>
                  <a:lnTo>
                    <a:pt x="2165352" y="312391"/>
                  </a:lnTo>
                  <a:lnTo>
                    <a:pt x="2155742" y="265347"/>
                  </a:lnTo>
                  <a:lnTo>
                    <a:pt x="2140251" y="220741"/>
                  </a:lnTo>
                  <a:lnTo>
                    <a:pt x="2119310" y="179004"/>
                  </a:lnTo>
                  <a:lnTo>
                    <a:pt x="2093348" y="140564"/>
                  </a:lnTo>
                  <a:lnTo>
                    <a:pt x="2062797" y="105854"/>
                  </a:lnTo>
                  <a:lnTo>
                    <a:pt x="2028087" y="75303"/>
                  </a:lnTo>
                  <a:lnTo>
                    <a:pt x="1989647" y="49341"/>
                  </a:lnTo>
                  <a:lnTo>
                    <a:pt x="1947910" y="28400"/>
                  </a:lnTo>
                  <a:lnTo>
                    <a:pt x="1903304" y="12909"/>
                  </a:lnTo>
                  <a:lnTo>
                    <a:pt x="1856260" y="3299"/>
                  </a:lnTo>
                  <a:lnTo>
                    <a:pt x="1807210" y="0"/>
                  </a:lnTo>
                  <a:close/>
                </a:path>
              </a:pathLst>
            </a:custGeom>
            <a:solidFill>
              <a:srgbClr val="0EA84B"/>
            </a:solidFill>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3739134" y="1334261"/>
              <a:ext cx="2169160" cy="2169160"/>
            </a:xfrm>
            <a:custGeom>
              <a:avLst/>
              <a:gdLst/>
              <a:ahLst/>
              <a:cxnLst/>
              <a:rect l="l" t="t" r="r" b="b"/>
              <a:pathLst>
                <a:path w="2169160" h="2169160">
                  <a:moveTo>
                    <a:pt x="0" y="361441"/>
                  </a:moveTo>
                  <a:lnTo>
                    <a:pt x="3299" y="312391"/>
                  </a:lnTo>
                  <a:lnTo>
                    <a:pt x="12909" y="265347"/>
                  </a:lnTo>
                  <a:lnTo>
                    <a:pt x="28400" y="220741"/>
                  </a:lnTo>
                  <a:lnTo>
                    <a:pt x="49341" y="179004"/>
                  </a:lnTo>
                  <a:lnTo>
                    <a:pt x="75303" y="140564"/>
                  </a:lnTo>
                  <a:lnTo>
                    <a:pt x="105854" y="105854"/>
                  </a:lnTo>
                  <a:lnTo>
                    <a:pt x="140564" y="75303"/>
                  </a:lnTo>
                  <a:lnTo>
                    <a:pt x="179004" y="49341"/>
                  </a:lnTo>
                  <a:lnTo>
                    <a:pt x="220741" y="28400"/>
                  </a:lnTo>
                  <a:lnTo>
                    <a:pt x="265347" y="12909"/>
                  </a:lnTo>
                  <a:lnTo>
                    <a:pt x="312391" y="3299"/>
                  </a:lnTo>
                  <a:lnTo>
                    <a:pt x="361441" y="0"/>
                  </a:lnTo>
                  <a:lnTo>
                    <a:pt x="1807210" y="0"/>
                  </a:lnTo>
                  <a:lnTo>
                    <a:pt x="1856260" y="3299"/>
                  </a:lnTo>
                  <a:lnTo>
                    <a:pt x="1903304" y="12909"/>
                  </a:lnTo>
                  <a:lnTo>
                    <a:pt x="1947910" y="28400"/>
                  </a:lnTo>
                  <a:lnTo>
                    <a:pt x="1989647" y="49341"/>
                  </a:lnTo>
                  <a:lnTo>
                    <a:pt x="2028087" y="75303"/>
                  </a:lnTo>
                  <a:lnTo>
                    <a:pt x="2062797" y="105854"/>
                  </a:lnTo>
                  <a:lnTo>
                    <a:pt x="2093348" y="140564"/>
                  </a:lnTo>
                  <a:lnTo>
                    <a:pt x="2119310" y="179004"/>
                  </a:lnTo>
                  <a:lnTo>
                    <a:pt x="2140251" y="220741"/>
                  </a:lnTo>
                  <a:lnTo>
                    <a:pt x="2155742" y="265347"/>
                  </a:lnTo>
                  <a:lnTo>
                    <a:pt x="2165352" y="312391"/>
                  </a:lnTo>
                  <a:lnTo>
                    <a:pt x="2168652" y="361441"/>
                  </a:lnTo>
                  <a:lnTo>
                    <a:pt x="2168652" y="1807210"/>
                  </a:lnTo>
                  <a:lnTo>
                    <a:pt x="2165352" y="1856260"/>
                  </a:lnTo>
                  <a:lnTo>
                    <a:pt x="2155742" y="1903304"/>
                  </a:lnTo>
                  <a:lnTo>
                    <a:pt x="2140251" y="1947910"/>
                  </a:lnTo>
                  <a:lnTo>
                    <a:pt x="2119310" y="1989647"/>
                  </a:lnTo>
                  <a:lnTo>
                    <a:pt x="2093348" y="2028087"/>
                  </a:lnTo>
                  <a:lnTo>
                    <a:pt x="2062797" y="2062797"/>
                  </a:lnTo>
                  <a:lnTo>
                    <a:pt x="2028087" y="2093348"/>
                  </a:lnTo>
                  <a:lnTo>
                    <a:pt x="1989647" y="2119310"/>
                  </a:lnTo>
                  <a:lnTo>
                    <a:pt x="1947910" y="2140251"/>
                  </a:lnTo>
                  <a:lnTo>
                    <a:pt x="1903304" y="2155742"/>
                  </a:lnTo>
                  <a:lnTo>
                    <a:pt x="1856260" y="2165352"/>
                  </a:lnTo>
                  <a:lnTo>
                    <a:pt x="1807210" y="2168652"/>
                  </a:lnTo>
                  <a:lnTo>
                    <a:pt x="361441" y="2168652"/>
                  </a:lnTo>
                  <a:lnTo>
                    <a:pt x="312391" y="2165352"/>
                  </a:lnTo>
                  <a:lnTo>
                    <a:pt x="265347" y="2155742"/>
                  </a:lnTo>
                  <a:lnTo>
                    <a:pt x="220741" y="2140251"/>
                  </a:lnTo>
                  <a:lnTo>
                    <a:pt x="179004" y="2119310"/>
                  </a:lnTo>
                  <a:lnTo>
                    <a:pt x="140564" y="2093348"/>
                  </a:lnTo>
                  <a:lnTo>
                    <a:pt x="105854" y="2062797"/>
                  </a:lnTo>
                  <a:lnTo>
                    <a:pt x="75303" y="2028087"/>
                  </a:lnTo>
                  <a:lnTo>
                    <a:pt x="49341" y="1989647"/>
                  </a:lnTo>
                  <a:lnTo>
                    <a:pt x="28400" y="1947910"/>
                  </a:lnTo>
                  <a:lnTo>
                    <a:pt x="12909" y="1903304"/>
                  </a:lnTo>
                  <a:lnTo>
                    <a:pt x="3299" y="1856260"/>
                  </a:lnTo>
                  <a:lnTo>
                    <a:pt x="0" y="1807210"/>
                  </a:lnTo>
                  <a:lnTo>
                    <a:pt x="0" y="361441"/>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6" name="object 6"/>
          <p:cNvSpPr txBox="1"/>
          <p:nvPr/>
        </p:nvSpPr>
        <p:spPr>
          <a:xfrm>
            <a:off x="2949701" y="1442561"/>
            <a:ext cx="1333500" cy="702115"/>
          </a:xfrm>
          <a:prstGeom prst="rect">
            <a:avLst/>
          </a:prstGeom>
        </p:spPr>
        <p:txBody>
          <a:bodyPr vert="horz" wrap="square" lIns="0" tIns="47625" rIns="0" bIns="0" rtlCol="0">
            <a:spAutoFit/>
          </a:bodyPr>
          <a:lstStyle/>
          <a:p>
            <a:pPr marL="9525" marR="3810" indent="1429" algn="ctr" defTabSz="685800">
              <a:lnSpc>
                <a:spcPts val="1680"/>
              </a:lnSpc>
              <a:spcBef>
                <a:spcPts val="375"/>
              </a:spcBef>
            </a:pPr>
            <a:r>
              <a:rPr sz="1650" spc="-49" dirty="0">
                <a:solidFill>
                  <a:srgbClr val="FFFFFF"/>
                </a:solidFill>
                <a:latin typeface="Trebuchet MS"/>
                <a:cs typeface="Trebuchet MS"/>
              </a:rPr>
              <a:t>Benefit  </a:t>
            </a:r>
            <a:r>
              <a:rPr sz="1650" spc="-8" dirty="0">
                <a:solidFill>
                  <a:srgbClr val="FFFFFF"/>
                </a:solidFill>
                <a:latin typeface="Trebuchet MS"/>
                <a:cs typeface="Trebuchet MS"/>
              </a:rPr>
              <a:t>disa</a:t>
            </a:r>
            <a:r>
              <a:rPr sz="1650" spc="-4" dirty="0">
                <a:solidFill>
                  <a:srgbClr val="FFFFFF"/>
                </a:solidFill>
                <a:latin typeface="Trebuchet MS"/>
                <a:cs typeface="Trebuchet MS"/>
              </a:rPr>
              <a:t>d</a:t>
            </a:r>
            <a:r>
              <a:rPr sz="1650" spc="-101" dirty="0">
                <a:solidFill>
                  <a:srgbClr val="FFFFFF"/>
                </a:solidFill>
                <a:latin typeface="Trebuchet MS"/>
                <a:cs typeface="Trebuchet MS"/>
              </a:rPr>
              <a:t>v</a:t>
            </a:r>
            <a:r>
              <a:rPr sz="1650" spc="-19" dirty="0">
                <a:solidFill>
                  <a:srgbClr val="FFFFFF"/>
                </a:solidFill>
                <a:latin typeface="Trebuchet MS"/>
                <a:cs typeface="Trebuchet MS"/>
              </a:rPr>
              <a:t>antaged  communities</a:t>
            </a:r>
            <a:endParaRPr sz="1650">
              <a:solidFill>
                <a:prstClr val="black"/>
              </a:solidFill>
              <a:latin typeface="Trebuchet MS"/>
              <a:cs typeface="Trebuchet MS"/>
            </a:endParaRPr>
          </a:p>
        </p:txBody>
      </p:sp>
      <p:grpSp>
        <p:nvGrpSpPr>
          <p:cNvPr id="7" name="object 7"/>
          <p:cNvGrpSpPr/>
          <p:nvPr/>
        </p:nvGrpSpPr>
        <p:grpSpPr>
          <a:xfrm>
            <a:off x="4704779" y="991171"/>
            <a:ext cx="1645920" cy="1645920"/>
            <a:chOff x="6273038" y="1321561"/>
            <a:chExt cx="2194560" cy="2194560"/>
          </a:xfrm>
        </p:grpSpPr>
        <p:sp>
          <p:nvSpPr>
            <p:cNvPr id="8" name="object 8"/>
            <p:cNvSpPr/>
            <p:nvPr/>
          </p:nvSpPr>
          <p:spPr>
            <a:xfrm>
              <a:off x="6285738" y="1334261"/>
              <a:ext cx="2169160" cy="2169160"/>
            </a:xfrm>
            <a:custGeom>
              <a:avLst/>
              <a:gdLst/>
              <a:ahLst/>
              <a:cxnLst/>
              <a:rect l="l" t="t" r="r" b="b"/>
              <a:pathLst>
                <a:path w="2169159" h="2169160">
                  <a:moveTo>
                    <a:pt x="1807210" y="0"/>
                  </a:moveTo>
                  <a:lnTo>
                    <a:pt x="361441" y="0"/>
                  </a:lnTo>
                  <a:lnTo>
                    <a:pt x="312391" y="3299"/>
                  </a:lnTo>
                  <a:lnTo>
                    <a:pt x="265347" y="12909"/>
                  </a:lnTo>
                  <a:lnTo>
                    <a:pt x="220741" y="28400"/>
                  </a:lnTo>
                  <a:lnTo>
                    <a:pt x="179004" y="49341"/>
                  </a:lnTo>
                  <a:lnTo>
                    <a:pt x="140564" y="75303"/>
                  </a:lnTo>
                  <a:lnTo>
                    <a:pt x="105854" y="105854"/>
                  </a:lnTo>
                  <a:lnTo>
                    <a:pt x="75303" y="140564"/>
                  </a:lnTo>
                  <a:lnTo>
                    <a:pt x="49341" y="179004"/>
                  </a:lnTo>
                  <a:lnTo>
                    <a:pt x="28400" y="220741"/>
                  </a:lnTo>
                  <a:lnTo>
                    <a:pt x="12909" y="265347"/>
                  </a:lnTo>
                  <a:lnTo>
                    <a:pt x="3299" y="312391"/>
                  </a:lnTo>
                  <a:lnTo>
                    <a:pt x="0" y="361441"/>
                  </a:lnTo>
                  <a:lnTo>
                    <a:pt x="0" y="1807210"/>
                  </a:lnTo>
                  <a:lnTo>
                    <a:pt x="3299" y="1856260"/>
                  </a:lnTo>
                  <a:lnTo>
                    <a:pt x="12909" y="1903304"/>
                  </a:lnTo>
                  <a:lnTo>
                    <a:pt x="28400" y="1947910"/>
                  </a:lnTo>
                  <a:lnTo>
                    <a:pt x="49341" y="1989647"/>
                  </a:lnTo>
                  <a:lnTo>
                    <a:pt x="75303" y="2028087"/>
                  </a:lnTo>
                  <a:lnTo>
                    <a:pt x="105854" y="2062797"/>
                  </a:lnTo>
                  <a:lnTo>
                    <a:pt x="140564" y="2093348"/>
                  </a:lnTo>
                  <a:lnTo>
                    <a:pt x="179004" y="2119310"/>
                  </a:lnTo>
                  <a:lnTo>
                    <a:pt x="220741" y="2140251"/>
                  </a:lnTo>
                  <a:lnTo>
                    <a:pt x="265347" y="2155742"/>
                  </a:lnTo>
                  <a:lnTo>
                    <a:pt x="312391" y="2165352"/>
                  </a:lnTo>
                  <a:lnTo>
                    <a:pt x="361441" y="2168652"/>
                  </a:lnTo>
                  <a:lnTo>
                    <a:pt x="1807210" y="2168652"/>
                  </a:lnTo>
                  <a:lnTo>
                    <a:pt x="1856260" y="2165352"/>
                  </a:lnTo>
                  <a:lnTo>
                    <a:pt x="1903304" y="2155742"/>
                  </a:lnTo>
                  <a:lnTo>
                    <a:pt x="1947910" y="2140251"/>
                  </a:lnTo>
                  <a:lnTo>
                    <a:pt x="1989647" y="2119310"/>
                  </a:lnTo>
                  <a:lnTo>
                    <a:pt x="2028087" y="2093348"/>
                  </a:lnTo>
                  <a:lnTo>
                    <a:pt x="2062797" y="2062797"/>
                  </a:lnTo>
                  <a:lnTo>
                    <a:pt x="2093348" y="2028087"/>
                  </a:lnTo>
                  <a:lnTo>
                    <a:pt x="2119310" y="1989647"/>
                  </a:lnTo>
                  <a:lnTo>
                    <a:pt x="2140251" y="1947910"/>
                  </a:lnTo>
                  <a:lnTo>
                    <a:pt x="2155742" y="1903304"/>
                  </a:lnTo>
                  <a:lnTo>
                    <a:pt x="2165352" y="1856260"/>
                  </a:lnTo>
                  <a:lnTo>
                    <a:pt x="2168652" y="1807210"/>
                  </a:lnTo>
                  <a:lnTo>
                    <a:pt x="2168652" y="361441"/>
                  </a:lnTo>
                  <a:lnTo>
                    <a:pt x="2165352" y="312391"/>
                  </a:lnTo>
                  <a:lnTo>
                    <a:pt x="2155742" y="265347"/>
                  </a:lnTo>
                  <a:lnTo>
                    <a:pt x="2140251" y="220741"/>
                  </a:lnTo>
                  <a:lnTo>
                    <a:pt x="2119310" y="179004"/>
                  </a:lnTo>
                  <a:lnTo>
                    <a:pt x="2093348" y="140564"/>
                  </a:lnTo>
                  <a:lnTo>
                    <a:pt x="2062797" y="105854"/>
                  </a:lnTo>
                  <a:lnTo>
                    <a:pt x="2028087" y="75303"/>
                  </a:lnTo>
                  <a:lnTo>
                    <a:pt x="1989647" y="49341"/>
                  </a:lnTo>
                  <a:lnTo>
                    <a:pt x="1947910" y="28400"/>
                  </a:lnTo>
                  <a:lnTo>
                    <a:pt x="1903304" y="12909"/>
                  </a:lnTo>
                  <a:lnTo>
                    <a:pt x="1856260" y="3299"/>
                  </a:lnTo>
                  <a:lnTo>
                    <a:pt x="1807210" y="0"/>
                  </a:lnTo>
                  <a:close/>
                </a:path>
              </a:pathLst>
            </a:custGeom>
            <a:solidFill>
              <a:srgbClr val="25A0AC"/>
            </a:solidFill>
          </p:spPr>
          <p:txBody>
            <a:bodyPr wrap="square" lIns="0" tIns="0" rIns="0" bIns="0" rtlCol="0"/>
            <a:lstStyle/>
            <a:p>
              <a:pPr defTabSz="685800"/>
              <a:endParaRPr sz="1350">
                <a:solidFill>
                  <a:prstClr val="black"/>
                </a:solidFill>
                <a:latin typeface="Calibri"/>
              </a:endParaRPr>
            </a:p>
          </p:txBody>
        </p:sp>
        <p:sp>
          <p:nvSpPr>
            <p:cNvPr id="9" name="object 9"/>
            <p:cNvSpPr/>
            <p:nvPr/>
          </p:nvSpPr>
          <p:spPr>
            <a:xfrm>
              <a:off x="6285738" y="1334261"/>
              <a:ext cx="2169160" cy="2169160"/>
            </a:xfrm>
            <a:custGeom>
              <a:avLst/>
              <a:gdLst/>
              <a:ahLst/>
              <a:cxnLst/>
              <a:rect l="l" t="t" r="r" b="b"/>
              <a:pathLst>
                <a:path w="2169159" h="2169160">
                  <a:moveTo>
                    <a:pt x="0" y="361441"/>
                  </a:moveTo>
                  <a:lnTo>
                    <a:pt x="3299" y="312391"/>
                  </a:lnTo>
                  <a:lnTo>
                    <a:pt x="12909" y="265347"/>
                  </a:lnTo>
                  <a:lnTo>
                    <a:pt x="28400" y="220741"/>
                  </a:lnTo>
                  <a:lnTo>
                    <a:pt x="49341" y="179004"/>
                  </a:lnTo>
                  <a:lnTo>
                    <a:pt x="75303" y="140564"/>
                  </a:lnTo>
                  <a:lnTo>
                    <a:pt x="105854" y="105854"/>
                  </a:lnTo>
                  <a:lnTo>
                    <a:pt x="140564" y="75303"/>
                  </a:lnTo>
                  <a:lnTo>
                    <a:pt x="179004" y="49341"/>
                  </a:lnTo>
                  <a:lnTo>
                    <a:pt x="220741" y="28400"/>
                  </a:lnTo>
                  <a:lnTo>
                    <a:pt x="265347" y="12909"/>
                  </a:lnTo>
                  <a:lnTo>
                    <a:pt x="312391" y="3299"/>
                  </a:lnTo>
                  <a:lnTo>
                    <a:pt x="361441" y="0"/>
                  </a:lnTo>
                  <a:lnTo>
                    <a:pt x="1807210" y="0"/>
                  </a:lnTo>
                  <a:lnTo>
                    <a:pt x="1856260" y="3299"/>
                  </a:lnTo>
                  <a:lnTo>
                    <a:pt x="1903304" y="12909"/>
                  </a:lnTo>
                  <a:lnTo>
                    <a:pt x="1947910" y="28400"/>
                  </a:lnTo>
                  <a:lnTo>
                    <a:pt x="1989647" y="49341"/>
                  </a:lnTo>
                  <a:lnTo>
                    <a:pt x="2028087" y="75303"/>
                  </a:lnTo>
                  <a:lnTo>
                    <a:pt x="2062797" y="105854"/>
                  </a:lnTo>
                  <a:lnTo>
                    <a:pt x="2093348" y="140564"/>
                  </a:lnTo>
                  <a:lnTo>
                    <a:pt x="2119310" y="179004"/>
                  </a:lnTo>
                  <a:lnTo>
                    <a:pt x="2140251" y="220741"/>
                  </a:lnTo>
                  <a:lnTo>
                    <a:pt x="2155742" y="265347"/>
                  </a:lnTo>
                  <a:lnTo>
                    <a:pt x="2165352" y="312391"/>
                  </a:lnTo>
                  <a:lnTo>
                    <a:pt x="2168652" y="361441"/>
                  </a:lnTo>
                  <a:lnTo>
                    <a:pt x="2168652" y="1807210"/>
                  </a:lnTo>
                  <a:lnTo>
                    <a:pt x="2165352" y="1856260"/>
                  </a:lnTo>
                  <a:lnTo>
                    <a:pt x="2155742" y="1903304"/>
                  </a:lnTo>
                  <a:lnTo>
                    <a:pt x="2140251" y="1947910"/>
                  </a:lnTo>
                  <a:lnTo>
                    <a:pt x="2119310" y="1989647"/>
                  </a:lnTo>
                  <a:lnTo>
                    <a:pt x="2093348" y="2028087"/>
                  </a:lnTo>
                  <a:lnTo>
                    <a:pt x="2062797" y="2062797"/>
                  </a:lnTo>
                  <a:lnTo>
                    <a:pt x="2028087" y="2093348"/>
                  </a:lnTo>
                  <a:lnTo>
                    <a:pt x="1989647" y="2119310"/>
                  </a:lnTo>
                  <a:lnTo>
                    <a:pt x="1947910" y="2140251"/>
                  </a:lnTo>
                  <a:lnTo>
                    <a:pt x="1903304" y="2155742"/>
                  </a:lnTo>
                  <a:lnTo>
                    <a:pt x="1856260" y="2165352"/>
                  </a:lnTo>
                  <a:lnTo>
                    <a:pt x="1807210" y="2168652"/>
                  </a:lnTo>
                  <a:lnTo>
                    <a:pt x="361441" y="2168652"/>
                  </a:lnTo>
                  <a:lnTo>
                    <a:pt x="312391" y="2165352"/>
                  </a:lnTo>
                  <a:lnTo>
                    <a:pt x="265347" y="2155742"/>
                  </a:lnTo>
                  <a:lnTo>
                    <a:pt x="220741" y="2140251"/>
                  </a:lnTo>
                  <a:lnTo>
                    <a:pt x="179004" y="2119310"/>
                  </a:lnTo>
                  <a:lnTo>
                    <a:pt x="140564" y="2093348"/>
                  </a:lnTo>
                  <a:lnTo>
                    <a:pt x="105854" y="2062797"/>
                  </a:lnTo>
                  <a:lnTo>
                    <a:pt x="75303" y="2028087"/>
                  </a:lnTo>
                  <a:lnTo>
                    <a:pt x="49341" y="1989647"/>
                  </a:lnTo>
                  <a:lnTo>
                    <a:pt x="28400" y="1947910"/>
                  </a:lnTo>
                  <a:lnTo>
                    <a:pt x="12909" y="1903304"/>
                  </a:lnTo>
                  <a:lnTo>
                    <a:pt x="3299" y="1856260"/>
                  </a:lnTo>
                  <a:lnTo>
                    <a:pt x="0" y="1807210"/>
                  </a:lnTo>
                  <a:lnTo>
                    <a:pt x="0" y="361441"/>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10" name="object 10"/>
          <p:cNvSpPr txBox="1"/>
          <p:nvPr/>
        </p:nvSpPr>
        <p:spPr>
          <a:xfrm>
            <a:off x="4921852" y="1228534"/>
            <a:ext cx="1208723" cy="1126269"/>
          </a:xfrm>
          <a:prstGeom prst="rect">
            <a:avLst/>
          </a:prstGeom>
        </p:spPr>
        <p:txBody>
          <a:bodyPr vert="horz" wrap="square" lIns="0" tIns="46672" rIns="0" bIns="0" rtlCol="0">
            <a:spAutoFit/>
          </a:bodyPr>
          <a:lstStyle/>
          <a:p>
            <a:pPr marL="9525" marR="3810" indent="1905" algn="ctr" defTabSz="685800">
              <a:lnSpc>
                <a:spcPct val="85100"/>
              </a:lnSpc>
              <a:spcBef>
                <a:spcPts val="367"/>
              </a:spcBef>
            </a:pPr>
            <a:r>
              <a:rPr sz="1650" spc="-41" dirty="0">
                <a:solidFill>
                  <a:srgbClr val="FFFFFF"/>
                </a:solidFill>
                <a:latin typeface="Trebuchet MS"/>
                <a:cs typeface="Trebuchet MS"/>
              </a:rPr>
              <a:t>Equitable  </a:t>
            </a:r>
            <a:r>
              <a:rPr sz="1650" spc="4" dirty="0">
                <a:solidFill>
                  <a:srgbClr val="FFFFFF"/>
                </a:solidFill>
                <a:latin typeface="Trebuchet MS"/>
                <a:cs typeface="Trebuchet MS"/>
              </a:rPr>
              <a:t>access </a:t>
            </a:r>
            <a:r>
              <a:rPr sz="1650" spc="-86" dirty="0">
                <a:solidFill>
                  <a:srgbClr val="FFFFFF"/>
                </a:solidFill>
                <a:latin typeface="Trebuchet MS"/>
                <a:cs typeface="Trebuchet MS"/>
              </a:rPr>
              <a:t>to  </a:t>
            </a:r>
            <a:r>
              <a:rPr sz="1650" spc="-56" dirty="0">
                <a:solidFill>
                  <a:srgbClr val="FFFFFF"/>
                </a:solidFill>
                <a:latin typeface="Trebuchet MS"/>
                <a:cs typeface="Trebuchet MS"/>
              </a:rPr>
              <a:t>wealth  </a:t>
            </a:r>
            <a:r>
              <a:rPr sz="1650" spc="-38" dirty="0">
                <a:solidFill>
                  <a:srgbClr val="FFFFFF"/>
                </a:solidFill>
                <a:latin typeface="Trebuchet MS"/>
                <a:cs typeface="Trebuchet MS"/>
              </a:rPr>
              <a:t>building  </a:t>
            </a:r>
            <a:r>
              <a:rPr sz="1650" spc="-26" dirty="0">
                <a:solidFill>
                  <a:srgbClr val="FFFFFF"/>
                </a:solidFill>
                <a:latin typeface="Trebuchet MS"/>
                <a:cs typeface="Trebuchet MS"/>
              </a:rPr>
              <a:t>opp</a:t>
            </a:r>
            <a:r>
              <a:rPr sz="1650" spc="-23" dirty="0">
                <a:solidFill>
                  <a:srgbClr val="FFFFFF"/>
                </a:solidFill>
                <a:latin typeface="Trebuchet MS"/>
                <a:cs typeface="Trebuchet MS"/>
              </a:rPr>
              <a:t>o</a:t>
            </a:r>
            <a:r>
              <a:rPr sz="1650" spc="-64" dirty="0">
                <a:solidFill>
                  <a:srgbClr val="FFFFFF"/>
                </a:solidFill>
                <a:latin typeface="Trebuchet MS"/>
                <a:cs typeface="Trebuchet MS"/>
              </a:rPr>
              <a:t>r</a:t>
            </a:r>
            <a:r>
              <a:rPr sz="1650" spc="-68" dirty="0">
                <a:solidFill>
                  <a:srgbClr val="FFFFFF"/>
                </a:solidFill>
                <a:latin typeface="Trebuchet MS"/>
                <a:cs typeface="Trebuchet MS"/>
              </a:rPr>
              <a:t>tuniti</a:t>
            </a:r>
            <a:r>
              <a:rPr sz="1650" spc="-83" dirty="0">
                <a:solidFill>
                  <a:srgbClr val="FFFFFF"/>
                </a:solidFill>
                <a:latin typeface="Trebuchet MS"/>
                <a:cs typeface="Trebuchet MS"/>
              </a:rPr>
              <a:t>e</a:t>
            </a:r>
            <a:r>
              <a:rPr sz="1650" spc="79" dirty="0">
                <a:solidFill>
                  <a:srgbClr val="FFFFFF"/>
                </a:solidFill>
                <a:latin typeface="Trebuchet MS"/>
                <a:cs typeface="Trebuchet MS"/>
              </a:rPr>
              <a:t>s</a:t>
            </a:r>
            <a:endParaRPr sz="1650">
              <a:solidFill>
                <a:prstClr val="black"/>
              </a:solidFill>
              <a:latin typeface="Trebuchet MS"/>
              <a:cs typeface="Trebuchet MS"/>
            </a:endParaRPr>
          </a:p>
        </p:txBody>
      </p:sp>
      <p:grpSp>
        <p:nvGrpSpPr>
          <p:cNvPr id="11" name="object 11"/>
          <p:cNvGrpSpPr/>
          <p:nvPr/>
        </p:nvGrpSpPr>
        <p:grpSpPr>
          <a:xfrm>
            <a:off x="2794826" y="2902268"/>
            <a:ext cx="1645920" cy="1644491"/>
            <a:chOff x="3726434" y="3869690"/>
            <a:chExt cx="2194560" cy="2192655"/>
          </a:xfrm>
        </p:grpSpPr>
        <p:sp>
          <p:nvSpPr>
            <p:cNvPr id="12" name="object 12"/>
            <p:cNvSpPr/>
            <p:nvPr/>
          </p:nvSpPr>
          <p:spPr>
            <a:xfrm>
              <a:off x="3739134" y="3882390"/>
              <a:ext cx="2169160" cy="2167255"/>
            </a:xfrm>
            <a:custGeom>
              <a:avLst/>
              <a:gdLst/>
              <a:ahLst/>
              <a:cxnLst/>
              <a:rect l="l" t="t" r="r" b="b"/>
              <a:pathLst>
                <a:path w="2169160" h="2167254">
                  <a:moveTo>
                    <a:pt x="1807464" y="0"/>
                  </a:moveTo>
                  <a:lnTo>
                    <a:pt x="361188" y="0"/>
                  </a:lnTo>
                  <a:lnTo>
                    <a:pt x="312168" y="3296"/>
                  </a:lnTo>
                  <a:lnTo>
                    <a:pt x="265156" y="12899"/>
                  </a:lnTo>
                  <a:lnTo>
                    <a:pt x="220581" y="28378"/>
                  </a:lnTo>
                  <a:lnTo>
                    <a:pt x="178872" y="49304"/>
                  </a:lnTo>
                  <a:lnTo>
                    <a:pt x="140460" y="75246"/>
                  </a:lnTo>
                  <a:lnTo>
                    <a:pt x="105775" y="105775"/>
                  </a:lnTo>
                  <a:lnTo>
                    <a:pt x="75246" y="140460"/>
                  </a:lnTo>
                  <a:lnTo>
                    <a:pt x="49304" y="178872"/>
                  </a:lnTo>
                  <a:lnTo>
                    <a:pt x="28378" y="220581"/>
                  </a:lnTo>
                  <a:lnTo>
                    <a:pt x="12899" y="265156"/>
                  </a:lnTo>
                  <a:lnTo>
                    <a:pt x="3296" y="312168"/>
                  </a:lnTo>
                  <a:lnTo>
                    <a:pt x="0" y="361188"/>
                  </a:lnTo>
                  <a:lnTo>
                    <a:pt x="0" y="1805927"/>
                  </a:lnTo>
                  <a:lnTo>
                    <a:pt x="3296" y="1854941"/>
                  </a:lnTo>
                  <a:lnTo>
                    <a:pt x="12899" y="1901950"/>
                  </a:lnTo>
                  <a:lnTo>
                    <a:pt x="28378" y="1946525"/>
                  </a:lnTo>
                  <a:lnTo>
                    <a:pt x="49304" y="1988234"/>
                  </a:lnTo>
                  <a:lnTo>
                    <a:pt x="75246" y="2026648"/>
                  </a:lnTo>
                  <a:lnTo>
                    <a:pt x="105775" y="2061337"/>
                  </a:lnTo>
                  <a:lnTo>
                    <a:pt x="140460" y="2091869"/>
                  </a:lnTo>
                  <a:lnTo>
                    <a:pt x="178872" y="2117814"/>
                  </a:lnTo>
                  <a:lnTo>
                    <a:pt x="220581" y="2138743"/>
                  </a:lnTo>
                  <a:lnTo>
                    <a:pt x="265156" y="2154225"/>
                  </a:lnTo>
                  <a:lnTo>
                    <a:pt x="312168" y="2163830"/>
                  </a:lnTo>
                  <a:lnTo>
                    <a:pt x="361188" y="2167128"/>
                  </a:lnTo>
                  <a:lnTo>
                    <a:pt x="1807464" y="2167128"/>
                  </a:lnTo>
                  <a:lnTo>
                    <a:pt x="1856483" y="2163830"/>
                  </a:lnTo>
                  <a:lnTo>
                    <a:pt x="1903495" y="2154225"/>
                  </a:lnTo>
                  <a:lnTo>
                    <a:pt x="1948070" y="2138743"/>
                  </a:lnTo>
                  <a:lnTo>
                    <a:pt x="1989779" y="2117814"/>
                  </a:lnTo>
                  <a:lnTo>
                    <a:pt x="2028191" y="2091869"/>
                  </a:lnTo>
                  <a:lnTo>
                    <a:pt x="2062876" y="2061337"/>
                  </a:lnTo>
                  <a:lnTo>
                    <a:pt x="2093405" y="2026648"/>
                  </a:lnTo>
                  <a:lnTo>
                    <a:pt x="2119347" y="1988234"/>
                  </a:lnTo>
                  <a:lnTo>
                    <a:pt x="2140273" y="1946525"/>
                  </a:lnTo>
                  <a:lnTo>
                    <a:pt x="2155752" y="1901950"/>
                  </a:lnTo>
                  <a:lnTo>
                    <a:pt x="2165355" y="1854941"/>
                  </a:lnTo>
                  <a:lnTo>
                    <a:pt x="2168652" y="1805927"/>
                  </a:lnTo>
                  <a:lnTo>
                    <a:pt x="2168652" y="361188"/>
                  </a:lnTo>
                  <a:lnTo>
                    <a:pt x="2165355" y="312168"/>
                  </a:lnTo>
                  <a:lnTo>
                    <a:pt x="2155752" y="265156"/>
                  </a:lnTo>
                  <a:lnTo>
                    <a:pt x="2140273" y="220581"/>
                  </a:lnTo>
                  <a:lnTo>
                    <a:pt x="2119347" y="178872"/>
                  </a:lnTo>
                  <a:lnTo>
                    <a:pt x="2093405" y="140460"/>
                  </a:lnTo>
                  <a:lnTo>
                    <a:pt x="2062876" y="105775"/>
                  </a:lnTo>
                  <a:lnTo>
                    <a:pt x="2028191" y="75246"/>
                  </a:lnTo>
                  <a:lnTo>
                    <a:pt x="1989779" y="49304"/>
                  </a:lnTo>
                  <a:lnTo>
                    <a:pt x="1948070" y="28378"/>
                  </a:lnTo>
                  <a:lnTo>
                    <a:pt x="1903495" y="12899"/>
                  </a:lnTo>
                  <a:lnTo>
                    <a:pt x="1856483" y="3296"/>
                  </a:lnTo>
                  <a:lnTo>
                    <a:pt x="1807464" y="0"/>
                  </a:lnTo>
                  <a:close/>
                </a:path>
              </a:pathLst>
            </a:custGeom>
            <a:solidFill>
              <a:srgbClr val="415AAA"/>
            </a:solidFill>
          </p:spPr>
          <p:txBody>
            <a:bodyPr wrap="square" lIns="0" tIns="0" rIns="0" bIns="0" rtlCol="0"/>
            <a:lstStyle/>
            <a:p>
              <a:pPr defTabSz="685800"/>
              <a:endParaRPr sz="1350">
                <a:solidFill>
                  <a:prstClr val="black"/>
                </a:solidFill>
                <a:latin typeface="Calibri"/>
              </a:endParaRPr>
            </a:p>
          </p:txBody>
        </p:sp>
        <p:sp>
          <p:nvSpPr>
            <p:cNvPr id="13" name="object 13"/>
            <p:cNvSpPr/>
            <p:nvPr/>
          </p:nvSpPr>
          <p:spPr>
            <a:xfrm>
              <a:off x="3739134" y="3882390"/>
              <a:ext cx="2169160" cy="2167255"/>
            </a:xfrm>
            <a:custGeom>
              <a:avLst/>
              <a:gdLst/>
              <a:ahLst/>
              <a:cxnLst/>
              <a:rect l="l" t="t" r="r" b="b"/>
              <a:pathLst>
                <a:path w="2169160" h="2167254">
                  <a:moveTo>
                    <a:pt x="0" y="361188"/>
                  </a:moveTo>
                  <a:lnTo>
                    <a:pt x="3296" y="312168"/>
                  </a:lnTo>
                  <a:lnTo>
                    <a:pt x="12899" y="265156"/>
                  </a:lnTo>
                  <a:lnTo>
                    <a:pt x="28378" y="220581"/>
                  </a:lnTo>
                  <a:lnTo>
                    <a:pt x="49304" y="178872"/>
                  </a:lnTo>
                  <a:lnTo>
                    <a:pt x="75246" y="140460"/>
                  </a:lnTo>
                  <a:lnTo>
                    <a:pt x="105775" y="105775"/>
                  </a:lnTo>
                  <a:lnTo>
                    <a:pt x="140460" y="75246"/>
                  </a:lnTo>
                  <a:lnTo>
                    <a:pt x="178872" y="49304"/>
                  </a:lnTo>
                  <a:lnTo>
                    <a:pt x="220581" y="28378"/>
                  </a:lnTo>
                  <a:lnTo>
                    <a:pt x="265156" y="12899"/>
                  </a:lnTo>
                  <a:lnTo>
                    <a:pt x="312168" y="3296"/>
                  </a:lnTo>
                  <a:lnTo>
                    <a:pt x="361188" y="0"/>
                  </a:lnTo>
                  <a:lnTo>
                    <a:pt x="1807464" y="0"/>
                  </a:lnTo>
                  <a:lnTo>
                    <a:pt x="1856483" y="3296"/>
                  </a:lnTo>
                  <a:lnTo>
                    <a:pt x="1903495" y="12899"/>
                  </a:lnTo>
                  <a:lnTo>
                    <a:pt x="1948070" y="28378"/>
                  </a:lnTo>
                  <a:lnTo>
                    <a:pt x="1989779" y="49304"/>
                  </a:lnTo>
                  <a:lnTo>
                    <a:pt x="2028191" y="75246"/>
                  </a:lnTo>
                  <a:lnTo>
                    <a:pt x="2062876" y="105775"/>
                  </a:lnTo>
                  <a:lnTo>
                    <a:pt x="2093405" y="140460"/>
                  </a:lnTo>
                  <a:lnTo>
                    <a:pt x="2119347" y="178872"/>
                  </a:lnTo>
                  <a:lnTo>
                    <a:pt x="2140273" y="220581"/>
                  </a:lnTo>
                  <a:lnTo>
                    <a:pt x="2155752" y="265156"/>
                  </a:lnTo>
                  <a:lnTo>
                    <a:pt x="2165355" y="312168"/>
                  </a:lnTo>
                  <a:lnTo>
                    <a:pt x="2168652" y="361188"/>
                  </a:lnTo>
                  <a:lnTo>
                    <a:pt x="2168652" y="1805927"/>
                  </a:lnTo>
                  <a:lnTo>
                    <a:pt x="2165355" y="1854941"/>
                  </a:lnTo>
                  <a:lnTo>
                    <a:pt x="2155752" y="1901950"/>
                  </a:lnTo>
                  <a:lnTo>
                    <a:pt x="2140273" y="1946525"/>
                  </a:lnTo>
                  <a:lnTo>
                    <a:pt x="2119347" y="1988234"/>
                  </a:lnTo>
                  <a:lnTo>
                    <a:pt x="2093405" y="2026648"/>
                  </a:lnTo>
                  <a:lnTo>
                    <a:pt x="2062876" y="2061337"/>
                  </a:lnTo>
                  <a:lnTo>
                    <a:pt x="2028191" y="2091869"/>
                  </a:lnTo>
                  <a:lnTo>
                    <a:pt x="1989779" y="2117814"/>
                  </a:lnTo>
                  <a:lnTo>
                    <a:pt x="1948070" y="2138743"/>
                  </a:lnTo>
                  <a:lnTo>
                    <a:pt x="1903495" y="2154225"/>
                  </a:lnTo>
                  <a:lnTo>
                    <a:pt x="1856483" y="2163830"/>
                  </a:lnTo>
                  <a:lnTo>
                    <a:pt x="1807464" y="2167128"/>
                  </a:lnTo>
                  <a:lnTo>
                    <a:pt x="361188" y="2167128"/>
                  </a:lnTo>
                  <a:lnTo>
                    <a:pt x="312168" y="2163830"/>
                  </a:lnTo>
                  <a:lnTo>
                    <a:pt x="265156" y="2154225"/>
                  </a:lnTo>
                  <a:lnTo>
                    <a:pt x="220581" y="2138743"/>
                  </a:lnTo>
                  <a:lnTo>
                    <a:pt x="178872" y="2117814"/>
                  </a:lnTo>
                  <a:lnTo>
                    <a:pt x="140460" y="2091869"/>
                  </a:lnTo>
                  <a:lnTo>
                    <a:pt x="105775" y="2061337"/>
                  </a:lnTo>
                  <a:lnTo>
                    <a:pt x="75246" y="2026648"/>
                  </a:lnTo>
                  <a:lnTo>
                    <a:pt x="49304" y="1988234"/>
                  </a:lnTo>
                  <a:lnTo>
                    <a:pt x="28378" y="1946525"/>
                  </a:lnTo>
                  <a:lnTo>
                    <a:pt x="12899" y="1901950"/>
                  </a:lnTo>
                  <a:lnTo>
                    <a:pt x="3296" y="1854941"/>
                  </a:lnTo>
                  <a:lnTo>
                    <a:pt x="0" y="1805927"/>
                  </a:lnTo>
                  <a:lnTo>
                    <a:pt x="0" y="361188"/>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14" name="object 14"/>
          <p:cNvSpPr txBox="1"/>
          <p:nvPr/>
        </p:nvSpPr>
        <p:spPr>
          <a:xfrm>
            <a:off x="2965704" y="3352990"/>
            <a:ext cx="1302067" cy="701635"/>
          </a:xfrm>
          <a:prstGeom prst="rect">
            <a:avLst/>
          </a:prstGeom>
        </p:spPr>
        <p:txBody>
          <a:bodyPr vert="horz" wrap="square" lIns="0" tIns="47149" rIns="0" bIns="0" rtlCol="0">
            <a:spAutoFit/>
          </a:bodyPr>
          <a:lstStyle/>
          <a:p>
            <a:pPr marL="9525" marR="3810" algn="ctr" defTabSz="685800">
              <a:lnSpc>
                <a:spcPts val="1688"/>
              </a:lnSpc>
              <a:spcBef>
                <a:spcPts val="371"/>
              </a:spcBef>
            </a:pPr>
            <a:r>
              <a:rPr sz="1650" spc="-30" dirty="0">
                <a:solidFill>
                  <a:srgbClr val="FFFFFF"/>
                </a:solidFill>
                <a:latin typeface="Trebuchet MS"/>
                <a:cs typeface="Trebuchet MS"/>
              </a:rPr>
              <a:t>Good </a:t>
            </a:r>
            <a:r>
              <a:rPr sz="1650" spc="-41" dirty="0">
                <a:solidFill>
                  <a:srgbClr val="FFFFFF"/>
                </a:solidFill>
                <a:latin typeface="Trebuchet MS"/>
                <a:cs typeface="Trebuchet MS"/>
              </a:rPr>
              <a:t>jobs</a:t>
            </a:r>
            <a:r>
              <a:rPr sz="1650" spc="-217" dirty="0">
                <a:solidFill>
                  <a:srgbClr val="FFFFFF"/>
                </a:solidFill>
                <a:latin typeface="Trebuchet MS"/>
                <a:cs typeface="Trebuchet MS"/>
              </a:rPr>
              <a:t> </a:t>
            </a:r>
            <a:r>
              <a:rPr sz="1650" spc="-8" dirty="0">
                <a:solidFill>
                  <a:srgbClr val="FFFFFF"/>
                </a:solidFill>
                <a:latin typeface="Trebuchet MS"/>
                <a:cs typeface="Trebuchet MS"/>
              </a:rPr>
              <a:t>and  </a:t>
            </a:r>
            <a:r>
              <a:rPr sz="1650" spc="-60" dirty="0">
                <a:solidFill>
                  <a:srgbClr val="FFFFFF"/>
                </a:solidFill>
                <a:latin typeface="Trebuchet MS"/>
                <a:cs typeface="Trebuchet MS"/>
              </a:rPr>
              <a:t>career-track  </a:t>
            </a:r>
            <a:r>
              <a:rPr sz="1650" spc="-45" dirty="0">
                <a:solidFill>
                  <a:srgbClr val="FFFFFF"/>
                </a:solidFill>
                <a:latin typeface="Trebuchet MS"/>
                <a:cs typeface="Trebuchet MS"/>
              </a:rPr>
              <a:t>training</a:t>
            </a:r>
            <a:endParaRPr sz="1650">
              <a:solidFill>
                <a:prstClr val="black"/>
              </a:solidFill>
              <a:latin typeface="Trebuchet MS"/>
              <a:cs typeface="Trebuchet MS"/>
            </a:endParaRPr>
          </a:p>
        </p:txBody>
      </p:sp>
      <p:grpSp>
        <p:nvGrpSpPr>
          <p:cNvPr id="15" name="object 15"/>
          <p:cNvGrpSpPr/>
          <p:nvPr/>
        </p:nvGrpSpPr>
        <p:grpSpPr>
          <a:xfrm>
            <a:off x="4704779" y="2902268"/>
            <a:ext cx="1645920" cy="1644491"/>
            <a:chOff x="6273038" y="3869690"/>
            <a:chExt cx="2194560" cy="2192655"/>
          </a:xfrm>
        </p:grpSpPr>
        <p:sp>
          <p:nvSpPr>
            <p:cNvPr id="16" name="object 16"/>
            <p:cNvSpPr/>
            <p:nvPr/>
          </p:nvSpPr>
          <p:spPr>
            <a:xfrm>
              <a:off x="6285738" y="3882390"/>
              <a:ext cx="2169160" cy="2167255"/>
            </a:xfrm>
            <a:custGeom>
              <a:avLst/>
              <a:gdLst/>
              <a:ahLst/>
              <a:cxnLst/>
              <a:rect l="l" t="t" r="r" b="b"/>
              <a:pathLst>
                <a:path w="2169159" h="2167254">
                  <a:moveTo>
                    <a:pt x="1807464" y="0"/>
                  </a:moveTo>
                  <a:lnTo>
                    <a:pt x="361188" y="0"/>
                  </a:lnTo>
                  <a:lnTo>
                    <a:pt x="312168" y="3296"/>
                  </a:lnTo>
                  <a:lnTo>
                    <a:pt x="265156" y="12899"/>
                  </a:lnTo>
                  <a:lnTo>
                    <a:pt x="220581" y="28378"/>
                  </a:lnTo>
                  <a:lnTo>
                    <a:pt x="178872" y="49304"/>
                  </a:lnTo>
                  <a:lnTo>
                    <a:pt x="140460" y="75246"/>
                  </a:lnTo>
                  <a:lnTo>
                    <a:pt x="105775" y="105775"/>
                  </a:lnTo>
                  <a:lnTo>
                    <a:pt x="75246" y="140460"/>
                  </a:lnTo>
                  <a:lnTo>
                    <a:pt x="49304" y="178872"/>
                  </a:lnTo>
                  <a:lnTo>
                    <a:pt x="28378" y="220581"/>
                  </a:lnTo>
                  <a:lnTo>
                    <a:pt x="12899" y="265156"/>
                  </a:lnTo>
                  <a:lnTo>
                    <a:pt x="3296" y="312168"/>
                  </a:lnTo>
                  <a:lnTo>
                    <a:pt x="0" y="361188"/>
                  </a:lnTo>
                  <a:lnTo>
                    <a:pt x="0" y="1805927"/>
                  </a:lnTo>
                  <a:lnTo>
                    <a:pt x="3296" y="1854941"/>
                  </a:lnTo>
                  <a:lnTo>
                    <a:pt x="12899" y="1901950"/>
                  </a:lnTo>
                  <a:lnTo>
                    <a:pt x="28378" y="1946525"/>
                  </a:lnTo>
                  <a:lnTo>
                    <a:pt x="49304" y="1988234"/>
                  </a:lnTo>
                  <a:lnTo>
                    <a:pt x="75246" y="2026648"/>
                  </a:lnTo>
                  <a:lnTo>
                    <a:pt x="105775" y="2061337"/>
                  </a:lnTo>
                  <a:lnTo>
                    <a:pt x="140460" y="2091869"/>
                  </a:lnTo>
                  <a:lnTo>
                    <a:pt x="178872" y="2117814"/>
                  </a:lnTo>
                  <a:lnTo>
                    <a:pt x="220581" y="2138743"/>
                  </a:lnTo>
                  <a:lnTo>
                    <a:pt x="265156" y="2154225"/>
                  </a:lnTo>
                  <a:lnTo>
                    <a:pt x="312168" y="2163830"/>
                  </a:lnTo>
                  <a:lnTo>
                    <a:pt x="361188" y="2167128"/>
                  </a:lnTo>
                  <a:lnTo>
                    <a:pt x="1807464" y="2167128"/>
                  </a:lnTo>
                  <a:lnTo>
                    <a:pt x="1856483" y="2163830"/>
                  </a:lnTo>
                  <a:lnTo>
                    <a:pt x="1903495" y="2154225"/>
                  </a:lnTo>
                  <a:lnTo>
                    <a:pt x="1948070" y="2138743"/>
                  </a:lnTo>
                  <a:lnTo>
                    <a:pt x="1989779" y="2117814"/>
                  </a:lnTo>
                  <a:lnTo>
                    <a:pt x="2028191" y="2091869"/>
                  </a:lnTo>
                  <a:lnTo>
                    <a:pt x="2062876" y="2061337"/>
                  </a:lnTo>
                  <a:lnTo>
                    <a:pt x="2093405" y="2026648"/>
                  </a:lnTo>
                  <a:lnTo>
                    <a:pt x="2119347" y="1988234"/>
                  </a:lnTo>
                  <a:lnTo>
                    <a:pt x="2140273" y="1946525"/>
                  </a:lnTo>
                  <a:lnTo>
                    <a:pt x="2155752" y="1901950"/>
                  </a:lnTo>
                  <a:lnTo>
                    <a:pt x="2165355" y="1854941"/>
                  </a:lnTo>
                  <a:lnTo>
                    <a:pt x="2168652" y="1805927"/>
                  </a:lnTo>
                  <a:lnTo>
                    <a:pt x="2168652" y="361188"/>
                  </a:lnTo>
                  <a:lnTo>
                    <a:pt x="2165355" y="312168"/>
                  </a:lnTo>
                  <a:lnTo>
                    <a:pt x="2155752" y="265156"/>
                  </a:lnTo>
                  <a:lnTo>
                    <a:pt x="2140273" y="220581"/>
                  </a:lnTo>
                  <a:lnTo>
                    <a:pt x="2119347" y="178872"/>
                  </a:lnTo>
                  <a:lnTo>
                    <a:pt x="2093405" y="140460"/>
                  </a:lnTo>
                  <a:lnTo>
                    <a:pt x="2062876" y="105775"/>
                  </a:lnTo>
                  <a:lnTo>
                    <a:pt x="2028191" y="75246"/>
                  </a:lnTo>
                  <a:lnTo>
                    <a:pt x="1989779" y="49304"/>
                  </a:lnTo>
                  <a:lnTo>
                    <a:pt x="1948070" y="28378"/>
                  </a:lnTo>
                  <a:lnTo>
                    <a:pt x="1903495" y="12899"/>
                  </a:lnTo>
                  <a:lnTo>
                    <a:pt x="1856483" y="3296"/>
                  </a:lnTo>
                  <a:lnTo>
                    <a:pt x="1807464" y="0"/>
                  </a:lnTo>
                  <a:close/>
                </a:path>
              </a:pathLst>
            </a:custGeom>
            <a:solidFill>
              <a:srgbClr val="8063A1"/>
            </a:solidFill>
          </p:spPr>
          <p:txBody>
            <a:bodyPr wrap="square" lIns="0" tIns="0" rIns="0" bIns="0" rtlCol="0"/>
            <a:lstStyle/>
            <a:p>
              <a:pPr defTabSz="685800"/>
              <a:endParaRPr sz="1350">
                <a:solidFill>
                  <a:prstClr val="black"/>
                </a:solidFill>
                <a:latin typeface="Calibri"/>
              </a:endParaRPr>
            </a:p>
          </p:txBody>
        </p:sp>
        <p:sp>
          <p:nvSpPr>
            <p:cNvPr id="17" name="object 17"/>
            <p:cNvSpPr/>
            <p:nvPr/>
          </p:nvSpPr>
          <p:spPr>
            <a:xfrm>
              <a:off x="6285738" y="3882390"/>
              <a:ext cx="2169160" cy="2167255"/>
            </a:xfrm>
            <a:custGeom>
              <a:avLst/>
              <a:gdLst/>
              <a:ahLst/>
              <a:cxnLst/>
              <a:rect l="l" t="t" r="r" b="b"/>
              <a:pathLst>
                <a:path w="2169159" h="2167254">
                  <a:moveTo>
                    <a:pt x="0" y="361188"/>
                  </a:moveTo>
                  <a:lnTo>
                    <a:pt x="3296" y="312168"/>
                  </a:lnTo>
                  <a:lnTo>
                    <a:pt x="12899" y="265156"/>
                  </a:lnTo>
                  <a:lnTo>
                    <a:pt x="28378" y="220581"/>
                  </a:lnTo>
                  <a:lnTo>
                    <a:pt x="49304" y="178872"/>
                  </a:lnTo>
                  <a:lnTo>
                    <a:pt x="75246" y="140460"/>
                  </a:lnTo>
                  <a:lnTo>
                    <a:pt x="105775" y="105775"/>
                  </a:lnTo>
                  <a:lnTo>
                    <a:pt x="140460" y="75246"/>
                  </a:lnTo>
                  <a:lnTo>
                    <a:pt x="178872" y="49304"/>
                  </a:lnTo>
                  <a:lnTo>
                    <a:pt x="220581" y="28378"/>
                  </a:lnTo>
                  <a:lnTo>
                    <a:pt x="265156" y="12899"/>
                  </a:lnTo>
                  <a:lnTo>
                    <a:pt x="312168" y="3296"/>
                  </a:lnTo>
                  <a:lnTo>
                    <a:pt x="361188" y="0"/>
                  </a:lnTo>
                  <a:lnTo>
                    <a:pt x="1807464" y="0"/>
                  </a:lnTo>
                  <a:lnTo>
                    <a:pt x="1856483" y="3296"/>
                  </a:lnTo>
                  <a:lnTo>
                    <a:pt x="1903495" y="12899"/>
                  </a:lnTo>
                  <a:lnTo>
                    <a:pt x="1948070" y="28378"/>
                  </a:lnTo>
                  <a:lnTo>
                    <a:pt x="1989779" y="49304"/>
                  </a:lnTo>
                  <a:lnTo>
                    <a:pt x="2028191" y="75246"/>
                  </a:lnTo>
                  <a:lnTo>
                    <a:pt x="2062876" y="105775"/>
                  </a:lnTo>
                  <a:lnTo>
                    <a:pt x="2093405" y="140460"/>
                  </a:lnTo>
                  <a:lnTo>
                    <a:pt x="2119347" y="178872"/>
                  </a:lnTo>
                  <a:lnTo>
                    <a:pt x="2140273" y="220581"/>
                  </a:lnTo>
                  <a:lnTo>
                    <a:pt x="2155752" y="265156"/>
                  </a:lnTo>
                  <a:lnTo>
                    <a:pt x="2165355" y="312168"/>
                  </a:lnTo>
                  <a:lnTo>
                    <a:pt x="2168652" y="361188"/>
                  </a:lnTo>
                  <a:lnTo>
                    <a:pt x="2168652" y="1805927"/>
                  </a:lnTo>
                  <a:lnTo>
                    <a:pt x="2165355" y="1854941"/>
                  </a:lnTo>
                  <a:lnTo>
                    <a:pt x="2155752" y="1901950"/>
                  </a:lnTo>
                  <a:lnTo>
                    <a:pt x="2140273" y="1946525"/>
                  </a:lnTo>
                  <a:lnTo>
                    <a:pt x="2119347" y="1988234"/>
                  </a:lnTo>
                  <a:lnTo>
                    <a:pt x="2093405" y="2026648"/>
                  </a:lnTo>
                  <a:lnTo>
                    <a:pt x="2062876" y="2061337"/>
                  </a:lnTo>
                  <a:lnTo>
                    <a:pt x="2028191" y="2091869"/>
                  </a:lnTo>
                  <a:lnTo>
                    <a:pt x="1989779" y="2117814"/>
                  </a:lnTo>
                  <a:lnTo>
                    <a:pt x="1948070" y="2138743"/>
                  </a:lnTo>
                  <a:lnTo>
                    <a:pt x="1903495" y="2154225"/>
                  </a:lnTo>
                  <a:lnTo>
                    <a:pt x="1856483" y="2163830"/>
                  </a:lnTo>
                  <a:lnTo>
                    <a:pt x="1807464" y="2167128"/>
                  </a:lnTo>
                  <a:lnTo>
                    <a:pt x="361188" y="2167128"/>
                  </a:lnTo>
                  <a:lnTo>
                    <a:pt x="312168" y="2163830"/>
                  </a:lnTo>
                  <a:lnTo>
                    <a:pt x="265156" y="2154225"/>
                  </a:lnTo>
                  <a:lnTo>
                    <a:pt x="220581" y="2138743"/>
                  </a:lnTo>
                  <a:lnTo>
                    <a:pt x="178872" y="2117814"/>
                  </a:lnTo>
                  <a:lnTo>
                    <a:pt x="140460" y="2091869"/>
                  </a:lnTo>
                  <a:lnTo>
                    <a:pt x="105775" y="2061337"/>
                  </a:lnTo>
                  <a:lnTo>
                    <a:pt x="75246" y="2026648"/>
                  </a:lnTo>
                  <a:lnTo>
                    <a:pt x="49304" y="1988234"/>
                  </a:lnTo>
                  <a:lnTo>
                    <a:pt x="28378" y="1946525"/>
                  </a:lnTo>
                  <a:lnTo>
                    <a:pt x="12899" y="1901950"/>
                  </a:lnTo>
                  <a:lnTo>
                    <a:pt x="3296" y="1854941"/>
                  </a:lnTo>
                  <a:lnTo>
                    <a:pt x="0" y="1805927"/>
                  </a:lnTo>
                  <a:lnTo>
                    <a:pt x="0" y="361188"/>
                  </a:lnTo>
                  <a:close/>
                </a:path>
              </a:pathLst>
            </a:custGeom>
            <a:ln w="25400">
              <a:solidFill>
                <a:srgbClr val="FFFFFF"/>
              </a:solidFill>
            </a:ln>
          </p:spPr>
          <p:txBody>
            <a:bodyPr wrap="square" lIns="0" tIns="0" rIns="0" bIns="0" rtlCol="0"/>
            <a:lstStyle/>
            <a:p>
              <a:pPr defTabSz="685800"/>
              <a:endParaRPr sz="1350">
                <a:solidFill>
                  <a:prstClr val="black"/>
                </a:solidFill>
                <a:latin typeface="Calibri"/>
              </a:endParaRPr>
            </a:p>
          </p:txBody>
        </p:sp>
      </p:grpSp>
      <p:sp>
        <p:nvSpPr>
          <p:cNvPr id="18" name="object 18"/>
          <p:cNvSpPr txBox="1"/>
          <p:nvPr/>
        </p:nvSpPr>
        <p:spPr>
          <a:xfrm>
            <a:off x="4853272" y="3032188"/>
            <a:ext cx="1347788" cy="1342098"/>
          </a:xfrm>
          <a:prstGeom prst="rect">
            <a:avLst/>
          </a:prstGeom>
        </p:spPr>
        <p:txBody>
          <a:bodyPr vert="horz" wrap="square" lIns="0" tIns="46672" rIns="0" bIns="0" rtlCol="0">
            <a:spAutoFit/>
          </a:bodyPr>
          <a:lstStyle/>
          <a:p>
            <a:pPr marL="9525" marR="3810" indent="-1429" algn="ctr" defTabSz="685800">
              <a:lnSpc>
                <a:spcPct val="85100"/>
              </a:lnSpc>
              <a:spcBef>
                <a:spcPts val="367"/>
              </a:spcBef>
            </a:pPr>
            <a:r>
              <a:rPr sz="1650" spc="-34" dirty="0">
                <a:solidFill>
                  <a:srgbClr val="FFFFFF"/>
                </a:solidFill>
                <a:latin typeface="Trebuchet MS"/>
                <a:cs typeface="Trebuchet MS"/>
              </a:rPr>
              <a:t>Impacted  workers </a:t>
            </a:r>
            <a:r>
              <a:rPr sz="1650" spc="-8" dirty="0">
                <a:solidFill>
                  <a:srgbClr val="FFFFFF"/>
                </a:solidFill>
                <a:latin typeface="Trebuchet MS"/>
                <a:cs typeface="Trebuchet MS"/>
              </a:rPr>
              <a:t>and  </a:t>
            </a:r>
            <a:r>
              <a:rPr sz="1650" spc="-19" dirty="0">
                <a:solidFill>
                  <a:srgbClr val="FFFFFF"/>
                </a:solidFill>
                <a:latin typeface="Trebuchet MS"/>
                <a:cs typeface="Trebuchet MS"/>
              </a:rPr>
              <a:t>communities  </a:t>
            </a:r>
            <a:r>
              <a:rPr sz="1650" spc="-38" dirty="0">
                <a:solidFill>
                  <a:srgbClr val="FFFFFF"/>
                </a:solidFill>
                <a:latin typeface="Trebuchet MS"/>
                <a:cs typeface="Trebuchet MS"/>
              </a:rPr>
              <a:t>have </a:t>
            </a:r>
            <a:r>
              <a:rPr sz="1650" spc="23" dirty="0">
                <a:solidFill>
                  <a:srgbClr val="FFFFFF"/>
                </a:solidFill>
                <a:latin typeface="Trebuchet MS"/>
                <a:cs typeface="Trebuchet MS"/>
              </a:rPr>
              <a:t>a </a:t>
            </a:r>
            <a:r>
              <a:rPr sz="1650" spc="-56" dirty="0">
                <a:solidFill>
                  <a:srgbClr val="FFFFFF"/>
                </a:solidFill>
                <a:latin typeface="Trebuchet MS"/>
                <a:cs typeface="Trebuchet MS"/>
              </a:rPr>
              <a:t>voice  </a:t>
            </a:r>
            <a:r>
              <a:rPr sz="1650" spc="-41" dirty="0">
                <a:solidFill>
                  <a:srgbClr val="FFFFFF"/>
                </a:solidFill>
                <a:latin typeface="Trebuchet MS"/>
                <a:cs typeface="Trebuchet MS"/>
              </a:rPr>
              <a:t>throughout</a:t>
            </a:r>
            <a:r>
              <a:rPr sz="1650" spc="-158" dirty="0">
                <a:solidFill>
                  <a:srgbClr val="FFFFFF"/>
                </a:solidFill>
                <a:latin typeface="Trebuchet MS"/>
                <a:cs typeface="Trebuchet MS"/>
              </a:rPr>
              <a:t> </a:t>
            </a:r>
            <a:r>
              <a:rPr sz="1650" spc="-56" dirty="0">
                <a:solidFill>
                  <a:srgbClr val="FFFFFF"/>
                </a:solidFill>
                <a:latin typeface="Trebuchet MS"/>
                <a:cs typeface="Trebuchet MS"/>
              </a:rPr>
              <a:t>the  </a:t>
            </a:r>
            <a:r>
              <a:rPr sz="1650" spc="-11" dirty="0">
                <a:solidFill>
                  <a:srgbClr val="FFFFFF"/>
                </a:solidFill>
                <a:latin typeface="Trebuchet MS"/>
                <a:cs typeface="Trebuchet MS"/>
              </a:rPr>
              <a:t>process</a:t>
            </a:r>
            <a:endParaRPr sz="1650">
              <a:solidFill>
                <a:prstClr val="black"/>
              </a:solidFill>
              <a:latin typeface="Trebuchet MS"/>
              <a:cs typeface="Trebuchet MS"/>
            </a:endParaRPr>
          </a:p>
        </p:txBody>
      </p:sp>
      <p:sp>
        <p:nvSpPr>
          <p:cNvPr id="19" name="object 19"/>
          <p:cNvSpPr txBox="1">
            <a:spLocks noGrp="1"/>
          </p:cNvSpPr>
          <p:nvPr>
            <p:ph type="title"/>
          </p:nvPr>
        </p:nvSpPr>
        <p:spPr>
          <a:xfrm>
            <a:off x="2496884" y="173165"/>
            <a:ext cx="4147661" cy="378950"/>
          </a:xfrm>
          <a:prstGeom prst="rect">
            <a:avLst/>
          </a:prstGeom>
        </p:spPr>
        <p:txBody>
          <a:bodyPr vert="horz" wrap="square" lIns="0" tIns="9525" rIns="0" bIns="0" rtlCol="0">
            <a:spAutoFit/>
          </a:bodyPr>
          <a:lstStyle/>
          <a:p>
            <a:pPr marL="9525">
              <a:spcBef>
                <a:spcPts val="75"/>
              </a:spcBef>
            </a:pPr>
            <a:r>
              <a:rPr sz="2400" b="0" spc="-11" dirty="0">
                <a:solidFill>
                  <a:srgbClr val="8063A1"/>
                </a:solidFill>
                <a:latin typeface="Trebuchet MS"/>
                <a:cs typeface="Trebuchet MS"/>
              </a:rPr>
              <a:t>Goals </a:t>
            </a:r>
            <a:r>
              <a:rPr sz="2400" b="0" spc="-101" dirty="0">
                <a:solidFill>
                  <a:srgbClr val="8063A1"/>
                </a:solidFill>
                <a:latin typeface="Trebuchet MS"/>
                <a:cs typeface="Trebuchet MS"/>
              </a:rPr>
              <a:t>for </a:t>
            </a:r>
            <a:r>
              <a:rPr sz="2400" b="0" spc="-38" dirty="0">
                <a:solidFill>
                  <a:srgbClr val="8063A1"/>
                </a:solidFill>
                <a:latin typeface="Trebuchet MS"/>
                <a:cs typeface="Trebuchet MS"/>
              </a:rPr>
              <a:t>Funding</a:t>
            </a:r>
            <a:r>
              <a:rPr sz="2400" b="0" spc="-344" dirty="0">
                <a:solidFill>
                  <a:srgbClr val="8063A1"/>
                </a:solidFill>
                <a:latin typeface="Trebuchet MS"/>
                <a:cs typeface="Trebuchet MS"/>
              </a:rPr>
              <a:t> </a:t>
            </a:r>
            <a:r>
              <a:rPr sz="2400" b="0" spc="-60" dirty="0">
                <a:solidFill>
                  <a:srgbClr val="8063A1"/>
                </a:solidFill>
                <a:latin typeface="Trebuchet MS"/>
                <a:cs typeface="Trebuchet MS"/>
              </a:rPr>
              <a:t>Opportunities</a:t>
            </a:r>
            <a:endParaRPr sz="240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1556" y="245136"/>
            <a:ext cx="4869180" cy="379431"/>
          </a:xfrm>
          <a:prstGeom prst="rect">
            <a:avLst/>
          </a:prstGeom>
        </p:spPr>
        <p:txBody>
          <a:bodyPr vert="horz" wrap="square" lIns="0" tIns="10001" rIns="0" bIns="0" rtlCol="0">
            <a:spAutoFit/>
          </a:bodyPr>
          <a:lstStyle/>
          <a:p>
            <a:pPr marL="9525">
              <a:spcBef>
                <a:spcPts val="79"/>
              </a:spcBef>
            </a:pPr>
            <a:r>
              <a:rPr sz="2400" spc="-4" dirty="0">
                <a:latin typeface="Carlito"/>
                <a:cs typeface="Carlito"/>
              </a:rPr>
              <a:t>Justice40 Disadvantaged</a:t>
            </a:r>
            <a:r>
              <a:rPr sz="2400" spc="-60" dirty="0">
                <a:latin typeface="Carlito"/>
                <a:cs typeface="Carlito"/>
              </a:rPr>
              <a:t> </a:t>
            </a:r>
            <a:r>
              <a:rPr sz="2400" dirty="0">
                <a:latin typeface="Carlito"/>
                <a:cs typeface="Carlito"/>
              </a:rPr>
              <a:t>Communities</a:t>
            </a:r>
            <a:endParaRPr sz="2400">
              <a:latin typeface="Carlito"/>
              <a:cs typeface="Carlito"/>
            </a:endParaRPr>
          </a:p>
        </p:txBody>
      </p:sp>
      <p:sp>
        <p:nvSpPr>
          <p:cNvPr id="3" name="object 3"/>
          <p:cNvSpPr txBox="1"/>
          <p:nvPr/>
        </p:nvSpPr>
        <p:spPr>
          <a:xfrm>
            <a:off x="411556" y="905599"/>
            <a:ext cx="3666173" cy="3569792"/>
          </a:xfrm>
          <a:prstGeom prst="rect">
            <a:avLst/>
          </a:prstGeom>
        </p:spPr>
        <p:txBody>
          <a:bodyPr vert="horz" wrap="square" lIns="0" tIns="9049" rIns="0" bIns="0" rtlCol="0">
            <a:spAutoFit/>
          </a:bodyPr>
          <a:lstStyle/>
          <a:p>
            <a:pPr marL="9525" defTabSz="685800">
              <a:spcBef>
                <a:spcPts val="71"/>
              </a:spcBef>
            </a:pPr>
            <a:r>
              <a:rPr sz="1650" b="1" spc="-4" dirty="0">
                <a:solidFill>
                  <a:prstClr val="black"/>
                </a:solidFill>
                <a:latin typeface="Arial"/>
                <a:cs typeface="Arial"/>
              </a:rPr>
              <a:t>Where are the</a:t>
            </a:r>
            <a:r>
              <a:rPr sz="1650" b="1" spc="15" dirty="0">
                <a:solidFill>
                  <a:prstClr val="black"/>
                </a:solidFill>
                <a:latin typeface="Arial"/>
                <a:cs typeface="Arial"/>
              </a:rPr>
              <a:t> </a:t>
            </a:r>
            <a:r>
              <a:rPr sz="1650" b="1" spc="-4" dirty="0">
                <a:solidFill>
                  <a:prstClr val="black"/>
                </a:solidFill>
                <a:latin typeface="Arial"/>
                <a:cs typeface="Arial"/>
              </a:rPr>
              <a:t>disadvantaged</a:t>
            </a:r>
            <a:endParaRPr sz="1650">
              <a:solidFill>
                <a:prstClr val="black"/>
              </a:solidFill>
              <a:latin typeface="Arial"/>
              <a:cs typeface="Arial"/>
            </a:endParaRPr>
          </a:p>
          <a:p>
            <a:pPr marL="9525" defTabSz="685800">
              <a:spcBef>
                <a:spcPts val="4"/>
              </a:spcBef>
            </a:pPr>
            <a:r>
              <a:rPr sz="1650" b="1" spc="-4" dirty="0">
                <a:solidFill>
                  <a:prstClr val="black"/>
                </a:solidFill>
                <a:latin typeface="Arial"/>
                <a:cs typeface="Arial"/>
              </a:rPr>
              <a:t>communities</a:t>
            </a:r>
            <a:r>
              <a:rPr sz="1650" b="1" spc="4" dirty="0">
                <a:solidFill>
                  <a:prstClr val="black"/>
                </a:solidFill>
                <a:latin typeface="Arial"/>
                <a:cs typeface="Arial"/>
              </a:rPr>
              <a:t> </a:t>
            </a:r>
            <a:r>
              <a:rPr sz="1650" b="1" spc="-4" dirty="0">
                <a:solidFill>
                  <a:prstClr val="black"/>
                </a:solidFill>
                <a:latin typeface="Arial"/>
                <a:cs typeface="Arial"/>
              </a:rPr>
              <a:t>(DAC)?</a:t>
            </a:r>
            <a:endParaRPr sz="1650">
              <a:solidFill>
                <a:prstClr val="black"/>
              </a:solidFill>
              <a:latin typeface="Arial"/>
              <a:cs typeface="Arial"/>
            </a:endParaRPr>
          </a:p>
          <a:p>
            <a:pPr defTabSz="685800">
              <a:spcBef>
                <a:spcPts val="38"/>
              </a:spcBef>
            </a:pPr>
            <a:endParaRPr sz="1688">
              <a:solidFill>
                <a:prstClr val="black"/>
              </a:solidFill>
              <a:latin typeface="Arial"/>
              <a:cs typeface="Arial"/>
            </a:endParaRPr>
          </a:p>
          <a:p>
            <a:pPr marL="224314" indent="-215265" defTabSz="685800">
              <a:buFontTx/>
              <a:buChar char="•"/>
              <a:tabLst>
                <a:tab pos="224314" algn="l"/>
                <a:tab pos="224790" algn="l"/>
              </a:tabLst>
            </a:pPr>
            <a:r>
              <a:rPr sz="1650" spc="-4" dirty="0">
                <a:solidFill>
                  <a:prstClr val="black"/>
                </a:solidFill>
                <a:latin typeface="Arial"/>
                <a:cs typeface="Arial"/>
              </a:rPr>
              <a:t>Community can be</a:t>
            </a:r>
            <a:r>
              <a:rPr sz="1650" spc="15" dirty="0">
                <a:solidFill>
                  <a:prstClr val="black"/>
                </a:solidFill>
                <a:latin typeface="Arial"/>
                <a:cs typeface="Arial"/>
              </a:rPr>
              <a:t> </a:t>
            </a:r>
            <a:r>
              <a:rPr sz="1650" spc="-4" dirty="0">
                <a:solidFill>
                  <a:prstClr val="black"/>
                </a:solidFill>
                <a:latin typeface="Arial"/>
                <a:cs typeface="Arial"/>
              </a:rPr>
              <a:t>either:</a:t>
            </a:r>
            <a:endParaRPr sz="1650">
              <a:solidFill>
                <a:prstClr val="black"/>
              </a:solidFill>
              <a:latin typeface="Arial"/>
              <a:cs typeface="Arial"/>
            </a:endParaRPr>
          </a:p>
          <a:p>
            <a:pPr marL="567214" lvl="1" indent="-215265" defTabSz="685800">
              <a:buFontTx/>
              <a:buChar char="•"/>
              <a:tabLst>
                <a:tab pos="567214" algn="l"/>
                <a:tab pos="567690" algn="l"/>
              </a:tabLst>
            </a:pPr>
            <a:r>
              <a:rPr sz="1650" spc="-4" dirty="0">
                <a:solidFill>
                  <a:prstClr val="black"/>
                </a:solidFill>
                <a:latin typeface="Arial"/>
                <a:cs typeface="Arial"/>
              </a:rPr>
              <a:t>people </a:t>
            </a:r>
            <a:r>
              <a:rPr sz="1650" dirty="0">
                <a:solidFill>
                  <a:prstClr val="black"/>
                </a:solidFill>
                <a:latin typeface="Arial"/>
                <a:cs typeface="Arial"/>
              </a:rPr>
              <a:t>in </a:t>
            </a:r>
            <a:r>
              <a:rPr sz="1650" spc="-4" dirty="0">
                <a:solidFill>
                  <a:prstClr val="black"/>
                </a:solidFill>
                <a:latin typeface="Arial"/>
                <a:cs typeface="Arial"/>
              </a:rPr>
              <a:t>geographic proximity</a:t>
            </a:r>
            <a:r>
              <a:rPr sz="1650" spc="30" dirty="0">
                <a:solidFill>
                  <a:prstClr val="black"/>
                </a:solidFill>
                <a:latin typeface="Arial"/>
                <a:cs typeface="Arial"/>
              </a:rPr>
              <a:t> </a:t>
            </a:r>
            <a:r>
              <a:rPr sz="1650" spc="-4" dirty="0">
                <a:solidFill>
                  <a:prstClr val="black"/>
                </a:solidFill>
                <a:latin typeface="Arial"/>
                <a:cs typeface="Arial"/>
              </a:rPr>
              <a:t>or</a:t>
            </a:r>
            <a:endParaRPr sz="1650">
              <a:solidFill>
                <a:prstClr val="black"/>
              </a:solidFill>
              <a:latin typeface="Arial"/>
              <a:cs typeface="Arial"/>
            </a:endParaRPr>
          </a:p>
          <a:p>
            <a:pPr marL="567214" marR="181451" lvl="1" indent="-215265" defTabSz="685800">
              <a:spcBef>
                <a:spcPts val="4"/>
              </a:spcBef>
              <a:buFontTx/>
              <a:buChar char="•"/>
              <a:tabLst>
                <a:tab pos="567214" algn="l"/>
                <a:tab pos="567690" algn="l"/>
              </a:tabLst>
            </a:pPr>
            <a:r>
              <a:rPr sz="1650" spc="-4" dirty="0">
                <a:solidFill>
                  <a:prstClr val="black"/>
                </a:solidFill>
                <a:latin typeface="Arial"/>
                <a:cs typeface="Arial"/>
              </a:rPr>
              <a:t>people experiencing a common  condition.</a:t>
            </a:r>
            <a:endParaRPr sz="1650">
              <a:solidFill>
                <a:prstClr val="black"/>
              </a:solidFill>
              <a:latin typeface="Arial"/>
              <a:cs typeface="Arial"/>
            </a:endParaRPr>
          </a:p>
          <a:p>
            <a:pPr marL="224314" marR="103346" indent="-215265" defTabSz="685800">
              <a:buFontTx/>
              <a:buChar char="•"/>
              <a:tabLst>
                <a:tab pos="224314" algn="l"/>
                <a:tab pos="224790" algn="l"/>
              </a:tabLst>
            </a:pPr>
            <a:r>
              <a:rPr sz="1650" spc="-4" dirty="0">
                <a:solidFill>
                  <a:prstClr val="black"/>
                </a:solidFill>
                <a:latin typeface="Arial"/>
                <a:cs typeface="Arial"/>
              </a:rPr>
              <a:t>Disadvantage was measured based  on a score across 36</a:t>
            </a:r>
            <a:r>
              <a:rPr sz="1650" spc="8" dirty="0">
                <a:solidFill>
                  <a:prstClr val="black"/>
                </a:solidFill>
                <a:latin typeface="Arial"/>
                <a:cs typeface="Arial"/>
              </a:rPr>
              <a:t> </a:t>
            </a:r>
            <a:r>
              <a:rPr sz="1650" spc="-4" dirty="0">
                <a:solidFill>
                  <a:prstClr val="black"/>
                </a:solidFill>
                <a:latin typeface="Arial"/>
                <a:cs typeface="Arial"/>
              </a:rPr>
              <a:t>indicators.</a:t>
            </a:r>
            <a:endParaRPr sz="1650">
              <a:solidFill>
                <a:prstClr val="black"/>
              </a:solidFill>
              <a:latin typeface="Arial"/>
              <a:cs typeface="Arial"/>
            </a:endParaRPr>
          </a:p>
          <a:p>
            <a:pPr marL="224314" marR="68104" indent="-215265" defTabSz="685800">
              <a:buFontTx/>
              <a:buChar char="•"/>
              <a:tabLst>
                <a:tab pos="224314" algn="l"/>
                <a:tab pos="224790" algn="l"/>
              </a:tabLst>
            </a:pPr>
            <a:r>
              <a:rPr sz="1650" spc="-4" dirty="0">
                <a:solidFill>
                  <a:prstClr val="black"/>
                </a:solidFill>
                <a:latin typeface="Arial"/>
                <a:cs typeface="Arial"/>
              </a:rPr>
              <a:t>Census tracts with at least 30% </a:t>
            </a:r>
            <a:r>
              <a:rPr sz="1650" spc="4" dirty="0">
                <a:solidFill>
                  <a:prstClr val="black"/>
                </a:solidFill>
                <a:latin typeface="Arial"/>
                <a:cs typeface="Arial"/>
              </a:rPr>
              <a:t>low-  </a:t>
            </a:r>
            <a:r>
              <a:rPr sz="1650" spc="-4" dirty="0">
                <a:solidFill>
                  <a:prstClr val="black"/>
                </a:solidFill>
                <a:latin typeface="Arial"/>
                <a:cs typeface="Arial"/>
              </a:rPr>
              <a:t>income households and  disadvantage scores higher than 80  percent of those </a:t>
            </a:r>
            <a:r>
              <a:rPr sz="1650" dirty="0">
                <a:solidFill>
                  <a:prstClr val="black"/>
                </a:solidFill>
                <a:latin typeface="Arial"/>
                <a:cs typeface="Arial"/>
              </a:rPr>
              <a:t>in </a:t>
            </a:r>
            <a:r>
              <a:rPr sz="1650" spc="-4" dirty="0">
                <a:solidFill>
                  <a:prstClr val="black"/>
                </a:solidFill>
                <a:latin typeface="Arial"/>
                <a:cs typeface="Arial"/>
              </a:rPr>
              <a:t>their state are  DACs.</a:t>
            </a:r>
            <a:endParaRPr sz="1650">
              <a:solidFill>
                <a:prstClr val="black"/>
              </a:solidFill>
              <a:latin typeface="Arial"/>
              <a:cs typeface="Arial"/>
            </a:endParaRPr>
          </a:p>
        </p:txBody>
      </p:sp>
      <p:grpSp>
        <p:nvGrpSpPr>
          <p:cNvPr id="4" name="object 4"/>
          <p:cNvGrpSpPr/>
          <p:nvPr/>
        </p:nvGrpSpPr>
        <p:grpSpPr>
          <a:xfrm>
            <a:off x="4202478" y="1357551"/>
            <a:ext cx="4662964" cy="2428399"/>
            <a:chOff x="5603303" y="1810067"/>
            <a:chExt cx="6217285" cy="3237865"/>
          </a:xfrm>
        </p:grpSpPr>
        <p:sp>
          <p:nvSpPr>
            <p:cNvPr id="5" name="object 5"/>
            <p:cNvSpPr/>
            <p:nvPr/>
          </p:nvSpPr>
          <p:spPr>
            <a:xfrm>
              <a:off x="5612891" y="1819655"/>
              <a:ext cx="6198108" cy="3218688"/>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5608065" y="1814829"/>
              <a:ext cx="6207760" cy="3228340"/>
            </a:xfrm>
            <a:custGeom>
              <a:avLst/>
              <a:gdLst/>
              <a:ahLst/>
              <a:cxnLst/>
              <a:rect l="l" t="t" r="r" b="b"/>
              <a:pathLst>
                <a:path w="6207759" h="3228340">
                  <a:moveTo>
                    <a:pt x="0" y="3228213"/>
                  </a:moveTo>
                  <a:lnTo>
                    <a:pt x="6207633" y="3228213"/>
                  </a:lnTo>
                  <a:lnTo>
                    <a:pt x="6207633" y="0"/>
                  </a:lnTo>
                  <a:lnTo>
                    <a:pt x="0" y="0"/>
                  </a:lnTo>
                  <a:lnTo>
                    <a:pt x="0" y="3228213"/>
                  </a:lnTo>
                  <a:close/>
                </a:path>
              </a:pathLst>
            </a:custGeom>
            <a:ln w="9525">
              <a:solidFill>
                <a:srgbClr val="1A315D"/>
              </a:solidFill>
            </a:ln>
          </p:spPr>
          <p:txBody>
            <a:bodyPr wrap="square" lIns="0" tIns="0" rIns="0" bIns="0" rtlCol="0"/>
            <a:lstStyle/>
            <a:p>
              <a:pPr defTabSz="685800"/>
              <a:endParaRPr sz="1350">
                <a:solidFill>
                  <a:prstClr val="black"/>
                </a:solidFill>
                <a:latin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9481" y="785241"/>
            <a:ext cx="8305038" cy="4027932"/>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3" name="object 3"/>
          <p:cNvSpPr txBox="1">
            <a:spLocks noGrp="1"/>
          </p:cNvSpPr>
          <p:nvPr>
            <p:ph type="title"/>
          </p:nvPr>
        </p:nvSpPr>
        <p:spPr>
          <a:xfrm>
            <a:off x="401955" y="110965"/>
            <a:ext cx="3579495" cy="390492"/>
          </a:xfrm>
          <a:prstGeom prst="rect">
            <a:avLst/>
          </a:prstGeom>
        </p:spPr>
        <p:txBody>
          <a:bodyPr vert="horz" wrap="square" lIns="0" tIns="9525" rIns="0" bIns="0" rtlCol="0">
            <a:spAutoFit/>
          </a:bodyPr>
          <a:lstStyle/>
          <a:p>
            <a:pPr marL="9525">
              <a:spcBef>
                <a:spcPts val="75"/>
              </a:spcBef>
            </a:pPr>
            <a:r>
              <a:rPr sz="2475" spc="-4" dirty="0">
                <a:solidFill>
                  <a:srgbClr val="8063A1"/>
                </a:solidFill>
                <a:latin typeface="Carlito"/>
                <a:cs typeface="Carlito"/>
              </a:rPr>
              <a:t>40209 </a:t>
            </a:r>
            <a:r>
              <a:rPr sz="2475" spc="-8" dirty="0">
                <a:solidFill>
                  <a:srgbClr val="8063A1"/>
                </a:solidFill>
                <a:latin typeface="Carlito"/>
                <a:cs typeface="Carlito"/>
              </a:rPr>
              <a:t>Energy</a:t>
            </a:r>
            <a:r>
              <a:rPr sz="2475" spc="4" dirty="0">
                <a:solidFill>
                  <a:srgbClr val="8063A1"/>
                </a:solidFill>
                <a:latin typeface="Carlito"/>
                <a:cs typeface="Carlito"/>
              </a:rPr>
              <a:t> </a:t>
            </a:r>
            <a:r>
              <a:rPr sz="2475" spc="-4" dirty="0">
                <a:solidFill>
                  <a:srgbClr val="8063A1"/>
                </a:solidFill>
                <a:latin typeface="Carlito"/>
                <a:cs typeface="Carlito"/>
              </a:rPr>
              <a:t>Communities</a:t>
            </a:r>
            <a:endParaRPr sz="2475">
              <a:latin typeface="Carlito"/>
              <a:cs typeface="Carlito"/>
            </a:endParaRPr>
          </a:p>
        </p:txBody>
      </p:sp>
      <p:sp>
        <p:nvSpPr>
          <p:cNvPr id="4" name="object 4"/>
          <p:cNvSpPr txBox="1"/>
          <p:nvPr/>
        </p:nvSpPr>
        <p:spPr>
          <a:xfrm>
            <a:off x="6833807" y="4367479"/>
            <a:ext cx="1491615" cy="332303"/>
          </a:xfrm>
          <a:prstGeom prst="rect">
            <a:avLst/>
          </a:prstGeom>
        </p:spPr>
        <p:txBody>
          <a:bodyPr vert="horz" wrap="square" lIns="0" tIns="9049" rIns="0" bIns="0" rtlCol="0">
            <a:spAutoFit/>
          </a:bodyPr>
          <a:lstStyle/>
          <a:p>
            <a:pPr marL="9525" defTabSz="685800">
              <a:spcBef>
                <a:spcPts val="71"/>
              </a:spcBef>
            </a:pPr>
            <a:r>
              <a:rPr sz="2100" u="heavy" spc="-11" dirty="0">
                <a:solidFill>
                  <a:srgbClr val="0000FF"/>
                </a:solidFill>
                <a:uFill>
                  <a:solidFill>
                    <a:srgbClr val="0000FF"/>
                  </a:solidFill>
                </a:uFill>
                <a:latin typeface="Carlito"/>
                <a:cs typeface="Carlito"/>
                <a:hlinkClick r:id="rId3"/>
              </a:rPr>
              <a:t>Live </a:t>
            </a:r>
            <a:r>
              <a:rPr sz="2100" u="heavy" spc="-4" dirty="0">
                <a:solidFill>
                  <a:srgbClr val="0000FF"/>
                </a:solidFill>
                <a:uFill>
                  <a:solidFill>
                    <a:srgbClr val="0000FF"/>
                  </a:solidFill>
                </a:uFill>
                <a:latin typeface="Carlito"/>
                <a:cs typeface="Carlito"/>
                <a:hlinkClick r:id="rId3"/>
              </a:rPr>
              <a:t>Map</a:t>
            </a:r>
            <a:r>
              <a:rPr sz="2100" u="heavy" spc="-30" dirty="0">
                <a:solidFill>
                  <a:srgbClr val="0000FF"/>
                </a:solidFill>
                <a:uFill>
                  <a:solidFill>
                    <a:srgbClr val="0000FF"/>
                  </a:solidFill>
                </a:uFill>
                <a:latin typeface="Carlito"/>
                <a:cs typeface="Carlito"/>
                <a:hlinkClick r:id="rId3"/>
              </a:rPr>
              <a:t> </a:t>
            </a:r>
            <a:r>
              <a:rPr sz="2100" u="heavy" spc="-8" dirty="0">
                <a:solidFill>
                  <a:srgbClr val="0000FF"/>
                </a:solidFill>
                <a:uFill>
                  <a:solidFill>
                    <a:srgbClr val="0000FF"/>
                  </a:solidFill>
                </a:uFill>
                <a:latin typeface="Carlito"/>
                <a:cs typeface="Carlito"/>
                <a:hlinkClick r:id="rId3"/>
              </a:rPr>
              <a:t>Link</a:t>
            </a:r>
            <a:endParaRPr sz="2100">
              <a:solidFill>
                <a:prstClr val="black"/>
              </a:solidFill>
              <a:latin typeface="Carlito"/>
              <a:cs typeface="Carlito"/>
            </a:endParaRPr>
          </a:p>
        </p:txBody>
      </p:sp>
      <p:sp>
        <p:nvSpPr>
          <p:cNvPr id="5" name="object 5"/>
          <p:cNvSpPr txBox="1"/>
          <p:nvPr/>
        </p:nvSpPr>
        <p:spPr>
          <a:xfrm>
            <a:off x="2157793" y="4937607"/>
            <a:ext cx="4790123" cy="217367"/>
          </a:xfrm>
          <a:prstGeom prst="rect">
            <a:avLst/>
          </a:prstGeom>
        </p:spPr>
        <p:txBody>
          <a:bodyPr vert="horz" wrap="square" lIns="0" tIns="9525" rIns="0" bIns="0" rtlCol="0">
            <a:spAutoFit/>
          </a:bodyPr>
          <a:lstStyle/>
          <a:p>
            <a:pPr marL="9525" defTabSz="685800">
              <a:spcBef>
                <a:spcPts val="75"/>
              </a:spcBef>
            </a:pPr>
            <a:r>
              <a:rPr sz="1350" spc="-4" dirty="0">
                <a:solidFill>
                  <a:srgbClr val="FF0000"/>
                </a:solidFill>
                <a:latin typeface="Arial"/>
                <a:cs typeface="Arial"/>
              </a:rPr>
              <a:t>PROCUREMENT </a:t>
            </a:r>
            <a:r>
              <a:rPr sz="1350" dirty="0">
                <a:solidFill>
                  <a:srgbClr val="FF0000"/>
                </a:solidFill>
                <a:latin typeface="Arial"/>
                <a:cs typeface="Arial"/>
              </a:rPr>
              <a:t>SENSITIVE – DOE INTERNAL</a:t>
            </a:r>
            <a:r>
              <a:rPr sz="1350" spc="-109" dirty="0">
                <a:solidFill>
                  <a:srgbClr val="FF0000"/>
                </a:solidFill>
                <a:latin typeface="Arial"/>
                <a:cs typeface="Arial"/>
              </a:rPr>
              <a:t> </a:t>
            </a:r>
            <a:r>
              <a:rPr sz="1350" spc="-4" dirty="0">
                <a:solidFill>
                  <a:srgbClr val="FF0000"/>
                </a:solidFill>
                <a:latin typeface="Arial"/>
                <a:cs typeface="Arial"/>
              </a:rPr>
              <a:t>DOCUMENT</a:t>
            </a:r>
            <a:endParaRPr sz="1350">
              <a:solidFill>
                <a:prstClr val="black"/>
              </a:solidFill>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MU PPT Theme">
  <a:themeElements>
    <a:clrScheme name="Custom 1">
      <a:dk1>
        <a:srgbClr val="000000"/>
      </a:dk1>
      <a:lt1>
        <a:srgbClr val="FFFFFF"/>
      </a:lt1>
      <a:dk2>
        <a:srgbClr val="75787B"/>
      </a:dk2>
      <a:lt2>
        <a:srgbClr val="C8C9C7"/>
      </a:lt2>
      <a:accent1>
        <a:srgbClr val="BB0000"/>
      </a:accent1>
      <a:accent2>
        <a:srgbClr val="75787B"/>
      </a:accent2>
      <a:accent3>
        <a:srgbClr val="00833C"/>
      </a:accent3>
      <a:accent4>
        <a:srgbClr val="F2A900"/>
      </a:accent4>
      <a:accent5>
        <a:srgbClr val="002C71"/>
      </a:accent5>
      <a:accent6>
        <a:srgbClr val="C8C9C7"/>
      </a:accent6>
      <a:hlink>
        <a:srgbClr val="BB0000"/>
      </a:hlink>
      <a:folHlink>
        <a:srgbClr val="82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76ab5d-c363-4cb9-b177-8b68990486e8" xsi:nil="true"/>
    <Notes xmlns="03dfb928-5554-4a87-8e9a-edea6c8e3105" xsi:nil="true"/>
    <lcf76f155ced4ddcb4097134ff3c332f xmlns="03dfb928-5554-4a87-8e9a-edea6c8e310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FFC962BD627F4EA76B28DDC6E46AD9" ma:contentTypeVersion="18" ma:contentTypeDescription="Create a new document." ma:contentTypeScope="" ma:versionID="35ca7a2adcf01aa553de7575660a8240">
  <xsd:schema xmlns:xsd="http://www.w3.org/2001/XMLSchema" xmlns:xs="http://www.w3.org/2001/XMLSchema" xmlns:p="http://schemas.microsoft.com/office/2006/metadata/properties" xmlns:ns2="03dfb928-5554-4a87-8e9a-edea6c8e3105" xmlns:ns3="d876ab5d-c363-4cb9-b177-8b68990486e8" targetNamespace="http://schemas.microsoft.com/office/2006/metadata/properties" ma:root="true" ma:fieldsID="05740c0b2f57d38625cc0c3d1bdcc45b" ns2:_="" ns3:_="">
    <xsd:import namespace="03dfb928-5554-4a87-8e9a-edea6c8e3105"/>
    <xsd:import namespace="d876ab5d-c363-4cb9-b177-8b68990486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fb928-5554-4a87-8e9a-edea6c8e3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b9d03e-f63d-43c7-9a43-349d0cf1a4d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Notes" ma:index="24"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76ab5d-c363-4cb9-b177-8b68990486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4f986b7-49b9-4d1a-ab3f-e07ca83f5583}" ma:internalName="TaxCatchAll" ma:showField="CatchAllData" ma:web="d876ab5d-c363-4cb9-b177-8b6899048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CD4417-2CC2-47FC-B5F2-E8CBFD1C8EB0}">
  <ds:schemaRefs>
    <ds:schemaRef ds:uri="http://schemas.microsoft.com/sharepoint/v3/contenttype/forms"/>
  </ds:schemaRefs>
</ds:datastoreItem>
</file>

<file path=customXml/itemProps2.xml><?xml version="1.0" encoding="utf-8"?>
<ds:datastoreItem xmlns:ds="http://schemas.openxmlformats.org/officeDocument/2006/customXml" ds:itemID="{2DD3A825-4249-4438-BB49-9843590355D5}">
  <ds:schemaRefs>
    <ds:schemaRef ds:uri="03dfb928-5554-4a87-8e9a-edea6c8e3105"/>
    <ds:schemaRef ds:uri="d876ab5d-c363-4cb9-b177-8b68990486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97185A3-EC6B-4A8A-BC6F-1258EFE2EFF8}">
  <ds:schemaRefs>
    <ds:schemaRef ds:uri="03dfb928-5554-4a87-8e9a-edea6c8e3105"/>
    <ds:schemaRef ds:uri="d876ab5d-c363-4cb9-b177-8b68990486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852</TotalTime>
  <Words>7211</Words>
  <Application>Microsoft Office PowerPoint</Application>
  <PresentationFormat>On-screen Show (16:9)</PresentationFormat>
  <Paragraphs>754</Paragraphs>
  <Slides>63</Slides>
  <Notes>21</Notes>
  <HiddenSlides>5</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63</vt:i4>
      </vt:variant>
    </vt:vector>
  </HeadingPairs>
  <TitlesOfParts>
    <vt:vector size="89" baseType="lpstr">
      <vt:lpstr>Arial</vt:lpstr>
      <vt:lpstr>Avenir</vt:lpstr>
      <vt:lpstr>Calibri</vt:lpstr>
      <vt:lpstr>Carlito</vt:lpstr>
      <vt:lpstr>Courier New</vt:lpstr>
      <vt:lpstr>Gotham</vt:lpstr>
      <vt:lpstr>Helvetica Neue Light</vt:lpstr>
      <vt:lpstr>Karla</vt:lpstr>
      <vt:lpstr>Lato</vt:lpstr>
      <vt:lpstr>Maven Pro</vt:lpstr>
      <vt:lpstr>Nunito</vt:lpstr>
      <vt:lpstr>Open Sans</vt:lpstr>
      <vt:lpstr>Open Sans Light</vt:lpstr>
      <vt:lpstr>Raleway</vt:lpstr>
      <vt:lpstr>Source Sans Pro</vt:lpstr>
      <vt:lpstr>Times</vt:lpstr>
      <vt:lpstr>Times New Roman</vt:lpstr>
      <vt:lpstr>Trebuchet MS</vt:lpstr>
      <vt:lpstr>URW Gothic</vt:lpstr>
      <vt:lpstr>Wingdings</vt:lpstr>
      <vt:lpstr>Office Theme</vt:lpstr>
      <vt:lpstr>1_Office Theme</vt:lpstr>
      <vt:lpstr>CMU PPT Theme</vt:lpstr>
      <vt:lpstr>Momentum</vt:lpstr>
      <vt:lpstr>Streamline</vt:lpstr>
      <vt:lpstr>Custom</vt:lpstr>
      <vt:lpstr>Deploying our way to a Clean Energy Future</vt:lpstr>
      <vt:lpstr>Critical Minerals for Electric Vehicles and Clean Energy Technologies</vt:lpstr>
      <vt:lpstr>Innovation and Infrastructure</vt:lpstr>
      <vt:lpstr>$550 billion in new spending ($1.2 trillion total authorization) is  the largest long-term investment in our infrastructure in  nearly a century.</vt:lpstr>
      <vt:lpstr>Largest climate and clean energy investment in American history</vt:lpstr>
      <vt:lpstr>PowerPoint Presentation</vt:lpstr>
      <vt:lpstr>Goals for Funding Opportunities</vt:lpstr>
      <vt:lpstr>Justice40 Disadvantaged Communities</vt:lpstr>
      <vt:lpstr>40209 Energy Communities</vt:lpstr>
      <vt:lpstr>DOE’s Office of Manufacturing &amp; Energy Supply Chains, in context</vt:lpstr>
      <vt:lpstr>MESC’s Place in the DOE Ecosystem</vt:lpstr>
      <vt:lpstr>MESC Distinctives</vt:lpstr>
      <vt:lpstr>MESC Distinctives</vt:lpstr>
      <vt:lpstr>Industrial Assessment Centers (IAC) Program</vt:lpstr>
      <vt:lpstr>Background: Battery Supply Chain and BIL, IRA, DPA</vt:lpstr>
      <vt:lpstr>ESIB: Supply Chain Modeling and Analysis</vt:lpstr>
      <vt:lpstr>PowerPoint Presentation</vt:lpstr>
      <vt:lpstr>Clean Energy Infrastructure Stakeholders</vt:lpstr>
      <vt:lpstr>Infrastructure Projects Create Jobs and Local Benefits</vt:lpstr>
      <vt:lpstr>PowerPoint Presentation</vt:lpstr>
      <vt:lpstr>DOE’s Office of  Manufacturing &amp; Energy  Supply Chains</vt:lpstr>
      <vt:lpstr>OCED Role Across Research, Development, Demonstration &amp; Deployment (RDD&amp;D) Continuum</vt:lpstr>
      <vt:lpstr>Relevant Questions within Segment</vt:lpstr>
      <vt:lpstr>DOE’s Office of Manufacturing</vt:lpstr>
      <vt:lpstr>Executive Order 14017: America’s Supply Chains (February 2021–2022)</vt:lpstr>
      <vt:lpstr>Manufacturing &amp; Energy Supply Chain BIL Funding</vt:lpstr>
      <vt:lpstr>Inflation Reduction Act (IRA)</vt:lpstr>
      <vt:lpstr>Decarbonizing Is Part Of a Broader Approach</vt:lpstr>
      <vt:lpstr>PowerPoint Presentation</vt:lpstr>
      <vt:lpstr>Identifying Battery Supply Chain Criticalities Lithium Hydroxide</vt:lpstr>
      <vt:lpstr>Critical Minerals Institute – DOE National Labs</vt:lpstr>
      <vt:lpstr>PowerPoint Presentation</vt:lpstr>
      <vt:lpstr>PowerPoint Presentation</vt:lpstr>
      <vt:lpstr>PowerPoint Presentation</vt:lpstr>
      <vt:lpstr>PowerPoint Presentation</vt:lpstr>
      <vt:lpstr>Of course…</vt:lpstr>
      <vt:lpstr>The Pandemic taught us…</vt:lpstr>
      <vt:lpstr>Short-Term: Engage &amp; Pivot</vt:lpstr>
      <vt:lpstr>Long-Term: Reshore/Nearshore/Friendshore </vt:lpstr>
      <vt:lpstr>Manufacturing = Innovation</vt:lpstr>
      <vt:lpstr>Resilience = Flexibility</vt:lpstr>
      <vt:lpstr>Thank You!</vt:lpstr>
      <vt:lpstr>State Role in Supporting Short-Term Economic Dynamism to Respond to Shortages</vt:lpstr>
      <vt:lpstr>PowerPoint Presentation</vt:lpstr>
      <vt:lpstr>PowerPoint Presentation</vt:lpstr>
      <vt:lpstr>PowerPoint Presentation</vt:lpstr>
      <vt:lpstr>PowerPoint Presentation</vt:lpstr>
      <vt:lpstr>Why did entry by SMEs across states vary so much?</vt:lpstr>
      <vt:lpstr>SMEs slowed by lack of knowledge, machines, certification $ </vt:lpstr>
      <vt:lpstr>Effective state support: cross-region coordination, focus on leveraging &amp; providing connections, filling missing capabilities, augmenting existing ones </vt:lpstr>
      <vt:lpstr>PowerPoint Presentation</vt:lpstr>
      <vt:lpstr>Short-term economic dynamism is an important tool to meet product shortages during crises, state support important</vt:lpstr>
      <vt:lpstr>PowerPoint Presentation</vt:lpstr>
      <vt:lpstr>State support of surgical mask/respirator manufacturers highly uneven;  Cross Institution, Cross-Region, Cross-Agency Coordination &amp; Relational Support</vt:lpstr>
      <vt:lpstr>56 Semi-structured interviews Jan 2021 - Nov, 2021</vt:lpstr>
      <vt:lpstr>State &amp; Regional Economic Development and Assistance Ecosystems are Distributed &amp; Fragmented, Often Unaligned </vt:lpstr>
      <vt:lpstr>How do regions mitigate the impact of supply chain disruptions?   </vt:lpstr>
      <vt:lpstr>State support for short-term economic dynamism as a foundation for resilient supply chains</vt:lpstr>
      <vt:lpstr>State support for short-term economic dynamism as a foundation for resilient supply chains</vt:lpstr>
      <vt:lpstr>High variation in the effectiveness of support for manufacturers, little work on support for economic dynamism </vt:lpstr>
      <vt:lpstr>Without external support, short-term economic dynamism depends on well resourced, highly competent local firms, still might not be enough</vt:lpstr>
      <vt:lpstr>PowerPoint Presentation</vt:lpstr>
      <vt:lpstr>Building the Foundations of Flexible, Resilient Supply Chains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 O'Brien</dc:creator>
  <cp:lastModifiedBy>Leif Olson</cp:lastModifiedBy>
  <cp:revision>35</cp:revision>
  <cp:lastPrinted>2023-01-30T16:22:39Z</cp:lastPrinted>
  <dcterms:created xsi:type="dcterms:W3CDTF">2016-04-21T17:49:02Z</dcterms:created>
  <dcterms:modified xsi:type="dcterms:W3CDTF">2023-01-31T20:38:20Z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0x010100BFFFC962BD627F4EA76B28DDC6E46AD9</vt:lpwstr>
  </property>
  <property fmtid="{D5CDD505-2E9C-101B-9397-08002B2CF9AE}" pid="3" name="MediaServiceImageTags">
    <vt:lpwstr/>
  </property>
</Properties>
</file>