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Roboto"/>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oboto-italic.fntdata"/><Relationship Id="rId6" Type="http://schemas.openxmlformats.org/officeDocument/2006/relationships/slide" Target="slides/slide1.xml"/><Relationship Id="rId18"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Introduce myself, and Laura</a:t>
            </a:r>
            <a:endParaRPr sz="1800"/>
          </a:p>
          <a:p>
            <a:pPr indent="0" lvl="0" marL="0" rtl="0" algn="l">
              <a:spcBef>
                <a:spcPts val="0"/>
              </a:spcBef>
              <a:spcAft>
                <a:spcPts val="0"/>
              </a:spcAft>
              <a:buNone/>
            </a:pPr>
            <a:r>
              <a:t/>
            </a:r>
            <a:endParaRPr sz="1800"/>
          </a:p>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The webinar will be focused on </a:t>
            </a:r>
            <a:r>
              <a:rPr b="1" lang="en" sz="1800">
                <a:solidFill>
                  <a:schemeClr val="dk1"/>
                </a:solidFill>
                <a:latin typeface="Calibri"/>
                <a:ea typeface="Calibri"/>
                <a:cs typeface="Calibri"/>
                <a:sym typeface="Calibri"/>
              </a:rPr>
              <a:t>Planning</a:t>
            </a:r>
            <a:r>
              <a:rPr lang="en" sz="1800">
                <a:solidFill>
                  <a:schemeClr val="dk1"/>
                </a:solidFill>
                <a:latin typeface="Calibri"/>
                <a:ea typeface="Calibri"/>
                <a:cs typeface="Calibri"/>
                <a:sym typeface="Calibri"/>
              </a:rPr>
              <a:t> due to your state's activities in this topic area: </a:t>
            </a:r>
            <a:endParaRPr sz="1800">
              <a:solidFill>
                <a:schemeClr val="dk1"/>
              </a:solidFill>
              <a:latin typeface="Calibri"/>
              <a:ea typeface="Calibri"/>
              <a:cs typeface="Calibri"/>
              <a:sym typeface="Calibri"/>
            </a:endParaRPr>
          </a:p>
          <a:p>
            <a:pPr indent="-342900" lvl="0" marL="457200" rtl="0" algn="l">
              <a:lnSpc>
                <a:spcPct val="115000"/>
              </a:lnSpc>
              <a:spcBef>
                <a:spcPts val="11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Utah: Forming relationships and building on planning documents to inform current processes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91906d1aab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91906d1aab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You may be interested in some of the recommendations that came out of the coordinated action plan. Still in the process of working with our project partners, and subaward work is not quite finished yet.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Some </a:t>
            </a:r>
            <a:r>
              <a:rPr lang="en" sz="1800"/>
              <a:t>highlights</a:t>
            </a:r>
            <a:r>
              <a:rPr lang="en" sz="1800"/>
              <a:t> from our projects and direction we’ll be going: </a:t>
            </a:r>
            <a:endParaRPr sz="1800"/>
          </a:p>
          <a:p>
            <a:pPr indent="-342900" lvl="0" marL="457200" rtl="0" algn="l">
              <a:spcBef>
                <a:spcPts val="0"/>
              </a:spcBef>
              <a:spcAft>
                <a:spcPts val="0"/>
              </a:spcAft>
              <a:buSzPts val="1800"/>
              <a:buChar char="●"/>
            </a:pPr>
            <a:r>
              <a:rPr lang="en" sz="1800"/>
              <a:t>Dashboard - </a:t>
            </a:r>
            <a:r>
              <a:rPr lang="en" sz="1800">
                <a:solidFill>
                  <a:srgbClr val="222222"/>
                </a:solidFill>
              </a:rPr>
              <a:t>16 common core data elements</a:t>
            </a:r>
            <a:endParaRPr sz="1800">
              <a:solidFill>
                <a:srgbClr val="222222"/>
              </a:solidFill>
            </a:endParaRPr>
          </a:p>
          <a:p>
            <a:pPr indent="-342900" lvl="0" marL="457200" rtl="0" algn="l">
              <a:spcBef>
                <a:spcPts val="0"/>
              </a:spcBef>
              <a:spcAft>
                <a:spcPts val="0"/>
              </a:spcAft>
              <a:buClr>
                <a:srgbClr val="222222"/>
              </a:buClr>
              <a:buSzPts val="1800"/>
              <a:buChar char="●"/>
            </a:pPr>
            <a:r>
              <a:rPr lang="en" sz="1800">
                <a:solidFill>
                  <a:srgbClr val="222222"/>
                </a:solidFill>
              </a:rPr>
              <a:t>Commitment to working with another AOG, leveraging opportunities </a:t>
            </a:r>
            <a:endParaRPr sz="1800">
              <a:solidFill>
                <a:srgbClr val="222222"/>
              </a:solidFill>
            </a:endParaRPr>
          </a:p>
          <a:p>
            <a:pPr indent="-342900" lvl="0" marL="457200" rtl="0" algn="l">
              <a:spcBef>
                <a:spcPts val="0"/>
              </a:spcBef>
              <a:spcAft>
                <a:spcPts val="0"/>
              </a:spcAft>
              <a:buClr>
                <a:srgbClr val="222222"/>
              </a:buClr>
              <a:buSzPts val="1800"/>
              <a:buChar char="●"/>
            </a:pPr>
            <a:r>
              <a:rPr lang="en" sz="1800">
                <a:solidFill>
                  <a:srgbClr val="222222"/>
                </a:solidFill>
              </a:rPr>
              <a:t>Strengthen AOG’s economic development functions </a:t>
            </a:r>
            <a:endParaRPr sz="1800">
              <a:solidFill>
                <a:srgbClr val="222222"/>
              </a:solidFill>
            </a:endParaRPr>
          </a:p>
          <a:p>
            <a:pPr indent="-342900" lvl="0" marL="457200" rtl="0" algn="l">
              <a:spcBef>
                <a:spcPts val="0"/>
              </a:spcBef>
              <a:spcAft>
                <a:spcPts val="0"/>
              </a:spcAft>
              <a:buClr>
                <a:srgbClr val="222222"/>
              </a:buClr>
              <a:buSzPts val="1800"/>
              <a:buChar char="●"/>
            </a:pPr>
            <a:r>
              <a:rPr lang="en" sz="1800">
                <a:solidFill>
                  <a:srgbClr val="222222"/>
                </a:solidFill>
              </a:rPr>
              <a:t>Increase collaboration between private sector leaders and regional government</a:t>
            </a:r>
            <a:endParaRPr sz="1800">
              <a:solidFill>
                <a:srgbClr val="222222"/>
              </a:solidFill>
            </a:endParaRPr>
          </a:p>
          <a:p>
            <a:pPr indent="-342900" lvl="0" marL="457200" rtl="0" algn="l">
              <a:spcBef>
                <a:spcPts val="0"/>
              </a:spcBef>
              <a:spcAft>
                <a:spcPts val="0"/>
              </a:spcAft>
              <a:buClr>
                <a:srgbClr val="222222"/>
              </a:buClr>
              <a:buSzPts val="1800"/>
              <a:buChar char="●"/>
            </a:pPr>
            <a:r>
              <a:rPr lang="en" sz="1800">
                <a:solidFill>
                  <a:srgbClr val="222222"/>
                </a:solidFill>
              </a:rPr>
              <a:t>Work to increase collaboration and training opportunities with county and regional economic development professionals. </a:t>
            </a:r>
            <a:endParaRPr sz="1800">
              <a:solidFill>
                <a:srgbClr val="222222"/>
              </a:solidFill>
            </a:endParaRPr>
          </a:p>
          <a:p>
            <a:pPr indent="-342900" lvl="0" marL="457200" rtl="0" algn="l">
              <a:spcBef>
                <a:spcPts val="0"/>
              </a:spcBef>
              <a:spcAft>
                <a:spcPts val="0"/>
              </a:spcAft>
              <a:buClr>
                <a:srgbClr val="222222"/>
              </a:buClr>
              <a:buSzPts val="1800"/>
              <a:buChar char="●"/>
            </a:pPr>
            <a:r>
              <a:rPr lang="en" sz="1800">
                <a:solidFill>
                  <a:srgbClr val="222222"/>
                </a:solidFill>
              </a:rPr>
              <a:t>Increase communication between state and local entities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736b4cf0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e736b4cf0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61e60057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61e60057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222222"/>
                </a:solidFill>
              </a:rPr>
              <a:t>Planning grant overview - two parts - and state landscape. </a:t>
            </a:r>
            <a:endParaRPr sz="1800">
              <a:solidFill>
                <a:srgbClr val="222222"/>
              </a:solidFill>
            </a:endParaRPr>
          </a:p>
          <a:p>
            <a:pPr indent="0" lvl="0" marL="0" rtl="0" algn="l">
              <a:lnSpc>
                <a:spcPct val="115000"/>
              </a:lnSpc>
              <a:spcBef>
                <a:spcPts val="0"/>
              </a:spcBef>
              <a:spcAft>
                <a:spcPts val="0"/>
              </a:spcAft>
              <a:buNone/>
            </a:pPr>
            <a:r>
              <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91906d1aab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91906d1aab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Part 1: Scope of work menu - What does your region need most?</a:t>
            </a:r>
            <a:endParaRPr sz="1800"/>
          </a:p>
          <a:p>
            <a:pPr indent="0" lvl="0" marL="0" rtl="0" algn="l">
              <a:spcBef>
                <a:spcPts val="0"/>
              </a:spcBef>
              <a:spcAft>
                <a:spcPts val="0"/>
              </a:spcAft>
              <a:buNone/>
            </a:pPr>
            <a:r>
              <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4a4fb813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4a4fb813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Part 2: Coordinated Action Plan - goals, outcomes</a:t>
            </a:r>
            <a:endParaRPr sz="1800">
              <a:solidFill>
                <a:schemeClr val="dk1"/>
              </a:solidFill>
            </a:endParaRPr>
          </a:p>
          <a:p>
            <a:pPr indent="-342900" lvl="0" marL="457200" rtl="0" algn="l">
              <a:lnSpc>
                <a:spcPct val="115000"/>
              </a:lnSpc>
              <a:spcBef>
                <a:spcPts val="0"/>
              </a:spcBef>
              <a:spcAft>
                <a:spcPts val="0"/>
              </a:spcAft>
              <a:buClr>
                <a:srgbClr val="222222"/>
              </a:buClr>
              <a:buSzPts val="1800"/>
              <a:buChar char="●"/>
            </a:pPr>
            <a:r>
              <a:rPr lang="en" sz="1800">
                <a:solidFill>
                  <a:srgbClr val="444746"/>
                </a:solidFill>
              </a:rPr>
              <a:t>AOG/EDD structure and state landscape and Statewide Planning Grant</a:t>
            </a:r>
            <a:endParaRPr sz="1800">
              <a:solidFill>
                <a:srgbClr val="444746"/>
              </a:solidFill>
            </a:endParaRPr>
          </a:p>
          <a:p>
            <a:pPr indent="-342900" lvl="0" marL="457200" rtl="0" algn="l">
              <a:lnSpc>
                <a:spcPct val="115000"/>
              </a:lnSpc>
              <a:spcBef>
                <a:spcPts val="0"/>
              </a:spcBef>
              <a:spcAft>
                <a:spcPts val="0"/>
              </a:spcAft>
              <a:buClr>
                <a:srgbClr val="222222"/>
              </a:buClr>
              <a:buSzPts val="1800"/>
              <a:buChar char="●"/>
            </a:pPr>
            <a:r>
              <a:rPr lang="en" sz="1800">
                <a:solidFill>
                  <a:srgbClr val="444746"/>
                </a:solidFill>
              </a:rPr>
              <a:t>Urban, rural, distinct regions; </a:t>
            </a:r>
            <a:endParaRPr sz="1800">
              <a:solidFill>
                <a:srgbClr val="444746"/>
              </a:solidFill>
            </a:endParaRPr>
          </a:p>
          <a:p>
            <a:pPr indent="-342900" lvl="0" marL="457200" rtl="0" algn="l">
              <a:lnSpc>
                <a:spcPct val="115000"/>
              </a:lnSpc>
              <a:spcBef>
                <a:spcPts val="0"/>
              </a:spcBef>
              <a:spcAft>
                <a:spcPts val="0"/>
              </a:spcAft>
              <a:buClr>
                <a:srgbClr val="222222"/>
              </a:buClr>
              <a:buSzPts val="1800"/>
              <a:buChar char="●"/>
            </a:pPr>
            <a:r>
              <a:rPr lang="en" sz="1800">
                <a:solidFill>
                  <a:srgbClr val="444746"/>
                </a:solidFill>
              </a:rPr>
              <a:t>Status of regional CEDS (all regions updating at the same time); desire to have a coordinated plan</a:t>
            </a:r>
            <a:endParaRPr sz="1800">
              <a:solidFill>
                <a:srgbClr val="444746"/>
              </a:solidFill>
            </a:endParaRPr>
          </a:p>
          <a:p>
            <a:pPr indent="-342900" lvl="0" marL="457200" rtl="0" algn="l">
              <a:lnSpc>
                <a:spcPct val="115000"/>
              </a:lnSpc>
              <a:spcBef>
                <a:spcPts val="0"/>
              </a:spcBef>
              <a:spcAft>
                <a:spcPts val="0"/>
              </a:spcAft>
              <a:buClr>
                <a:srgbClr val="222222"/>
              </a:buClr>
              <a:buSzPts val="1800"/>
              <a:buChar char="●"/>
            </a:pPr>
            <a:r>
              <a:rPr lang="en" sz="1800">
                <a:solidFill>
                  <a:srgbClr val="444746"/>
                </a:solidFill>
              </a:rPr>
              <a:t>Unified Plan: take advantage of the opportunity to have a statewide CEDS</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All regions are updating their CEDS this year, great opportunity to think about a statewide CEDS - a statewide coordinated effort for economic development</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Project partners: GOEO, regional associations of governments, consultants</a:t>
            </a:r>
            <a:endParaRPr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91906d1aab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91906d1aab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Highlight today: Relationships and Processes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Relationships: </a:t>
            </a:r>
            <a:endParaRPr sz="1800"/>
          </a:p>
          <a:p>
            <a:pPr indent="-342900" lvl="0" marL="457200" rtl="0" algn="l">
              <a:spcBef>
                <a:spcPts val="0"/>
              </a:spcBef>
              <a:spcAft>
                <a:spcPts val="0"/>
              </a:spcAft>
              <a:buSzPts val="1800"/>
              <a:buChar char="●"/>
            </a:pPr>
            <a:r>
              <a:rPr lang="en" sz="1800"/>
              <a:t>You can see both parts of our project heavily </a:t>
            </a:r>
            <a:r>
              <a:rPr lang="en" sz="1800"/>
              <a:t>involved</a:t>
            </a:r>
            <a:r>
              <a:rPr lang="en" sz="1800"/>
              <a:t> our regional governments. </a:t>
            </a:r>
            <a:endParaRPr sz="1800"/>
          </a:p>
          <a:p>
            <a:pPr indent="-342900" lvl="0" marL="457200" rtl="0" algn="l">
              <a:spcBef>
                <a:spcPts val="0"/>
              </a:spcBef>
              <a:spcAft>
                <a:spcPts val="0"/>
              </a:spcAft>
              <a:buSzPts val="1800"/>
              <a:buChar char="●"/>
            </a:pPr>
            <a:r>
              <a:rPr lang="en" sz="1800"/>
              <a:t>Great </a:t>
            </a:r>
            <a:r>
              <a:rPr lang="en" sz="1800"/>
              <a:t>opportunity</a:t>
            </a:r>
            <a:r>
              <a:rPr lang="en" sz="1800"/>
              <a:t> for building relationships with local leaders. </a:t>
            </a:r>
            <a:endParaRPr sz="1800"/>
          </a:p>
          <a:p>
            <a:pPr indent="-342900" lvl="0" marL="457200" rtl="0" algn="l">
              <a:spcBef>
                <a:spcPts val="0"/>
              </a:spcBef>
              <a:spcAft>
                <a:spcPts val="0"/>
              </a:spcAft>
              <a:buSzPts val="1800"/>
              <a:buChar char="●"/>
            </a:pPr>
            <a:r>
              <a:rPr lang="en" sz="1800"/>
              <a:t>Utah is big! We were new at our positions, still new phase of relationships. </a:t>
            </a:r>
            <a:endParaRPr sz="1800"/>
          </a:p>
          <a:p>
            <a:pPr indent="-342900" lvl="1" marL="914400" rtl="0" algn="l">
              <a:spcBef>
                <a:spcPts val="0"/>
              </a:spcBef>
              <a:spcAft>
                <a:spcPts val="0"/>
              </a:spcAft>
              <a:buSzPts val="1800"/>
              <a:buChar char="○"/>
            </a:pPr>
            <a:r>
              <a:rPr lang="en" sz="1800"/>
              <a:t>Opportunity</a:t>
            </a:r>
            <a:r>
              <a:rPr lang="en" sz="1800"/>
              <a:t> to meet with rural leaders and community </a:t>
            </a:r>
            <a:r>
              <a:rPr lang="en" sz="1800"/>
              <a:t>members</a:t>
            </a:r>
            <a:endParaRPr sz="1800"/>
          </a:p>
          <a:p>
            <a:pPr indent="-342900" lvl="1" marL="914400" rtl="0" algn="l">
              <a:spcBef>
                <a:spcPts val="0"/>
              </a:spcBef>
              <a:spcAft>
                <a:spcPts val="0"/>
              </a:spcAft>
              <a:buSzPts val="1800"/>
              <a:buChar char="○"/>
            </a:pPr>
            <a:r>
              <a:rPr lang="en" sz="1800"/>
              <a:t>3 sets of on-site meetings in a one year period - defined purposes: First meeting: gather information/listen; Second meeting: share data/listen; Third meeting: Share strategies/listen </a:t>
            </a:r>
            <a:endParaRPr sz="1800"/>
          </a:p>
          <a:p>
            <a:pPr indent="-342900" lvl="2" marL="1371600" rtl="0" algn="l">
              <a:spcBef>
                <a:spcPts val="0"/>
              </a:spcBef>
              <a:spcAft>
                <a:spcPts val="0"/>
              </a:spcAft>
              <a:buSzPts val="1800"/>
              <a:buChar char="■"/>
            </a:pPr>
            <a:r>
              <a:rPr lang="en" sz="1800"/>
              <a:t>Buy in was crucial → Listen, listen, listen</a:t>
            </a:r>
            <a:endParaRPr sz="1800"/>
          </a:p>
          <a:p>
            <a:pPr indent="-342900" lvl="2" marL="1371600" rtl="0" algn="l">
              <a:spcBef>
                <a:spcPts val="0"/>
              </a:spcBef>
              <a:spcAft>
                <a:spcPts val="0"/>
              </a:spcAft>
              <a:buSzPts val="1800"/>
              <a:buChar char="■"/>
            </a:pPr>
            <a:r>
              <a:rPr lang="en" sz="1800"/>
              <a:t>Demonstrate willingness to learn and importance of project: </a:t>
            </a:r>
            <a:r>
              <a:rPr lang="en" sz="1800">
                <a:solidFill>
                  <a:schemeClr val="dk1"/>
                </a:solidFill>
              </a:rPr>
              <a:t>Usually meetings are held virtually, they appreciated us travelling to be there in person.</a:t>
            </a:r>
            <a:endParaRPr sz="1800"/>
          </a:p>
          <a:p>
            <a:pPr indent="-342900" lvl="0" marL="457200" rtl="0" algn="l">
              <a:spcBef>
                <a:spcPts val="0"/>
              </a:spcBef>
              <a:spcAft>
                <a:spcPts val="0"/>
              </a:spcAft>
              <a:buSzPts val="1800"/>
              <a:buChar char="●"/>
            </a:pPr>
            <a:r>
              <a:rPr lang="en" sz="1800"/>
              <a:t>Stakeholder interviews, communications about a business survey, stakeholder meetings, and procuring the subaward funding - all helped to communicate that we are interested in their success and success statewide</a:t>
            </a:r>
            <a:endParaRPr sz="1800"/>
          </a:p>
          <a:p>
            <a:pPr indent="-342900" lvl="0" marL="457200" rtl="0" algn="l">
              <a:spcBef>
                <a:spcPts val="0"/>
              </a:spcBef>
              <a:spcAft>
                <a:spcPts val="0"/>
              </a:spcAft>
              <a:buSzPts val="1800"/>
              <a:buChar char="●"/>
            </a:pPr>
            <a:r>
              <a:rPr lang="en" sz="1800"/>
              <a:t>Previous administrations were not as focused on this. New governor’s background / emphasis→ new possibilities. Post-Covid, this was doable.</a:t>
            </a:r>
            <a:endParaRPr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5174962f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5174962f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800"/>
              <a:t>How we interacted</a:t>
            </a:r>
            <a:endParaRPr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91906d1aab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91906d1aab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Demonstrating genuine interest and concern; emphasizing we are there to listen and strategize together - top-down meets bottom up - Sweet spot / secret sauce. Utah Way</a:t>
            </a:r>
            <a:endParaRPr sz="1800">
              <a:solidFill>
                <a:schemeClr val="dk1"/>
              </a:solidFill>
            </a:endParaRPr>
          </a:p>
          <a:p>
            <a:pPr indent="0" lvl="0" marL="0" rtl="0" algn="l">
              <a:spcBef>
                <a:spcPts val="0"/>
              </a:spcBef>
              <a:spcAft>
                <a:spcPts val="0"/>
              </a:spcAft>
              <a:buNone/>
            </a:pPr>
            <a:r>
              <a:rPr lang="en" sz="1800">
                <a:solidFill>
                  <a:schemeClr val="dk1"/>
                </a:solidFill>
              </a:rPr>
              <a:t>	Emphasize this every meeting</a:t>
            </a:r>
            <a:endParaRPr sz="1800">
              <a:solidFill>
                <a:schemeClr val="dk1"/>
              </a:solidFill>
            </a:endParaRPr>
          </a:p>
          <a:p>
            <a:pPr indent="-342900" lvl="0" marL="457200" rtl="0" algn="l">
              <a:lnSpc>
                <a:spcPct val="115000"/>
              </a:lnSpc>
              <a:spcBef>
                <a:spcPts val="0"/>
              </a:spcBef>
              <a:spcAft>
                <a:spcPts val="0"/>
              </a:spcAft>
              <a:buClr>
                <a:schemeClr val="dk1"/>
              </a:buClr>
              <a:buSzPts val="1800"/>
              <a:buFont typeface="Roboto"/>
              <a:buChar char="●"/>
            </a:pPr>
            <a:r>
              <a:rPr lang="en" sz="1800">
                <a:solidFill>
                  <a:schemeClr val="dk1"/>
                </a:solidFill>
                <a:latin typeface="Roboto"/>
                <a:ea typeface="Roboto"/>
                <a:cs typeface="Roboto"/>
                <a:sym typeface="Roboto"/>
              </a:rPr>
              <a:t>Desire to understand local issues and economic development challenges and needs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Outcome: Foundational relationships for subsequent statewide and regional projects and organizational improvements where regional participation is critical for success.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For example: ROC, GOG, budget requests (Agripark), LAA - to increase coordination between regional and state govt</a:t>
            </a:r>
            <a:endParaRPr sz="18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1906d1aab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91906d1aab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Our work doesn’t occur in a </a:t>
            </a:r>
            <a:r>
              <a:rPr lang="en" sz="1800">
                <a:solidFill>
                  <a:schemeClr val="dk1"/>
                </a:solidFill>
              </a:rPr>
              <a:t>vacuum</a:t>
            </a:r>
            <a:r>
              <a:rPr lang="en" sz="1800">
                <a:solidFill>
                  <a:schemeClr val="dk1"/>
                </a:solidFill>
              </a:rPr>
              <a:t>. Number one concern we had - don’t let this sit on the shelf like others. </a:t>
            </a:r>
            <a:r>
              <a:rPr lang="en" sz="1800">
                <a:solidFill>
                  <a:schemeClr val="dk1"/>
                </a:solidFill>
              </a:rPr>
              <a:t>Built on these documents to help shape the questions we wanted to answer and governor and state priorities to focus on.</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Relatively new Governor, State Planning Coordinator, employee, and Planning function back in Budget office. Lots of new pieces, but still foundations to build on.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a:t>
            </a:r>
            <a:r>
              <a:rPr lang="en" sz="1800">
                <a:solidFill>
                  <a:schemeClr val="dk1"/>
                </a:solidFill>
              </a:rPr>
              <a:t>Laura - listening tour</a:t>
            </a:r>
            <a:endParaRPr sz="1800">
              <a:solidFill>
                <a:schemeClr val="dk1"/>
              </a:solidFill>
            </a:endParaRPr>
          </a:p>
          <a:p>
            <a:pPr indent="0" lvl="0" marL="0" rtl="0" algn="l">
              <a:spcBef>
                <a:spcPts val="0"/>
              </a:spcBef>
              <a:spcAft>
                <a:spcPts val="0"/>
              </a:spcAft>
              <a:buNone/>
            </a:pPr>
            <a:r>
              <a:rPr lang="en" sz="1800">
                <a:solidFill>
                  <a:schemeClr val="dk1"/>
                </a:solidFill>
              </a:rPr>
              <a:t>-Economic Opportunity Commission - strong focus on statewide solutions / rural matters / collaboration. Unique! </a:t>
            </a:r>
            <a:r>
              <a:rPr lang="en" sz="1800">
                <a:solidFill>
                  <a:schemeClr val="dk1"/>
                </a:solidFill>
              </a:rPr>
              <a:t>The Unified Economic Opportunity Commission develops, directs, and coordinates Utah’s statewide and regional economic development strategies. The commission informs policy decisions and builds consensus. Gov. Spencer J. Cox chairs the commission. It includes senior leaders from Utah’s legislative and executive branches, education, local government, and subject matter experts.</a:t>
            </a:r>
            <a:endParaRPr sz="1800">
              <a:solidFill>
                <a:schemeClr val="dk1"/>
              </a:solidFill>
            </a:endParaRPr>
          </a:p>
          <a:p>
            <a:pPr indent="0" lvl="0" marL="0" rtl="0" algn="l">
              <a:spcBef>
                <a:spcPts val="0"/>
              </a:spcBef>
              <a:spcAft>
                <a:spcPts val="0"/>
              </a:spcAft>
              <a:buNone/>
            </a:pPr>
            <a:r>
              <a:rPr lang="en" sz="1800">
                <a:solidFill>
                  <a:schemeClr val="dk1"/>
                </a:solidFill>
              </a:rPr>
              <a:t>-Economic Vision 2030 document by UEOC and project partner Governor’s Office of Economic Development</a:t>
            </a:r>
            <a:endParaRPr sz="1800">
              <a:solidFill>
                <a:schemeClr val="dk1"/>
              </a:solidFill>
            </a:endParaRPr>
          </a:p>
          <a:p>
            <a:pPr indent="0" lvl="0" marL="0" rtl="0" algn="l">
              <a:spcBef>
                <a:spcPts val="0"/>
              </a:spcBef>
              <a:spcAft>
                <a:spcPts val="0"/>
              </a:spcAft>
              <a:buNone/>
            </a:pPr>
            <a:r>
              <a:rPr lang="en" sz="1800">
                <a:solidFill>
                  <a:schemeClr val="dk1"/>
                </a:solidFill>
              </a:rPr>
              <a:t>-CEDS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925457c45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925457c4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Statewide plan was informed by the regional CEDS, and now the regional CEDS updates are linking back to the Statewide plan.</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All statewide CEDS were just updated in September 2023.</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To increase relationships and coordination - We asked each CEDS to include a commitment to work with </a:t>
            </a:r>
            <a:r>
              <a:rPr lang="en" sz="1800">
                <a:solidFill>
                  <a:schemeClr val="dk1"/>
                </a:solidFill>
              </a:rPr>
              <a:t>an EDD in another Region.</a:t>
            </a:r>
            <a:endParaRPr sz="18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1" Type="http://schemas.openxmlformats.org/officeDocument/2006/relationships/image" Target="../media/image7.jpg"/><Relationship Id="rId10" Type="http://schemas.openxmlformats.org/officeDocument/2006/relationships/image" Target="../media/image13.jpg"/><Relationship Id="rId13" Type="http://schemas.openxmlformats.org/officeDocument/2006/relationships/image" Target="../media/image3.png"/><Relationship Id="rId12"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2.jpg"/><Relationship Id="rId7" Type="http://schemas.openxmlformats.org/officeDocument/2006/relationships/image" Target="../media/image6.png"/><Relationship Id="rId8"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2182825"/>
            <a:ext cx="8520600" cy="133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chemeClr val="lt1"/>
                </a:solidFill>
              </a:rPr>
              <a:t>Utah’s Statewide Planning Grant:</a:t>
            </a:r>
            <a:endParaRPr b="1" sz="3000">
              <a:solidFill>
                <a:schemeClr val="lt1"/>
              </a:solidFill>
            </a:endParaRPr>
          </a:p>
          <a:p>
            <a:pPr indent="0" lvl="0" marL="0" rtl="0" algn="ctr">
              <a:spcBef>
                <a:spcPts val="0"/>
              </a:spcBef>
              <a:spcAft>
                <a:spcPts val="0"/>
              </a:spcAft>
              <a:buClr>
                <a:schemeClr val="dk1"/>
              </a:buClr>
              <a:buSzPts val="1100"/>
              <a:buFont typeface="Arial"/>
              <a:buNone/>
            </a:pPr>
            <a:r>
              <a:rPr b="1" lang="en" sz="3000">
                <a:solidFill>
                  <a:schemeClr val="lt1"/>
                </a:solidFill>
              </a:rPr>
              <a:t>Relationships and Processes</a:t>
            </a:r>
            <a:endParaRPr b="1">
              <a:solidFill>
                <a:schemeClr val="lt1"/>
              </a:solidFill>
            </a:endParaRPr>
          </a:p>
        </p:txBody>
      </p:sp>
      <p:sp>
        <p:nvSpPr>
          <p:cNvPr id="55" name="Google Shape;55;p13"/>
          <p:cNvSpPr txBox="1"/>
          <p:nvPr>
            <p:ph idx="1" type="subTitle"/>
          </p:nvPr>
        </p:nvSpPr>
        <p:spPr>
          <a:xfrm>
            <a:off x="311700" y="3518725"/>
            <a:ext cx="8520600" cy="9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300">
                <a:solidFill>
                  <a:schemeClr val="lt1"/>
                </a:solidFill>
              </a:rPr>
              <a:t>Terrah Anderson</a:t>
            </a:r>
            <a:endParaRPr sz="2300">
              <a:solidFill>
                <a:schemeClr val="lt1"/>
              </a:solidFill>
            </a:endParaRPr>
          </a:p>
          <a:p>
            <a:pPr indent="0" lvl="0" marL="0" rtl="0" algn="ctr">
              <a:spcBef>
                <a:spcPts val="0"/>
              </a:spcBef>
              <a:spcAft>
                <a:spcPts val="0"/>
              </a:spcAft>
              <a:buClr>
                <a:schemeClr val="dk1"/>
              </a:buClr>
              <a:buSzPts val="1100"/>
              <a:buFont typeface="Arial"/>
              <a:buNone/>
            </a:pPr>
            <a:r>
              <a:rPr lang="en" sz="2300">
                <a:solidFill>
                  <a:schemeClr val="lt1"/>
                </a:solidFill>
              </a:rPr>
              <a:t>November 1, 2023</a:t>
            </a:r>
            <a:endParaRPr sz="2300">
              <a:solidFill>
                <a:schemeClr val="lt1"/>
              </a:solidFill>
            </a:endParaRPr>
          </a:p>
          <a:p>
            <a:pPr indent="0" lvl="0" marL="0" rtl="0" algn="ctr">
              <a:spcBef>
                <a:spcPts val="0"/>
              </a:spcBef>
              <a:spcAft>
                <a:spcPts val="0"/>
              </a:spcAft>
              <a:buNone/>
            </a:pPr>
            <a:r>
              <a:t/>
            </a:r>
            <a:endParaRPr sz="2300">
              <a:solidFill>
                <a:schemeClr val="lt1"/>
              </a:solidFill>
            </a:endParaRPr>
          </a:p>
        </p:txBody>
      </p:sp>
      <p:pic>
        <p:nvPicPr>
          <p:cNvPr id="56" name="Google Shape;56;p13"/>
          <p:cNvPicPr preferRelativeResize="0"/>
          <p:nvPr/>
        </p:nvPicPr>
        <p:blipFill rotWithShape="1">
          <a:blip r:embed="rId3">
            <a:alphaModFix/>
          </a:blip>
          <a:srcRect b="53416" l="0" r="15440" t="0"/>
          <a:stretch/>
        </p:blipFill>
        <p:spPr>
          <a:xfrm>
            <a:off x="705900" y="849175"/>
            <a:ext cx="7732198" cy="1420526"/>
          </a:xfrm>
          <a:prstGeom prst="rect">
            <a:avLst/>
          </a:prstGeom>
          <a:noFill/>
          <a:ln>
            <a:noFill/>
          </a:ln>
        </p:spPr>
      </p:pic>
      <p:sp>
        <p:nvSpPr>
          <p:cNvPr id="57" name="Google Shape;57;p13"/>
          <p:cNvSpPr/>
          <p:nvPr/>
        </p:nvSpPr>
        <p:spPr>
          <a:xfrm>
            <a:off x="0" y="4659050"/>
            <a:ext cx="9144000" cy="4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0" y="4774550"/>
            <a:ext cx="9144000" cy="3690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177" name="Shape 177"/>
        <p:cNvGrpSpPr/>
        <p:nvPr/>
      </p:nvGrpSpPr>
      <p:grpSpPr>
        <a:xfrm>
          <a:off x="0" y="0"/>
          <a:ext cx="0" cy="0"/>
          <a:chOff x="0" y="0"/>
          <a:chExt cx="0" cy="0"/>
        </a:xfrm>
      </p:grpSpPr>
      <p:sp>
        <p:nvSpPr>
          <p:cNvPr id="178" name="Google Shape;178;p22"/>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Recommendations - Areas of Focus</a:t>
            </a:r>
            <a:endParaRPr b="1" sz="3000">
              <a:solidFill>
                <a:schemeClr val="lt1"/>
              </a:solidFill>
            </a:endParaRPr>
          </a:p>
        </p:txBody>
      </p:sp>
      <p:sp>
        <p:nvSpPr>
          <p:cNvPr id="179" name="Google Shape;179;p22"/>
          <p:cNvSpPr txBox="1"/>
          <p:nvPr>
            <p:ph idx="1" type="subTitle"/>
          </p:nvPr>
        </p:nvSpPr>
        <p:spPr>
          <a:xfrm>
            <a:off x="204100" y="1330200"/>
            <a:ext cx="4653900" cy="3585600"/>
          </a:xfrm>
          <a:prstGeom prst="rect">
            <a:avLst/>
          </a:prstGeom>
        </p:spPr>
        <p:txBody>
          <a:bodyPr anchorCtr="0" anchor="t" bIns="91425" lIns="91425" spcFirstLastPara="1" rIns="91425" wrap="square" tIns="91425">
            <a:normAutofit fontScale="92500" lnSpcReduction="20000"/>
          </a:bodyPr>
          <a:lstStyle/>
          <a:p>
            <a:pPr indent="-340201" lvl="0" marL="457200" rtl="0" algn="l">
              <a:lnSpc>
                <a:spcPct val="115000"/>
              </a:lnSpc>
              <a:spcBef>
                <a:spcPts val="0"/>
              </a:spcBef>
              <a:spcAft>
                <a:spcPts val="0"/>
              </a:spcAft>
              <a:buClr>
                <a:schemeClr val="lt1"/>
              </a:buClr>
              <a:buSzPct val="100000"/>
              <a:buChar char="●"/>
            </a:pPr>
            <a:r>
              <a:rPr lang="en" sz="1900">
                <a:solidFill>
                  <a:schemeClr val="lt1"/>
                </a:solidFill>
              </a:rPr>
              <a:t>Create economic development data dashboard</a:t>
            </a:r>
            <a:endParaRPr sz="1900">
              <a:solidFill>
                <a:schemeClr val="lt1"/>
              </a:solidFill>
            </a:endParaRPr>
          </a:p>
          <a:p>
            <a:pPr indent="-340201" lvl="0" marL="457200" rtl="0" algn="l">
              <a:lnSpc>
                <a:spcPct val="115000"/>
              </a:lnSpc>
              <a:spcBef>
                <a:spcPts val="0"/>
              </a:spcBef>
              <a:spcAft>
                <a:spcPts val="0"/>
              </a:spcAft>
              <a:buClr>
                <a:schemeClr val="lt1"/>
              </a:buClr>
              <a:buSzPct val="100000"/>
              <a:buChar char="●"/>
            </a:pPr>
            <a:r>
              <a:rPr lang="en" sz="1900">
                <a:solidFill>
                  <a:schemeClr val="lt1"/>
                </a:solidFill>
              </a:rPr>
              <a:t>Commit to work with another AOG on a regional project</a:t>
            </a:r>
            <a:endParaRPr sz="1900">
              <a:solidFill>
                <a:schemeClr val="lt1"/>
              </a:solidFill>
            </a:endParaRPr>
          </a:p>
          <a:p>
            <a:pPr indent="-340201" lvl="0" marL="457200" rtl="0" algn="l">
              <a:lnSpc>
                <a:spcPct val="115000"/>
              </a:lnSpc>
              <a:spcBef>
                <a:spcPts val="0"/>
              </a:spcBef>
              <a:spcAft>
                <a:spcPts val="0"/>
              </a:spcAft>
              <a:buClr>
                <a:schemeClr val="lt1"/>
              </a:buClr>
              <a:buSzPct val="100000"/>
              <a:buChar char="●"/>
            </a:pPr>
            <a:r>
              <a:rPr lang="en" sz="1900">
                <a:solidFill>
                  <a:schemeClr val="lt1"/>
                </a:solidFill>
              </a:rPr>
              <a:t>Strengthen AOG economic development functions; increase </a:t>
            </a:r>
            <a:r>
              <a:rPr lang="en" sz="1900">
                <a:solidFill>
                  <a:schemeClr val="lt1"/>
                </a:solidFill>
              </a:rPr>
              <a:t>collaboration</a:t>
            </a:r>
            <a:r>
              <a:rPr lang="en" sz="1900">
                <a:solidFill>
                  <a:schemeClr val="lt1"/>
                </a:solidFill>
              </a:rPr>
              <a:t> and training </a:t>
            </a:r>
            <a:r>
              <a:rPr lang="en" sz="1900">
                <a:solidFill>
                  <a:schemeClr val="lt1"/>
                </a:solidFill>
              </a:rPr>
              <a:t>opportunities</a:t>
            </a:r>
            <a:endParaRPr sz="1900">
              <a:solidFill>
                <a:schemeClr val="lt1"/>
              </a:solidFill>
            </a:endParaRPr>
          </a:p>
          <a:p>
            <a:pPr indent="-340201" lvl="0" marL="457200" rtl="0" algn="l">
              <a:lnSpc>
                <a:spcPct val="115000"/>
              </a:lnSpc>
              <a:spcBef>
                <a:spcPts val="0"/>
              </a:spcBef>
              <a:spcAft>
                <a:spcPts val="0"/>
              </a:spcAft>
              <a:buClr>
                <a:schemeClr val="lt1"/>
              </a:buClr>
              <a:buSzPct val="100000"/>
              <a:buChar char="●"/>
            </a:pPr>
            <a:r>
              <a:rPr lang="en" sz="1900">
                <a:solidFill>
                  <a:schemeClr val="lt1"/>
                </a:solidFill>
              </a:rPr>
              <a:t>Increase communication between private sector leaders and regional government</a:t>
            </a:r>
            <a:endParaRPr sz="1900">
              <a:solidFill>
                <a:schemeClr val="lt1"/>
              </a:solidFill>
            </a:endParaRPr>
          </a:p>
          <a:p>
            <a:pPr indent="-340201" lvl="0" marL="457200" rtl="0" algn="l">
              <a:lnSpc>
                <a:spcPct val="115000"/>
              </a:lnSpc>
              <a:spcBef>
                <a:spcPts val="0"/>
              </a:spcBef>
              <a:spcAft>
                <a:spcPts val="0"/>
              </a:spcAft>
              <a:buClr>
                <a:schemeClr val="lt1"/>
              </a:buClr>
              <a:buSzPct val="100000"/>
              <a:buChar char="●"/>
            </a:pPr>
            <a:r>
              <a:rPr lang="en" sz="1900">
                <a:solidFill>
                  <a:schemeClr val="lt1"/>
                </a:solidFill>
              </a:rPr>
              <a:t>Provide more opportunities for communication between state and local </a:t>
            </a:r>
            <a:r>
              <a:rPr lang="en" sz="1900">
                <a:solidFill>
                  <a:schemeClr val="lt1"/>
                </a:solidFill>
              </a:rPr>
              <a:t>entities</a:t>
            </a:r>
            <a:endParaRPr sz="1900">
              <a:solidFill>
                <a:schemeClr val="lt1"/>
              </a:solidFill>
            </a:endParaRPr>
          </a:p>
        </p:txBody>
      </p:sp>
      <p:sp>
        <p:nvSpPr>
          <p:cNvPr id="180" name="Google Shape;180;p22"/>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2"/>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22"/>
          <p:cNvPicPr preferRelativeResize="0"/>
          <p:nvPr/>
        </p:nvPicPr>
        <p:blipFill>
          <a:blip r:embed="rId3">
            <a:alphaModFix/>
          </a:blip>
          <a:stretch>
            <a:fillRect/>
          </a:stretch>
        </p:blipFill>
        <p:spPr>
          <a:xfrm>
            <a:off x="119150" y="184175"/>
            <a:ext cx="903150" cy="903150"/>
          </a:xfrm>
          <a:prstGeom prst="rect">
            <a:avLst/>
          </a:prstGeom>
          <a:noFill/>
          <a:ln>
            <a:noFill/>
          </a:ln>
        </p:spPr>
      </p:pic>
      <p:pic>
        <p:nvPicPr>
          <p:cNvPr id="183" name="Google Shape;183;p22"/>
          <p:cNvPicPr preferRelativeResize="0"/>
          <p:nvPr/>
        </p:nvPicPr>
        <p:blipFill>
          <a:blip r:embed="rId4">
            <a:alphaModFix/>
          </a:blip>
          <a:stretch>
            <a:fillRect/>
          </a:stretch>
        </p:blipFill>
        <p:spPr>
          <a:xfrm>
            <a:off x="5091825" y="1237675"/>
            <a:ext cx="3866389" cy="3508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187" name="Shape 187"/>
        <p:cNvGrpSpPr/>
        <p:nvPr/>
      </p:nvGrpSpPr>
      <p:grpSpPr>
        <a:xfrm>
          <a:off x="0" y="0"/>
          <a:ext cx="0" cy="0"/>
          <a:chOff x="0" y="0"/>
          <a:chExt cx="0" cy="0"/>
        </a:xfrm>
      </p:grpSpPr>
      <p:sp>
        <p:nvSpPr>
          <p:cNvPr id="188" name="Google Shape;188;p23"/>
          <p:cNvSpPr txBox="1"/>
          <p:nvPr>
            <p:ph type="ctrTitle"/>
          </p:nvPr>
        </p:nvSpPr>
        <p:spPr>
          <a:xfrm>
            <a:off x="311700" y="1463900"/>
            <a:ext cx="8520600" cy="133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chemeClr val="lt1"/>
                </a:solidFill>
              </a:rPr>
              <a:t>	QUESTIONS</a:t>
            </a:r>
            <a:endParaRPr b="1">
              <a:solidFill>
                <a:schemeClr val="lt1"/>
              </a:solidFill>
            </a:endParaRPr>
          </a:p>
        </p:txBody>
      </p:sp>
      <p:pic>
        <p:nvPicPr>
          <p:cNvPr id="189" name="Google Shape;189;p23"/>
          <p:cNvPicPr preferRelativeResize="0"/>
          <p:nvPr/>
        </p:nvPicPr>
        <p:blipFill rotWithShape="1">
          <a:blip r:embed="rId3">
            <a:alphaModFix/>
          </a:blip>
          <a:srcRect b="53416" l="0" r="15440" t="0"/>
          <a:stretch/>
        </p:blipFill>
        <p:spPr>
          <a:xfrm>
            <a:off x="119450" y="3781925"/>
            <a:ext cx="3970406" cy="729425"/>
          </a:xfrm>
          <a:prstGeom prst="rect">
            <a:avLst/>
          </a:prstGeom>
          <a:noFill/>
          <a:ln>
            <a:noFill/>
          </a:ln>
        </p:spPr>
      </p:pic>
      <p:sp>
        <p:nvSpPr>
          <p:cNvPr id="190" name="Google Shape;190;p23"/>
          <p:cNvSpPr/>
          <p:nvPr/>
        </p:nvSpPr>
        <p:spPr>
          <a:xfrm>
            <a:off x="0" y="4659050"/>
            <a:ext cx="9144000" cy="4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p:nvPr/>
        </p:nvSpPr>
        <p:spPr>
          <a:xfrm>
            <a:off x="0" y="4774550"/>
            <a:ext cx="9144000" cy="3690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62" name="Shape 62"/>
        <p:cNvGrpSpPr/>
        <p:nvPr/>
      </p:nvGrpSpPr>
      <p:grpSpPr>
        <a:xfrm>
          <a:off x="0" y="0"/>
          <a:ext cx="0" cy="0"/>
          <a:chOff x="0" y="0"/>
          <a:chExt cx="0" cy="0"/>
        </a:xfrm>
      </p:grpSpPr>
      <p:sp>
        <p:nvSpPr>
          <p:cNvPr id="63" name="Google Shape;63;p14"/>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Project Overview - Two Parts</a:t>
            </a:r>
            <a:endParaRPr b="1" sz="3000">
              <a:solidFill>
                <a:schemeClr val="lt1"/>
              </a:solidFill>
            </a:endParaRPr>
          </a:p>
        </p:txBody>
      </p:sp>
      <p:sp>
        <p:nvSpPr>
          <p:cNvPr id="64" name="Google Shape;64;p14"/>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119150" y="184175"/>
            <a:ext cx="903150" cy="903150"/>
          </a:xfrm>
          <a:prstGeom prst="rect">
            <a:avLst/>
          </a:prstGeom>
          <a:noFill/>
          <a:ln>
            <a:noFill/>
          </a:ln>
        </p:spPr>
      </p:pic>
      <p:sp>
        <p:nvSpPr>
          <p:cNvPr id="67" name="Google Shape;67;p14"/>
          <p:cNvSpPr/>
          <p:nvPr/>
        </p:nvSpPr>
        <p:spPr>
          <a:xfrm>
            <a:off x="5398075" y="2133650"/>
            <a:ext cx="2662500" cy="1508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Utah’s Coordinated Action Plan for Economic Vision</a:t>
            </a:r>
            <a:endParaRPr/>
          </a:p>
          <a:p>
            <a:pPr indent="0" lvl="0" marL="0" rtl="0" algn="ctr">
              <a:spcBef>
                <a:spcPts val="0"/>
              </a:spcBef>
              <a:spcAft>
                <a:spcPts val="0"/>
              </a:spcAft>
              <a:buNone/>
            </a:pPr>
            <a:r>
              <a:rPr lang="en"/>
              <a:t>2030</a:t>
            </a:r>
            <a:endParaRPr/>
          </a:p>
        </p:txBody>
      </p:sp>
      <p:sp>
        <p:nvSpPr>
          <p:cNvPr id="68" name="Google Shape;68;p14"/>
          <p:cNvSpPr txBox="1"/>
          <p:nvPr/>
        </p:nvSpPr>
        <p:spPr>
          <a:xfrm>
            <a:off x="835925" y="1206725"/>
            <a:ext cx="3827400" cy="3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6C13E"/>
                </a:solidFill>
              </a:rPr>
              <a:t>Subawards to Regional Governments</a:t>
            </a:r>
            <a:endParaRPr sz="1700">
              <a:solidFill>
                <a:srgbClr val="F6C13E"/>
              </a:solidFill>
            </a:endParaRPr>
          </a:p>
        </p:txBody>
      </p:sp>
      <p:sp>
        <p:nvSpPr>
          <p:cNvPr id="69" name="Google Shape;69;p14"/>
          <p:cNvSpPr txBox="1"/>
          <p:nvPr/>
        </p:nvSpPr>
        <p:spPr>
          <a:xfrm>
            <a:off x="5013325" y="1206725"/>
            <a:ext cx="3432000" cy="32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F6C13E"/>
                </a:solidFill>
              </a:rPr>
              <a:t>Statewide Planning Project</a:t>
            </a:r>
            <a:endParaRPr sz="1700">
              <a:solidFill>
                <a:srgbClr val="F6C13E"/>
              </a:solidFill>
            </a:endParaRPr>
          </a:p>
        </p:txBody>
      </p:sp>
      <p:pic>
        <p:nvPicPr>
          <p:cNvPr id="70" name="Google Shape;70;p14"/>
          <p:cNvPicPr preferRelativeResize="0"/>
          <p:nvPr/>
        </p:nvPicPr>
        <p:blipFill>
          <a:blip r:embed="rId4">
            <a:alphaModFix/>
          </a:blip>
          <a:stretch>
            <a:fillRect/>
          </a:stretch>
        </p:blipFill>
        <p:spPr>
          <a:xfrm>
            <a:off x="1551025" y="1692750"/>
            <a:ext cx="2525930" cy="3284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74" name="Shape 74"/>
        <p:cNvGrpSpPr/>
        <p:nvPr/>
      </p:nvGrpSpPr>
      <p:grpSpPr>
        <a:xfrm>
          <a:off x="0" y="0"/>
          <a:ext cx="0" cy="0"/>
          <a:chOff x="0" y="0"/>
          <a:chExt cx="0" cy="0"/>
        </a:xfrm>
      </p:grpSpPr>
      <p:sp>
        <p:nvSpPr>
          <p:cNvPr id="75" name="Google Shape;75;p15"/>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Subawards to Regional Governments</a:t>
            </a:r>
            <a:endParaRPr b="1" sz="3000">
              <a:solidFill>
                <a:schemeClr val="lt1"/>
              </a:solidFill>
            </a:endParaRPr>
          </a:p>
        </p:txBody>
      </p:sp>
      <p:sp>
        <p:nvSpPr>
          <p:cNvPr id="76" name="Google Shape;76;p15"/>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 name="Google Shape;78;p15"/>
          <p:cNvPicPr preferRelativeResize="0"/>
          <p:nvPr/>
        </p:nvPicPr>
        <p:blipFill>
          <a:blip r:embed="rId3">
            <a:alphaModFix/>
          </a:blip>
          <a:stretch>
            <a:fillRect/>
          </a:stretch>
        </p:blipFill>
        <p:spPr>
          <a:xfrm>
            <a:off x="119150" y="184175"/>
            <a:ext cx="903150" cy="903150"/>
          </a:xfrm>
          <a:prstGeom prst="rect">
            <a:avLst/>
          </a:prstGeom>
          <a:noFill/>
          <a:ln>
            <a:noFill/>
          </a:ln>
        </p:spPr>
      </p:pic>
      <p:sp>
        <p:nvSpPr>
          <p:cNvPr id="79" name="Google Shape;79;p15"/>
          <p:cNvSpPr/>
          <p:nvPr/>
        </p:nvSpPr>
        <p:spPr>
          <a:xfrm>
            <a:off x="4732475" y="1411400"/>
            <a:ext cx="2893200" cy="3419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Projects in Seven Regions:</a:t>
            </a:r>
            <a:endParaRPr/>
          </a:p>
          <a:p>
            <a:pPr indent="-317500" lvl="0" marL="457200" rtl="0" algn="l">
              <a:spcBef>
                <a:spcPts val="0"/>
              </a:spcBef>
              <a:spcAft>
                <a:spcPts val="0"/>
              </a:spcAft>
              <a:buSzPts val="1400"/>
              <a:buChar char="●"/>
            </a:pPr>
            <a:r>
              <a:rPr lang="en"/>
              <a:t>Disaster recovery coordinators</a:t>
            </a:r>
            <a:endParaRPr/>
          </a:p>
          <a:p>
            <a:pPr indent="-317500" lvl="0" marL="457200" rtl="0" algn="l">
              <a:spcBef>
                <a:spcPts val="0"/>
              </a:spcBef>
              <a:spcAft>
                <a:spcPts val="0"/>
              </a:spcAft>
              <a:buSzPts val="1400"/>
              <a:buChar char="●"/>
            </a:pPr>
            <a:r>
              <a:rPr lang="en"/>
              <a:t>Freight study</a:t>
            </a:r>
            <a:endParaRPr/>
          </a:p>
          <a:p>
            <a:pPr indent="-317500" lvl="0" marL="457200" rtl="0" algn="l">
              <a:spcBef>
                <a:spcPts val="0"/>
              </a:spcBef>
              <a:spcAft>
                <a:spcPts val="0"/>
              </a:spcAft>
              <a:buSzPts val="1400"/>
              <a:buChar char="●"/>
            </a:pPr>
            <a:r>
              <a:rPr lang="en"/>
              <a:t>Housing study and plans</a:t>
            </a:r>
            <a:endParaRPr/>
          </a:p>
          <a:p>
            <a:pPr indent="-317500" lvl="0" marL="457200" rtl="0" algn="l">
              <a:spcBef>
                <a:spcPts val="0"/>
              </a:spcBef>
              <a:spcAft>
                <a:spcPts val="0"/>
              </a:spcAft>
              <a:buSzPts val="1400"/>
              <a:buChar char="●"/>
            </a:pPr>
            <a:r>
              <a:rPr lang="en"/>
              <a:t>Identifying capital improvement needs and develop action plans</a:t>
            </a:r>
            <a:endParaRPr/>
          </a:p>
          <a:p>
            <a:pPr indent="-317500" lvl="0" marL="457200" rtl="0" algn="l">
              <a:spcBef>
                <a:spcPts val="0"/>
              </a:spcBef>
              <a:spcAft>
                <a:spcPts val="0"/>
              </a:spcAft>
              <a:buSzPts val="1400"/>
              <a:buChar char="●"/>
            </a:pPr>
            <a:r>
              <a:rPr lang="en"/>
              <a:t>Technical assistance</a:t>
            </a:r>
            <a:endParaRPr/>
          </a:p>
          <a:p>
            <a:pPr indent="-317500" lvl="0" marL="457200" rtl="0" algn="l">
              <a:spcBef>
                <a:spcPts val="0"/>
              </a:spcBef>
              <a:spcAft>
                <a:spcPts val="0"/>
              </a:spcAft>
              <a:buSzPts val="1400"/>
              <a:buChar char="●"/>
            </a:pPr>
            <a:r>
              <a:rPr lang="en"/>
              <a:t>Technology assistance with GIS and zoning needs</a:t>
            </a:r>
            <a:endParaRPr/>
          </a:p>
          <a:p>
            <a:pPr indent="-317500" lvl="0" marL="457200" rtl="0" algn="l">
              <a:spcBef>
                <a:spcPts val="0"/>
              </a:spcBef>
              <a:spcAft>
                <a:spcPts val="0"/>
              </a:spcAft>
              <a:buSzPts val="1400"/>
              <a:buChar char="●"/>
            </a:pPr>
            <a:r>
              <a:rPr lang="en"/>
              <a:t>Identify </a:t>
            </a:r>
            <a:r>
              <a:rPr lang="en"/>
              <a:t>opportunities</a:t>
            </a:r>
            <a:r>
              <a:rPr lang="en"/>
              <a:t> for grant </a:t>
            </a:r>
            <a:r>
              <a:rPr lang="en"/>
              <a:t>eligible</a:t>
            </a:r>
            <a:r>
              <a:rPr lang="en"/>
              <a:t> economic development projects</a:t>
            </a:r>
            <a:endParaRPr/>
          </a:p>
          <a:p>
            <a:pPr indent="-317500" lvl="0" marL="457200" rtl="0" algn="l">
              <a:spcBef>
                <a:spcPts val="0"/>
              </a:spcBef>
              <a:spcAft>
                <a:spcPts val="0"/>
              </a:spcAft>
              <a:buSzPts val="1400"/>
              <a:buChar char="●"/>
            </a:pPr>
            <a:r>
              <a:rPr lang="en"/>
              <a:t>More data and metrics, dashboard for outreach</a:t>
            </a:r>
            <a:endParaRPr/>
          </a:p>
        </p:txBody>
      </p:sp>
      <p:pic>
        <p:nvPicPr>
          <p:cNvPr id="80" name="Google Shape;80;p15"/>
          <p:cNvPicPr preferRelativeResize="0"/>
          <p:nvPr/>
        </p:nvPicPr>
        <p:blipFill>
          <a:blip r:embed="rId4">
            <a:alphaModFix/>
          </a:blip>
          <a:stretch>
            <a:fillRect/>
          </a:stretch>
        </p:blipFill>
        <p:spPr>
          <a:xfrm>
            <a:off x="1422153" y="1208651"/>
            <a:ext cx="2893124" cy="37621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84" name="Shape 84"/>
        <p:cNvGrpSpPr/>
        <p:nvPr/>
      </p:nvGrpSpPr>
      <p:grpSpPr>
        <a:xfrm>
          <a:off x="0" y="0"/>
          <a:ext cx="0" cy="0"/>
          <a:chOff x="0" y="0"/>
          <a:chExt cx="0" cy="0"/>
        </a:xfrm>
      </p:grpSpPr>
      <p:sp>
        <p:nvSpPr>
          <p:cNvPr id="85" name="Google Shape;85;p16"/>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Utah’s Coordinated Action Plan for Economic Vision 2030</a:t>
            </a:r>
            <a:endParaRPr b="1" sz="3000">
              <a:solidFill>
                <a:schemeClr val="lt1"/>
              </a:solidFill>
            </a:endParaRPr>
          </a:p>
        </p:txBody>
      </p:sp>
      <p:sp>
        <p:nvSpPr>
          <p:cNvPr id="86" name="Google Shape;86;p16"/>
          <p:cNvSpPr txBox="1"/>
          <p:nvPr>
            <p:ph idx="1" type="subTitle"/>
          </p:nvPr>
        </p:nvSpPr>
        <p:spPr>
          <a:xfrm>
            <a:off x="311700" y="1476675"/>
            <a:ext cx="8520600" cy="3439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000">
                <a:solidFill>
                  <a:schemeClr val="lt1"/>
                </a:solidFill>
              </a:rPr>
              <a:t>Align state, regional, and local efforts to </a:t>
            </a:r>
            <a:r>
              <a:rPr lang="en" sz="2000">
                <a:solidFill>
                  <a:schemeClr val="lt1"/>
                </a:solidFill>
              </a:rPr>
              <a:t>accomplish</a:t>
            </a:r>
            <a:r>
              <a:rPr lang="en" sz="2000">
                <a:solidFill>
                  <a:schemeClr val="lt1"/>
                </a:solidFill>
              </a:rPr>
              <a:t> local priorities through a comprehensive statewide economic development strategy</a:t>
            </a:r>
            <a:endParaRPr sz="2000">
              <a:solidFill>
                <a:schemeClr val="lt1"/>
              </a:solidFill>
            </a:endParaRPr>
          </a:p>
        </p:txBody>
      </p:sp>
      <p:sp>
        <p:nvSpPr>
          <p:cNvPr id="87" name="Google Shape;87;p16"/>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6"/>
          <p:cNvPicPr preferRelativeResize="0"/>
          <p:nvPr/>
        </p:nvPicPr>
        <p:blipFill>
          <a:blip r:embed="rId3">
            <a:alphaModFix/>
          </a:blip>
          <a:stretch>
            <a:fillRect/>
          </a:stretch>
        </p:blipFill>
        <p:spPr>
          <a:xfrm>
            <a:off x="119150" y="184175"/>
            <a:ext cx="903150" cy="903150"/>
          </a:xfrm>
          <a:prstGeom prst="rect">
            <a:avLst/>
          </a:prstGeom>
          <a:noFill/>
          <a:ln>
            <a:noFill/>
          </a:ln>
        </p:spPr>
      </p:pic>
      <p:pic>
        <p:nvPicPr>
          <p:cNvPr id="90" name="Google Shape;90;p16"/>
          <p:cNvPicPr preferRelativeResize="0"/>
          <p:nvPr/>
        </p:nvPicPr>
        <p:blipFill>
          <a:blip r:embed="rId4">
            <a:alphaModFix/>
          </a:blip>
          <a:stretch>
            <a:fillRect/>
          </a:stretch>
        </p:blipFill>
        <p:spPr>
          <a:xfrm>
            <a:off x="1476925" y="2314900"/>
            <a:ext cx="6467751" cy="267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94" name="Shape 94"/>
        <p:cNvGrpSpPr/>
        <p:nvPr/>
      </p:nvGrpSpPr>
      <p:grpSpPr>
        <a:xfrm>
          <a:off x="0" y="0"/>
          <a:ext cx="0" cy="0"/>
          <a:chOff x="0" y="0"/>
          <a:chExt cx="0" cy="0"/>
        </a:xfrm>
      </p:grpSpPr>
      <p:sp>
        <p:nvSpPr>
          <p:cNvPr id="95" name="Google Shape;95;p17"/>
          <p:cNvSpPr/>
          <p:nvPr/>
        </p:nvSpPr>
        <p:spPr>
          <a:xfrm>
            <a:off x="1435175" y="1165475"/>
            <a:ext cx="6260700" cy="3862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 name="Google Shape;96;p17"/>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Building Relationships - Players</a:t>
            </a:r>
            <a:endParaRPr b="1" sz="3000">
              <a:solidFill>
                <a:schemeClr val="lt1"/>
              </a:solidFill>
            </a:endParaRPr>
          </a:p>
        </p:txBody>
      </p:sp>
      <p:sp>
        <p:nvSpPr>
          <p:cNvPr id="97" name="Google Shape;97;p17"/>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7"/>
          <p:cNvPicPr preferRelativeResize="0"/>
          <p:nvPr/>
        </p:nvPicPr>
        <p:blipFill>
          <a:blip r:embed="rId3">
            <a:alphaModFix/>
          </a:blip>
          <a:stretch>
            <a:fillRect/>
          </a:stretch>
        </p:blipFill>
        <p:spPr>
          <a:xfrm>
            <a:off x="119150" y="184175"/>
            <a:ext cx="903150" cy="903150"/>
          </a:xfrm>
          <a:prstGeom prst="rect">
            <a:avLst/>
          </a:prstGeom>
          <a:noFill/>
          <a:ln>
            <a:noFill/>
          </a:ln>
        </p:spPr>
      </p:pic>
      <p:grpSp>
        <p:nvGrpSpPr>
          <p:cNvPr id="100" name="Google Shape;100;p17"/>
          <p:cNvGrpSpPr/>
          <p:nvPr/>
        </p:nvGrpSpPr>
        <p:grpSpPr>
          <a:xfrm>
            <a:off x="1855170" y="2431498"/>
            <a:ext cx="5433671" cy="2515968"/>
            <a:chOff x="763054" y="1122775"/>
            <a:chExt cx="7780170" cy="3600413"/>
          </a:xfrm>
        </p:grpSpPr>
        <p:pic>
          <p:nvPicPr>
            <p:cNvPr id="101" name="Google Shape;101;p17"/>
            <p:cNvPicPr preferRelativeResize="0"/>
            <p:nvPr/>
          </p:nvPicPr>
          <p:blipFill>
            <a:blip r:embed="rId4">
              <a:alphaModFix/>
            </a:blip>
            <a:stretch>
              <a:fillRect/>
            </a:stretch>
          </p:blipFill>
          <p:spPr>
            <a:xfrm>
              <a:off x="763054" y="1122775"/>
              <a:ext cx="3590129" cy="725750"/>
            </a:xfrm>
            <a:prstGeom prst="rect">
              <a:avLst/>
            </a:prstGeom>
            <a:noFill/>
            <a:ln>
              <a:noFill/>
            </a:ln>
          </p:spPr>
        </p:pic>
        <p:pic>
          <p:nvPicPr>
            <p:cNvPr id="102" name="Google Shape;102;p17"/>
            <p:cNvPicPr preferRelativeResize="0"/>
            <p:nvPr/>
          </p:nvPicPr>
          <p:blipFill>
            <a:blip r:embed="rId5">
              <a:alphaModFix/>
            </a:blip>
            <a:stretch>
              <a:fillRect/>
            </a:stretch>
          </p:blipFill>
          <p:spPr>
            <a:xfrm>
              <a:off x="4834547" y="1146107"/>
              <a:ext cx="3708677" cy="679087"/>
            </a:xfrm>
            <a:prstGeom prst="rect">
              <a:avLst/>
            </a:prstGeom>
            <a:noFill/>
            <a:ln>
              <a:noFill/>
            </a:ln>
          </p:spPr>
        </p:pic>
        <p:grpSp>
          <p:nvGrpSpPr>
            <p:cNvPr id="103" name="Google Shape;103;p17"/>
            <p:cNvGrpSpPr/>
            <p:nvPr/>
          </p:nvGrpSpPr>
          <p:grpSpPr>
            <a:xfrm>
              <a:off x="1097712" y="2139418"/>
              <a:ext cx="7213864" cy="2583769"/>
              <a:chOff x="546713" y="1871450"/>
              <a:chExt cx="8309946" cy="2976350"/>
            </a:xfrm>
          </p:grpSpPr>
          <p:pic>
            <p:nvPicPr>
              <p:cNvPr id="104" name="Google Shape;104;p17"/>
              <p:cNvPicPr preferRelativeResize="0"/>
              <p:nvPr/>
            </p:nvPicPr>
            <p:blipFill>
              <a:blip r:embed="rId6">
                <a:alphaModFix/>
              </a:blip>
              <a:stretch>
                <a:fillRect/>
              </a:stretch>
            </p:blipFill>
            <p:spPr>
              <a:xfrm>
                <a:off x="588250" y="1939865"/>
                <a:ext cx="1551900" cy="952499"/>
              </a:xfrm>
              <a:prstGeom prst="rect">
                <a:avLst/>
              </a:prstGeom>
              <a:noFill/>
              <a:ln>
                <a:noFill/>
              </a:ln>
            </p:spPr>
          </p:pic>
          <p:pic>
            <p:nvPicPr>
              <p:cNvPr id="105" name="Google Shape;105;p17"/>
              <p:cNvPicPr preferRelativeResize="0"/>
              <p:nvPr/>
            </p:nvPicPr>
            <p:blipFill>
              <a:blip r:embed="rId7">
                <a:alphaModFix/>
              </a:blip>
              <a:stretch>
                <a:fillRect/>
              </a:stretch>
            </p:blipFill>
            <p:spPr>
              <a:xfrm>
                <a:off x="4619624" y="3039524"/>
                <a:ext cx="4018600" cy="896800"/>
              </a:xfrm>
              <a:prstGeom prst="rect">
                <a:avLst/>
              </a:prstGeom>
              <a:noFill/>
              <a:ln>
                <a:noFill/>
              </a:ln>
            </p:spPr>
          </p:pic>
          <p:pic>
            <p:nvPicPr>
              <p:cNvPr id="106" name="Google Shape;106;p17"/>
              <p:cNvPicPr preferRelativeResize="0"/>
              <p:nvPr/>
            </p:nvPicPr>
            <p:blipFill>
              <a:blip r:embed="rId8">
                <a:alphaModFix/>
              </a:blip>
              <a:stretch>
                <a:fillRect/>
              </a:stretch>
            </p:blipFill>
            <p:spPr>
              <a:xfrm>
                <a:off x="953953" y="3265050"/>
                <a:ext cx="2736078" cy="725750"/>
              </a:xfrm>
              <a:prstGeom prst="rect">
                <a:avLst/>
              </a:prstGeom>
              <a:noFill/>
              <a:ln>
                <a:noFill/>
              </a:ln>
            </p:spPr>
          </p:pic>
          <p:pic>
            <p:nvPicPr>
              <p:cNvPr id="107" name="Google Shape;107;p17"/>
              <p:cNvPicPr preferRelativeResize="0"/>
              <p:nvPr/>
            </p:nvPicPr>
            <p:blipFill>
              <a:blip r:embed="rId9">
                <a:alphaModFix/>
              </a:blip>
              <a:stretch>
                <a:fillRect/>
              </a:stretch>
            </p:blipFill>
            <p:spPr>
              <a:xfrm>
                <a:off x="4707500" y="2060050"/>
                <a:ext cx="3796152" cy="679100"/>
              </a:xfrm>
              <a:prstGeom prst="rect">
                <a:avLst/>
              </a:prstGeom>
              <a:noFill/>
              <a:ln>
                <a:noFill/>
              </a:ln>
            </p:spPr>
          </p:pic>
          <p:pic>
            <p:nvPicPr>
              <p:cNvPr id="108" name="Google Shape;108;p17"/>
              <p:cNvPicPr preferRelativeResize="0"/>
              <p:nvPr/>
            </p:nvPicPr>
            <p:blipFill>
              <a:blip r:embed="rId10">
                <a:alphaModFix/>
              </a:blip>
              <a:stretch>
                <a:fillRect/>
              </a:stretch>
            </p:blipFill>
            <p:spPr>
              <a:xfrm>
                <a:off x="4674200" y="4123850"/>
                <a:ext cx="4182459" cy="679100"/>
              </a:xfrm>
              <a:prstGeom prst="rect">
                <a:avLst/>
              </a:prstGeom>
              <a:noFill/>
              <a:ln>
                <a:noFill/>
              </a:ln>
            </p:spPr>
          </p:pic>
          <p:pic>
            <p:nvPicPr>
              <p:cNvPr id="109" name="Google Shape;109;p17"/>
              <p:cNvPicPr preferRelativeResize="0"/>
              <p:nvPr/>
            </p:nvPicPr>
            <p:blipFill>
              <a:blip r:embed="rId11">
                <a:alphaModFix/>
              </a:blip>
              <a:stretch>
                <a:fillRect/>
              </a:stretch>
            </p:blipFill>
            <p:spPr>
              <a:xfrm>
                <a:off x="2456091" y="1871450"/>
                <a:ext cx="1935456" cy="1009650"/>
              </a:xfrm>
              <a:prstGeom prst="rect">
                <a:avLst/>
              </a:prstGeom>
              <a:noFill/>
              <a:ln>
                <a:noFill/>
              </a:ln>
            </p:spPr>
          </p:pic>
          <p:pic>
            <p:nvPicPr>
              <p:cNvPr id="110" name="Google Shape;110;p17"/>
              <p:cNvPicPr preferRelativeResize="0"/>
              <p:nvPr/>
            </p:nvPicPr>
            <p:blipFill>
              <a:blip r:embed="rId12">
                <a:alphaModFix/>
              </a:blip>
              <a:stretch>
                <a:fillRect/>
              </a:stretch>
            </p:blipFill>
            <p:spPr>
              <a:xfrm>
                <a:off x="546713" y="4265800"/>
                <a:ext cx="3379350" cy="582000"/>
              </a:xfrm>
              <a:prstGeom prst="rect">
                <a:avLst/>
              </a:prstGeom>
              <a:noFill/>
              <a:ln>
                <a:noFill/>
              </a:ln>
            </p:spPr>
          </p:pic>
        </p:grpSp>
      </p:grpSp>
      <p:pic>
        <p:nvPicPr>
          <p:cNvPr id="111" name="Google Shape;111;p17"/>
          <p:cNvPicPr preferRelativeResize="0"/>
          <p:nvPr/>
        </p:nvPicPr>
        <p:blipFill>
          <a:blip r:embed="rId13">
            <a:alphaModFix/>
          </a:blip>
          <a:stretch>
            <a:fillRect/>
          </a:stretch>
        </p:blipFill>
        <p:spPr>
          <a:xfrm>
            <a:off x="3563811" y="1281076"/>
            <a:ext cx="1790807" cy="1021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115" name="Shape 115"/>
        <p:cNvGrpSpPr/>
        <p:nvPr/>
      </p:nvGrpSpPr>
      <p:grpSpPr>
        <a:xfrm>
          <a:off x="0" y="0"/>
          <a:ext cx="0" cy="0"/>
          <a:chOff x="0" y="0"/>
          <a:chExt cx="0" cy="0"/>
        </a:xfrm>
      </p:grpSpPr>
      <p:sp>
        <p:nvSpPr>
          <p:cNvPr id="116" name="Google Shape;116;p18"/>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Building Relationships</a:t>
            </a:r>
            <a:endParaRPr b="1" sz="3000">
              <a:solidFill>
                <a:schemeClr val="lt1"/>
              </a:solidFill>
            </a:endParaRPr>
          </a:p>
        </p:txBody>
      </p:sp>
      <p:sp>
        <p:nvSpPr>
          <p:cNvPr id="117" name="Google Shape;117;p18"/>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8"/>
          <p:cNvPicPr preferRelativeResize="0"/>
          <p:nvPr/>
        </p:nvPicPr>
        <p:blipFill>
          <a:blip r:embed="rId3">
            <a:alphaModFix/>
          </a:blip>
          <a:stretch>
            <a:fillRect/>
          </a:stretch>
        </p:blipFill>
        <p:spPr>
          <a:xfrm>
            <a:off x="119150" y="184175"/>
            <a:ext cx="903150" cy="903150"/>
          </a:xfrm>
          <a:prstGeom prst="rect">
            <a:avLst/>
          </a:prstGeom>
          <a:noFill/>
          <a:ln>
            <a:noFill/>
          </a:ln>
        </p:spPr>
      </p:pic>
      <p:pic>
        <p:nvPicPr>
          <p:cNvPr id="120" name="Google Shape;120;p18"/>
          <p:cNvPicPr preferRelativeResize="0"/>
          <p:nvPr/>
        </p:nvPicPr>
        <p:blipFill>
          <a:blip r:embed="rId4">
            <a:alphaModFix/>
          </a:blip>
          <a:stretch>
            <a:fillRect/>
          </a:stretch>
        </p:blipFill>
        <p:spPr>
          <a:xfrm>
            <a:off x="1417850" y="1251275"/>
            <a:ext cx="6434300" cy="3508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124" name="Shape 124"/>
        <p:cNvGrpSpPr/>
        <p:nvPr/>
      </p:nvGrpSpPr>
      <p:grpSpPr>
        <a:xfrm>
          <a:off x="0" y="0"/>
          <a:ext cx="0" cy="0"/>
          <a:chOff x="0" y="0"/>
          <a:chExt cx="0" cy="0"/>
        </a:xfrm>
      </p:grpSpPr>
      <p:sp>
        <p:nvSpPr>
          <p:cNvPr id="125" name="Google Shape;125;p19"/>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Building Relationships - </a:t>
            </a:r>
            <a:r>
              <a:rPr b="1" lang="en" sz="3000">
                <a:solidFill>
                  <a:schemeClr val="lt1"/>
                </a:solidFill>
              </a:rPr>
              <a:t>Roles</a:t>
            </a:r>
            <a:endParaRPr b="1" sz="3000">
              <a:solidFill>
                <a:schemeClr val="lt1"/>
              </a:solidFill>
            </a:endParaRPr>
          </a:p>
        </p:txBody>
      </p:sp>
      <p:sp>
        <p:nvSpPr>
          <p:cNvPr id="126" name="Google Shape;126;p19"/>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19"/>
          <p:cNvPicPr preferRelativeResize="0"/>
          <p:nvPr/>
        </p:nvPicPr>
        <p:blipFill>
          <a:blip r:embed="rId3">
            <a:alphaModFix/>
          </a:blip>
          <a:stretch>
            <a:fillRect/>
          </a:stretch>
        </p:blipFill>
        <p:spPr>
          <a:xfrm>
            <a:off x="119150" y="184175"/>
            <a:ext cx="903150" cy="903150"/>
          </a:xfrm>
          <a:prstGeom prst="rect">
            <a:avLst/>
          </a:prstGeom>
          <a:noFill/>
          <a:ln>
            <a:noFill/>
          </a:ln>
        </p:spPr>
      </p:pic>
      <p:sp>
        <p:nvSpPr>
          <p:cNvPr id="129" name="Google Shape;129;p19"/>
          <p:cNvSpPr/>
          <p:nvPr/>
        </p:nvSpPr>
        <p:spPr>
          <a:xfrm>
            <a:off x="4053702" y="1686600"/>
            <a:ext cx="1036500" cy="1432800"/>
          </a:xfrm>
          <a:prstGeom prst="downArrow">
            <a:avLst>
              <a:gd fmla="val 50000" name="adj1"/>
              <a:gd fmla="val 50000" name="adj2"/>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19"/>
          <p:cNvSpPr/>
          <p:nvPr/>
        </p:nvSpPr>
        <p:spPr>
          <a:xfrm rot="10800000">
            <a:off x="4053802" y="3207875"/>
            <a:ext cx="1036500" cy="1432800"/>
          </a:xfrm>
          <a:prstGeom prst="downArrow">
            <a:avLst>
              <a:gd fmla="val 50000" name="adj1"/>
              <a:gd fmla="val 50000" name="adj2"/>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19"/>
          <p:cNvSpPr/>
          <p:nvPr/>
        </p:nvSpPr>
        <p:spPr>
          <a:xfrm>
            <a:off x="4256781" y="2839398"/>
            <a:ext cx="630600" cy="603300"/>
          </a:xfrm>
          <a:prstGeom prst="ellipse">
            <a:avLst/>
          </a:prstGeom>
          <a:gradFill>
            <a:gsLst>
              <a:gs pos="0">
                <a:srgbClr val="FFF6DB"/>
              </a:gs>
              <a:gs pos="100000">
                <a:srgbClr val="FAD25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9"/>
          <p:cNvSpPr/>
          <p:nvPr/>
        </p:nvSpPr>
        <p:spPr>
          <a:xfrm>
            <a:off x="476425" y="1755300"/>
            <a:ext cx="3131100" cy="281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900"/>
              <a:t>State</a:t>
            </a:r>
            <a:endParaRPr b="1" sz="1900"/>
          </a:p>
          <a:p>
            <a:pPr indent="-349250" lvl="0" marL="457200" rtl="0" algn="l">
              <a:spcBef>
                <a:spcPts val="0"/>
              </a:spcBef>
              <a:spcAft>
                <a:spcPts val="0"/>
              </a:spcAft>
              <a:buSzPts val="1900"/>
              <a:buChar char="●"/>
            </a:pPr>
            <a:r>
              <a:rPr lang="en" sz="1900"/>
              <a:t>Listen</a:t>
            </a:r>
            <a:endParaRPr sz="1900"/>
          </a:p>
          <a:p>
            <a:pPr indent="-349250" lvl="0" marL="457200" rtl="0" algn="l">
              <a:spcBef>
                <a:spcPts val="0"/>
              </a:spcBef>
              <a:spcAft>
                <a:spcPts val="0"/>
              </a:spcAft>
              <a:buSzPts val="1900"/>
              <a:buChar char="●"/>
            </a:pPr>
            <a:r>
              <a:rPr lang="en" sz="1900"/>
              <a:t>Ask for input</a:t>
            </a:r>
            <a:endParaRPr sz="1900"/>
          </a:p>
          <a:p>
            <a:pPr indent="-349250" lvl="0" marL="457200" rtl="0" algn="l">
              <a:spcBef>
                <a:spcPts val="0"/>
              </a:spcBef>
              <a:spcAft>
                <a:spcPts val="0"/>
              </a:spcAft>
              <a:buSzPts val="1900"/>
              <a:buChar char="●"/>
            </a:pPr>
            <a:r>
              <a:rPr lang="en" sz="1900"/>
              <a:t>Demonstrate interest and sincerity</a:t>
            </a:r>
            <a:endParaRPr sz="1900"/>
          </a:p>
          <a:p>
            <a:pPr indent="-349250" lvl="0" marL="457200" rtl="0" algn="l">
              <a:spcBef>
                <a:spcPts val="0"/>
              </a:spcBef>
              <a:spcAft>
                <a:spcPts val="0"/>
              </a:spcAft>
              <a:buSzPts val="1900"/>
              <a:buChar char="●"/>
            </a:pPr>
            <a:r>
              <a:rPr lang="en" sz="1900"/>
              <a:t>Acknowledge local- initiated solutions</a:t>
            </a:r>
            <a:endParaRPr sz="1900"/>
          </a:p>
          <a:p>
            <a:pPr indent="-349250" lvl="0" marL="457200" rtl="0" algn="l">
              <a:spcBef>
                <a:spcPts val="0"/>
              </a:spcBef>
              <a:spcAft>
                <a:spcPts val="0"/>
              </a:spcAft>
              <a:buSzPts val="1900"/>
              <a:buChar char="●"/>
            </a:pPr>
            <a:r>
              <a:rPr lang="en" sz="1900"/>
              <a:t>Provide resources</a:t>
            </a:r>
            <a:endParaRPr sz="1900"/>
          </a:p>
        </p:txBody>
      </p:sp>
      <p:sp>
        <p:nvSpPr>
          <p:cNvPr id="133" name="Google Shape;133;p19"/>
          <p:cNvSpPr/>
          <p:nvPr/>
        </p:nvSpPr>
        <p:spPr>
          <a:xfrm>
            <a:off x="5536575" y="1755300"/>
            <a:ext cx="3131100" cy="2816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900"/>
              <a:t>Regions</a:t>
            </a:r>
            <a:endParaRPr b="1" sz="1900"/>
          </a:p>
          <a:p>
            <a:pPr indent="-349250" lvl="0" marL="457200" rtl="0" algn="l">
              <a:spcBef>
                <a:spcPts val="0"/>
              </a:spcBef>
              <a:spcAft>
                <a:spcPts val="0"/>
              </a:spcAft>
              <a:buSzPts val="1900"/>
              <a:buChar char="●"/>
            </a:pPr>
            <a:r>
              <a:rPr lang="en" sz="1900"/>
              <a:t>Provide data</a:t>
            </a:r>
            <a:endParaRPr sz="1900"/>
          </a:p>
          <a:p>
            <a:pPr indent="-349250" lvl="0" marL="457200" rtl="0" algn="l">
              <a:spcBef>
                <a:spcPts val="0"/>
              </a:spcBef>
              <a:spcAft>
                <a:spcPts val="0"/>
              </a:spcAft>
              <a:buSzPts val="1900"/>
              <a:buChar char="●"/>
            </a:pPr>
            <a:r>
              <a:rPr lang="en" sz="1900"/>
              <a:t>Involve stakeholders</a:t>
            </a:r>
            <a:endParaRPr sz="1900"/>
          </a:p>
          <a:p>
            <a:pPr indent="-349250" lvl="0" marL="457200" rtl="0" algn="l">
              <a:spcBef>
                <a:spcPts val="0"/>
              </a:spcBef>
              <a:spcAft>
                <a:spcPts val="0"/>
              </a:spcAft>
              <a:buSzPts val="1900"/>
              <a:buChar char="●"/>
            </a:pPr>
            <a:r>
              <a:rPr lang="en" sz="1900"/>
              <a:t>Arrange meetings</a:t>
            </a:r>
            <a:endParaRPr sz="1900"/>
          </a:p>
          <a:p>
            <a:pPr indent="-349250" lvl="0" marL="457200" rtl="0" algn="l">
              <a:spcBef>
                <a:spcPts val="0"/>
              </a:spcBef>
              <a:spcAft>
                <a:spcPts val="0"/>
              </a:spcAft>
              <a:buSzPts val="1900"/>
              <a:buChar char="●"/>
            </a:pPr>
            <a:r>
              <a:rPr lang="en" sz="1900"/>
              <a:t>Increase inter-region connectivity</a:t>
            </a:r>
            <a:endParaRPr sz="1900"/>
          </a:p>
          <a:p>
            <a:pPr indent="-349250" lvl="0" marL="457200" rtl="0" algn="l">
              <a:spcBef>
                <a:spcPts val="0"/>
              </a:spcBef>
              <a:spcAft>
                <a:spcPts val="0"/>
              </a:spcAft>
              <a:buSzPts val="1900"/>
              <a:buChar char="●"/>
            </a:pPr>
            <a:r>
              <a:rPr lang="en" sz="1900"/>
              <a:t>Provide insight on strategy feasibility</a:t>
            </a:r>
            <a:endParaRPr sz="1900"/>
          </a:p>
        </p:txBody>
      </p:sp>
      <p:sp>
        <p:nvSpPr>
          <p:cNvPr id="134" name="Google Shape;134;p19"/>
          <p:cNvSpPr txBox="1"/>
          <p:nvPr/>
        </p:nvSpPr>
        <p:spPr>
          <a:xfrm>
            <a:off x="2884775" y="1108250"/>
            <a:ext cx="3292800" cy="48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6C13E"/>
                </a:solidFill>
              </a:rPr>
              <a:t>Top down meets</a:t>
            </a:r>
            <a:endParaRPr b="1" sz="2400">
              <a:solidFill>
                <a:srgbClr val="F6C13E"/>
              </a:solidFill>
            </a:endParaRPr>
          </a:p>
        </p:txBody>
      </p:sp>
      <p:sp>
        <p:nvSpPr>
          <p:cNvPr id="135" name="Google Shape;135;p19"/>
          <p:cNvSpPr txBox="1"/>
          <p:nvPr/>
        </p:nvSpPr>
        <p:spPr>
          <a:xfrm>
            <a:off x="2925600" y="4572000"/>
            <a:ext cx="3292800" cy="48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6C13E"/>
                </a:solidFill>
              </a:rPr>
              <a:t>Bottom up</a:t>
            </a:r>
            <a:endParaRPr b="1" sz="2400">
              <a:solidFill>
                <a:srgbClr val="F6C13E"/>
              </a:solidFill>
            </a:endParaRPr>
          </a:p>
        </p:txBody>
      </p:sp>
      <p:sp>
        <p:nvSpPr>
          <p:cNvPr id="136" name="Google Shape;136;p19"/>
          <p:cNvSpPr/>
          <p:nvPr/>
        </p:nvSpPr>
        <p:spPr>
          <a:xfrm>
            <a:off x="4401975" y="2986388"/>
            <a:ext cx="340200" cy="309300"/>
          </a:xfrm>
          <a:prstGeom prst="star5">
            <a:avLst>
              <a:gd fmla="val 19098" name="adj"/>
              <a:gd fmla="val 105146" name="hf"/>
              <a:gd fmla="val 110557" name="vf"/>
            </a:avLst>
          </a:prstGeom>
          <a:solidFill>
            <a:srgbClr val="F6C13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140" name="Shape 140"/>
        <p:cNvGrpSpPr/>
        <p:nvPr/>
      </p:nvGrpSpPr>
      <p:grpSpPr>
        <a:xfrm>
          <a:off x="0" y="0"/>
          <a:ext cx="0" cy="0"/>
          <a:chOff x="0" y="0"/>
          <a:chExt cx="0" cy="0"/>
        </a:xfrm>
      </p:grpSpPr>
      <p:sp>
        <p:nvSpPr>
          <p:cNvPr id="141" name="Google Shape;141;p20"/>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Building on Previous Work</a:t>
            </a:r>
            <a:endParaRPr b="1" sz="3000">
              <a:solidFill>
                <a:schemeClr val="lt1"/>
              </a:solidFill>
            </a:endParaRPr>
          </a:p>
        </p:txBody>
      </p:sp>
      <p:sp>
        <p:nvSpPr>
          <p:cNvPr id="142" name="Google Shape;142;p20"/>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0"/>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4" name="Google Shape;144;p20"/>
          <p:cNvPicPr preferRelativeResize="0"/>
          <p:nvPr/>
        </p:nvPicPr>
        <p:blipFill>
          <a:blip r:embed="rId3">
            <a:alphaModFix/>
          </a:blip>
          <a:stretch>
            <a:fillRect/>
          </a:stretch>
        </p:blipFill>
        <p:spPr>
          <a:xfrm>
            <a:off x="119150" y="184175"/>
            <a:ext cx="903150" cy="903150"/>
          </a:xfrm>
          <a:prstGeom prst="rect">
            <a:avLst/>
          </a:prstGeom>
          <a:noFill/>
          <a:ln>
            <a:noFill/>
          </a:ln>
        </p:spPr>
      </p:pic>
      <p:pic>
        <p:nvPicPr>
          <p:cNvPr id="145" name="Google Shape;145;p20"/>
          <p:cNvPicPr preferRelativeResize="0"/>
          <p:nvPr/>
        </p:nvPicPr>
        <p:blipFill>
          <a:blip r:embed="rId4">
            <a:alphaModFix/>
          </a:blip>
          <a:stretch>
            <a:fillRect/>
          </a:stretch>
        </p:blipFill>
        <p:spPr>
          <a:xfrm>
            <a:off x="152400" y="1482600"/>
            <a:ext cx="2914895" cy="3508500"/>
          </a:xfrm>
          <a:prstGeom prst="rect">
            <a:avLst/>
          </a:prstGeom>
          <a:noFill/>
          <a:ln>
            <a:noFill/>
          </a:ln>
        </p:spPr>
      </p:pic>
      <p:pic>
        <p:nvPicPr>
          <p:cNvPr id="146" name="Google Shape;146;p20"/>
          <p:cNvPicPr preferRelativeResize="0"/>
          <p:nvPr/>
        </p:nvPicPr>
        <p:blipFill>
          <a:blip r:embed="rId5">
            <a:alphaModFix/>
          </a:blip>
          <a:stretch>
            <a:fillRect/>
          </a:stretch>
        </p:blipFill>
        <p:spPr>
          <a:xfrm>
            <a:off x="6122945" y="1482600"/>
            <a:ext cx="2854282" cy="3508501"/>
          </a:xfrm>
          <a:prstGeom prst="rect">
            <a:avLst/>
          </a:prstGeom>
          <a:noFill/>
          <a:ln>
            <a:noFill/>
          </a:ln>
        </p:spPr>
      </p:pic>
      <p:pic>
        <p:nvPicPr>
          <p:cNvPr id="147" name="Google Shape;147;p20"/>
          <p:cNvPicPr preferRelativeResize="0"/>
          <p:nvPr/>
        </p:nvPicPr>
        <p:blipFill>
          <a:blip r:embed="rId6">
            <a:alphaModFix/>
          </a:blip>
          <a:stretch>
            <a:fillRect/>
          </a:stretch>
        </p:blipFill>
        <p:spPr>
          <a:xfrm>
            <a:off x="3212514" y="1775325"/>
            <a:ext cx="2765225" cy="2280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347"/>
        </a:solidFill>
      </p:bgPr>
    </p:bg>
    <p:spTree>
      <p:nvGrpSpPr>
        <p:cNvPr id="151" name="Shape 151"/>
        <p:cNvGrpSpPr/>
        <p:nvPr/>
      </p:nvGrpSpPr>
      <p:grpSpPr>
        <a:xfrm>
          <a:off x="0" y="0"/>
          <a:ext cx="0" cy="0"/>
          <a:chOff x="0" y="0"/>
          <a:chExt cx="0" cy="0"/>
        </a:xfrm>
      </p:grpSpPr>
      <p:sp>
        <p:nvSpPr>
          <p:cNvPr id="152" name="Google Shape;152;p21"/>
          <p:cNvSpPr txBox="1"/>
          <p:nvPr>
            <p:ph type="ctrTitle"/>
          </p:nvPr>
        </p:nvSpPr>
        <p:spPr>
          <a:xfrm>
            <a:off x="1022300" y="309300"/>
            <a:ext cx="7377000" cy="10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rPr>
              <a:t>Statewide Coordination</a:t>
            </a:r>
            <a:endParaRPr b="1" sz="3000">
              <a:solidFill>
                <a:schemeClr val="lt1"/>
              </a:solidFill>
            </a:endParaRPr>
          </a:p>
        </p:txBody>
      </p:sp>
      <p:sp>
        <p:nvSpPr>
          <p:cNvPr id="153" name="Google Shape;153;p21"/>
          <p:cNvSpPr/>
          <p:nvPr/>
        </p:nvSpPr>
        <p:spPr>
          <a:xfrm>
            <a:off x="0" y="0"/>
            <a:ext cx="9144000" cy="3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1"/>
          <p:cNvSpPr/>
          <p:nvPr/>
        </p:nvSpPr>
        <p:spPr>
          <a:xfrm>
            <a:off x="0" y="115500"/>
            <a:ext cx="9144000" cy="193800"/>
          </a:xfrm>
          <a:prstGeom prst="rect">
            <a:avLst/>
          </a:prstGeom>
          <a:solidFill>
            <a:srgbClr val="F6C1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21"/>
          <p:cNvPicPr preferRelativeResize="0"/>
          <p:nvPr/>
        </p:nvPicPr>
        <p:blipFill>
          <a:blip r:embed="rId3">
            <a:alphaModFix/>
          </a:blip>
          <a:stretch>
            <a:fillRect/>
          </a:stretch>
        </p:blipFill>
        <p:spPr>
          <a:xfrm>
            <a:off x="119150" y="184175"/>
            <a:ext cx="903150" cy="903150"/>
          </a:xfrm>
          <a:prstGeom prst="rect">
            <a:avLst/>
          </a:prstGeom>
          <a:noFill/>
          <a:ln>
            <a:noFill/>
          </a:ln>
        </p:spPr>
      </p:pic>
      <p:sp>
        <p:nvSpPr>
          <p:cNvPr id="156" name="Google Shape;156;p21"/>
          <p:cNvSpPr/>
          <p:nvPr/>
        </p:nvSpPr>
        <p:spPr>
          <a:xfrm>
            <a:off x="2237075" y="1159200"/>
            <a:ext cx="3906300" cy="3356100"/>
          </a:xfrm>
          <a:prstGeom prst="quadArrowCallout">
            <a:avLst>
              <a:gd fmla="val 18515" name="adj1"/>
              <a:gd fmla="val 18515" name="adj2"/>
              <a:gd fmla="val 18515" name="adj3"/>
              <a:gd fmla="val 48123"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7" name="Google Shape;157;p21"/>
          <p:cNvPicPr preferRelativeResize="0"/>
          <p:nvPr/>
        </p:nvPicPr>
        <p:blipFill rotWithShape="1">
          <a:blip r:embed="rId4">
            <a:alphaModFix/>
          </a:blip>
          <a:srcRect b="0" l="0" r="842" t="0"/>
          <a:stretch/>
        </p:blipFill>
        <p:spPr>
          <a:xfrm>
            <a:off x="3209862" y="2031600"/>
            <a:ext cx="2070989" cy="1611308"/>
          </a:xfrm>
          <a:prstGeom prst="rect">
            <a:avLst/>
          </a:prstGeom>
          <a:noFill/>
          <a:ln cap="flat" cmpd="sng" w="19050">
            <a:solidFill>
              <a:srgbClr val="FFFFFF"/>
            </a:solidFill>
            <a:prstDash val="solid"/>
            <a:round/>
            <a:headEnd len="sm" w="sm" type="none"/>
            <a:tailEnd len="sm" w="sm" type="none"/>
          </a:ln>
        </p:spPr>
      </p:pic>
      <p:sp>
        <p:nvSpPr>
          <p:cNvPr id="158" name="Google Shape;158;p21"/>
          <p:cNvSpPr/>
          <p:nvPr/>
        </p:nvSpPr>
        <p:spPr>
          <a:xfrm>
            <a:off x="1199125" y="1087325"/>
            <a:ext cx="1301700" cy="1130400"/>
          </a:xfrm>
          <a:prstGeom prst="rightArrowCallout">
            <a:avLst>
              <a:gd fmla="val 25000" name="adj1"/>
              <a:gd fmla="val 25000" name="adj2"/>
              <a:gd fmla="val 25000" name="adj3"/>
              <a:gd fmla="val 64977"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1"/>
          <p:cNvSpPr/>
          <p:nvPr/>
        </p:nvSpPr>
        <p:spPr>
          <a:xfrm>
            <a:off x="281400" y="2341200"/>
            <a:ext cx="1301700" cy="1130400"/>
          </a:xfrm>
          <a:prstGeom prst="rightArrowCallout">
            <a:avLst>
              <a:gd fmla="val 25000" name="adj1"/>
              <a:gd fmla="val 25000" name="adj2"/>
              <a:gd fmla="val 25000" name="adj3"/>
              <a:gd fmla="val 64977"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21"/>
          <p:cNvSpPr/>
          <p:nvPr/>
        </p:nvSpPr>
        <p:spPr>
          <a:xfrm>
            <a:off x="1280200" y="3652300"/>
            <a:ext cx="1301700" cy="1130400"/>
          </a:xfrm>
          <a:prstGeom prst="rightArrowCallout">
            <a:avLst>
              <a:gd fmla="val 25000" name="adj1"/>
              <a:gd fmla="val 25000" name="adj2"/>
              <a:gd fmla="val 25000" name="adj3"/>
              <a:gd fmla="val 64977"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21"/>
          <p:cNvSpPr/>
          <p:nvPr/>
        </p:nvSpPr>
        <p:spPr>
          <a:xfrm flipH="1">
            <a:off x="5819975" y="824225"/>
            <a:ext cx="1301700" cy="1130400"/>
          </a:xfrm>
          <a:prstGeom prst="rightArrowCallout">
            <a:avLst>
              <a:gd fmla="val 25000" name="adj1"/>
              <a:gd fmla="val 25000" name="adj2"/>
              <a:gd fmla="val 25000" name="adj3"/>
              <a:gd fmla="val 64977"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21"/>
          <p:cNvSpPr/>
          <p:nvPr/>
        </p:nvSpPr>
        <p:spPr>
          <a:xfrm flipH="1">
            <a:off x="6228450" y="2805400"/>
            <a:ext cx="1301700" cy="1130400"/>
          </a:xfrm>
          <a:prstGeom prst="rightArrowCallout">
            <a:avLst>
              <a:gd fmla="val 25000" name="adj1"/>
              <a:gd fmla="val 25000" name="adj2"/>
              <a:gd fmla="val 25000" name="adj3"/>
              <a:gd fmla="val 64977"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3" name="Google Shape;163;p21"/>
          <p:cNvSpPr/>
          <p:nvPr/>
        </p:nvSpPr>
        <p:spPr>
          <a:xfrm flipH="1">
            <a:off x="7121675" y="1748100"/>
            <a:ext cx="1301700" cy="1130400"/>
          </a:xfrm>
          <a:prstGeom prst="rightArrowCallout">
            <a:avLst>
              <a:gd fmla="val 25000" name="adj1"/>
              <a:gd fmla="val 25000" name="adj2"/>
              <a:gd fmla="val 25000" name="adj3"/>
              <a:gd fmla="val 64977"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4" name="Google Shape;164;p21"/>
          <p:cNvPicPr preferRelativeResize="0"/>
          <p:nvPr/>
        </p:nvPicPr>
        <p:blipFill>
          <a:blip r:embed="rId5">
            <a:alphaModFix/>
          </a:blip>
          <a:stretch>
            <a:fillRect/>
          </a:stretch>
        </p:blipFill>
        <p:spPr>
          <a:xfrm>
            <a:off x="1144000" y="1087325"/>
            <a:ext cx="903149" cy="1166799"/>
          </a:xfrm>
          <a:prstGeom prst="rect">
            <a:avLst/>
          </a:prstGeom>
          <a:noFill/>
          <a:ln>
            <a:noFill/>
          </a:ln>
        </p:spPr>
      </p:pic>
      <p:pic>
        <p:nvPicPr>
          <p:cNvPr id="165" name="Google Shape;165;p21"/>
          <p:cNvPicPr preferRelativeResize="0"/>
          <p:nvPr/>
        </p:nvPicPr>
        <p:blipFill>
          <a:blip r:embed="rId6">
            <a:alphaModFix/>
          </a:blip>
          <a:stretch>
            <a:fillRect/>
          </a:stretch>
        </p:blipFill>
        <p:spPr>
          <a:xfrm>
            <a:off x="6271825" y="824225"/>
            <a:ext cx="850945" cy="1130401"/>
          </a:xfrm>
          <a:prstGeom prst="rect">
            <a:avLst/>
          </a:prstGeom>
          <a:noFill/>
          <a:ln>
            <a:noFill/>
          </a:ln>
        </p:spPr>
      </p:pic>
      <p:pic>
        <p:nvPicPr>
          <p:cNvPr id="166" name="Google Shape;166;p21"/>
          <p:cNvPicPr preferRelativeResize="0"/>
          <p:nvPr/>
        </p:nvPicPr>
        <p:blipFill>
          <a:blip r:embed="rId7">
            <a:alphaModFix/>
          </a:blip>
          <a:stretch>
            <a:fillRect/>
          </a:stretch>
        </p:blipFill>
        <p:spPr>
          <a:xfrm>
            <a:off x="6687150" y="2805400"/>
            <a:ext cx="850949" cy="1130399"/>
          </a:xfrm>
          <a:prstGeom prst="rect">
            <a:avLst/>
          </a:prstGeom>
          <a:noFill/>
          <a:ln>
            <a:noFill/>
          </a:ln>
        </p:spPr>
      </p:pic>
      <p:pic>
        <p:nvPicPr>
          <p:cNvPr id="167" name="Google Shape;167;p21"/>
          <p:cNvPicPr preferRelativeResize="0"/>
          <p:nvPr/>
        </p:nvPicPr>
        <p:blipFill>
          <a:blip r:embed="rId8">
            <a:alphaModFix/>
          </a:blip>
          <a:stretch>
            <a:fillRect/>
          </a:stretch>
        </p:blipFill>
        <p:spPr>
          <a:xfrm>
            <a:off x="1199124" y="3652300"/>
            <a:ext cx="946399" cy="1228265"/>
          </a:xfrm>
          <a:prstGeom prst="rect">
            <a:avLst/>
          </a:prstGeom>
          <a:noFill/>
          <a:ln>
            <a:noFill/>
          </a:ln>
        </p:spPr>
      </p:pic>
      <p:pic>
        <p:nvPicPr>
          <p:cNvPr id="168" name="Google Shape;168;p21"/>
          <p:cNvPicPr preferRelativeResize="0"/>
          <p:nvPr/>
        </p:nvPicPr>
        <p:blipFill>
          <a:blip r:embed="rId9">
            <a:alphaModFix/>
          </a:blip>
          <a:stretch>
            <a:fillRect/>
          </a:stretch>
        </p:blipFill>
        <p:spPr>
          <a:xfrm>
            <a:off x="281400" y="2341200"/>
            <a:ext cx="850950" cy="1166800"/>
          </a:xfrm>
          <a:prstGeom prst="rect">
            <a:avLst/>
          </a:prstGeom>
          <a:noFill/>
          <a:ln>
            <a:noFill/>
          </a:ln>
        </p:spPr>
      </p:pic>
      <p:sp>
        <p:nvSpPr>
          <p:cNvPr id="169" name="Google Shape;169;p21"/>
          <p:cNvSpPr/>
          <p:nvPr/>
        </p:nvSpPr>
        <p:spPr>
          <a:xfrm>
            <a:off x="7558200" y="1600275"/>
            <a:ext cx="1182600" cy="1355400"/>
          </a:xfrm>
          <a:prstGeom prst="rect">
            <a:avLst/>
          </a:prstGeom>
          <a:solidFill>
            <a:srgbClr val="1123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0" name="Google Shape;170;p21"/>
          <p:cNvPicPr preferRelativeResize="0"/>
          <p:nvPr/>
        </p:nvPicPr>
        <p:blipFill>
          <a:blip r:embed="rId10">
            <a:alphaModFix/>
          </a:blip>
          <a:stretch>
            <a:fillRect/>
          </a:stretch>
        </p:blipFill>
        <p:spPr>
          <a:xfrm>
            <a:off x="7558200" y="1788950"/>
            <a:ext cx="1397851" cy="879676"/>
          </a:xfrm>
          <a:prstGeom prst="rect">
            <a:avLst/>
          </a:prstGeom>
          <a:noFill/>
          <a:ln>
            <a:noFill/>
          </a:ln>
        </p:spPr>
      </p:pic>
      <p:sp>
        <p:nvSpPr>
          <p:cNvPr id="171" name="Google Shape;171;p21"/>
          <p:cNvSpPr/>
          <p:nvPr/>
        </p:nvSpPr>
        <p:spPr>
          <a:xfrm flipH="1">
            <a:off x="7187538" y="3808225"/>
            <a:ext cx="1301700" cy="1130400"/>
          </a:xfrm>
          <a:prstGeom prst="rightArrowCallout">
            <a:avLst>
              <a:gd fmla="val 25000" name="adj1"/>
              <a:gd fmla="val 25000" name="adj2"/>
              <a:gd fmla="val 25000" name="adj3"/>
              <a:gd fmla="val 64977" name="adj4"/>
            </a:avLst>
          </a:prstGeom>
          <a:solidFill>
            <a:srgbClr val="CC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21"/>
          <p:cNvSpPr/>
          <p:nvPr/>
        </p:nvSpPr>
        <p:spPr>
          <a:xfrm>
            <a:off x="7624063" y="3660400"/>
            <a:ext cx="1182600" cy="1355400"/>
          </a:xfrm>
          <a:prstGeom prst="rect">
            <a:avLst/>
          </a:prstGeom>
          <a:solidFill>
            <a:srgbClr val="11234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3" name="Google Shape;173;p21"/>
          <p:cNvPicPr preferRelativeResize="0"/>
          <p:nvPr/>
        </p:nvPicPr>
        <p:blipFill>
          <a:blip r:embed="rId11">
            <a:alphaModFix/>
          </a:blip>
          <a:stretch>
            <a:fillRect/>
          </a:stretch>
        </p:blipFill>
        <p:spPr>
          <a:xfrm>
            <a:off x="7624075" y="3989800"/>
            <a:ext cx="1365938" cy="767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