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59" r:id="rId6"/>
    <p:sldId id="260" r:id="rId7"/>
    <p:sldId id="263"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7184-BE19-67DE-87D1-C3299BBC36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279CE8-692F-6813-0F86-22013F4501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FA8DF7-B94B-F432-E4DD-F12CC7C479EB}"/>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5" name="Footer Placeholder 4">
            <a:extLst>
              <a:ext uri="{FF2B5EF4-FFF2-40B4-BE49-F238E27FC236}">
                <a16:creationId xmlns:a16="http://schemas.microsoft.com/office/drawing/2014/main" id="{5E322A86-25D2-7F6C-BB2A-17C6315E4D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033B3-F943-0EAF-04DC-27B47D4EB4C0}"/>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124298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9C93-E345-861A-265B-324371EDC1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149874-C701-C541-E628-DDD10C6D0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7C09B-BDEF-5E19-483A-BB0A97E6DFCF}"/>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5" name="Footer Placeholder 4">
            <a:extLst>
              <a:ext uri="{FF2B5EF4-FFF2-40B4-BE49-F238E27FC236}">
                <a16:creationId xmlns:a16="http://schemas.microsoft.com/office/drawing/2014/main" id="{AF74F160-71D9-141F-8173-497A86220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3C8EB-C670-B343-CEE1-7346197B18EB}"/>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32776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C7F062-42F4-A5B5-8927-075F6CF4F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7EB241-FCEF-3871-D9AB-803AC30382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7B667-43EA-526F-05E8-9C5010395920}"/>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5" name="Footer Placeholder 4">
            <a:extLst>
              <a:ext uri="{FF2B5EF4-FFF2-40B4-BE49-F238E27FC236}">
                <a16:creationId xmlns:a16="http://schemas.microsoft.com/office/drawing/2014/main" id="{2B4151AA-6143-2E81-379D-01A75CF6F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99FCF-6A0F-A03E-264F-0173B76A2F62}"/>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83956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8C3E-4E7E-DC34-8260-1E9BC3C4F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292617-C814-F14C-27F5-34F47481E1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F981B-1E18-B866-199E-69A0BAD66ACD}"/>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5" name="Footer Placeholder 4">
            <a:extLst>
              <a:ext uri="{FF2B5EF4-FFF2-40B4-BE49-F238E27FC236}">
                <a16:creationId xmlns:a16="http://schemas.microsoft.com/office/drawing/2014/main" id="{42B8AB99-5A74-3A17-A2A8-3A4F20143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1CB84-492B-79F4-5BFB-986F851DBFF3}"/>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243073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3AC02-1EBD-37AD-4E6C-2F173AD00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84AB77-E2D3-59E7-E75F-A5B4774F69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E22879-61C6-8DFF-5681-4F82F08E2246}"/>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5" name="Footer Placeholder 4">
            <a:extLst>
              <a:ext uri="{FF2B5EF4-FFF2-40B4-BE49-F238E27FC236}">
                <a16:creationId xmlns:a16="http://schemas.microsoft.com/office/drawing/2014/main" id="{255724C2-7E53-7B09-F84C-EC2E23BDA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30889-521E-7714-C357-DD9F50C2F388}"/>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284788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2CA5-5B54-E13C-14E2-930FB59CB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01E674-AC7B-3FA2-6527-BE5667EAA6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A131CD-299E-ECC5-1296-454983E08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05200-3030-43B7-3543-AA0EF949E19D}"/>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6" name="Footer Placeholder 5">
            <a:extLst>
              <a:ext uri="{FF2B5EF4-FFF2-40B4-BE49-F238E27FC236}">
                <a16:creationId xmlns:a16="http://schemas.microsoft.com/office/drawing/2014/main" id="{E2A95A05-2881-2815-8921-C1026E042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A088C-47AC-890A-1BD3-3F759D5749FD}"/>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208054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AAAF5-0FC8-3F41-2842-34625C86E3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BC78A6-C4A2-654E-50DA-74B91CBAE0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B1782-9E1F-9836-6A66-34428D277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98DCC-B3E2-635D-633A-56FEDA75D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AAC491-E8D6-3146-DF49-E80F8B760A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C3471B-7C25-E161-0FDB-5C70086AB6C7}"/>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8" name="Footer Placeholder 7">
            <a:extLst>
              <a:ext uri="{FF2B5EF4-FFF2-40B4-BE49-F238E27FC236}">
                <a16:creationId xmlns:a16="http://schemas.microsoft.com/office/drawing/2014/main" id="{995413B5-DB59-131D-01DE-D9B9592F3E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E7E8F1-2751-64AD-1839-15600A3BB45A}"/>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335139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A114-3F4B-9E2C-7810-97151FA9DD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9F652A-57A8-438B-8E86-84D0CB6139A6}"/>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4" name="Footer Placeholder 3">
            <a:extLst>
              <a:ext uri="{FF2B5EF4-FFF2-40B4-BE49-F238E27FC236}">
                <a16:creationId xmlns:a16="http://schemas.microsoft.com/office/drawing/2014/main" id="{BC128C75-CA0F-195F-BC55-CA44FE86B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769251-ED5F-4AEC-3AB8-2C89EC69F44E}"/>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373076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660698-B73D-15E5-4C4D-D3E344295A1A}"/>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3" name="Footer Placeholder 2">
            <a:extLst>
              <a:ext uri="{FF2B5EF4-FFF2-40B4-BE49-F238E27FC236}">
                <a16:creationId xmlns:a16="http://schemas.microsoft.com/office/drawing/2014/main" id="{BF3729D8-B3CD-5D93-2E64-0057701081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482AC9-0D3C-ACFF-D53C-173DBF13539A}"/>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90768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6AD9-14EF-E259-2BE9-EC62CFCDF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E0F0DF-37ED-83E6-B4DD-951AA1DC6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251C80-9929-B7EF-E08D-12E32CDB8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9A003-44C8-561A-1177-6DD2FD47A0B3}"/>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6" name="Footer Placeholder 5">
            <a:extLst>
              <a:ext uri="{FF2B5EF4-FFF2-40B4-BE49-F238E27FC236}">
                <a16:creationId xmlns:a16="http://schemas.microsoft.com/office/drawing/2014/main" id="{6669B675-1CC4-526E-1E79-41BC73AF8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E7B3C-6C0C-A314-769C-CE4373EB72F3}"/>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408952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21B5C-C52F-1286-D058-84A1E5A797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3BB63-5881-6E75-DA83-EEF32AE04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BA1E6A-80D6-1062-0223-D9DF42514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CEF119-468E-F6A5-A1FF-20BE181B2B35}"/>
              </a:ext>
            </a:extLst>
          </p:cNvPr>
          <p:cNvSpPr>
            <a:spLocks noGrp="1"/>
          </p:cNvSpPr>
          <p:nvPr>
            <p:ph type="dt" sz="half" idx="10"/>
          </p:nvPr>
        </p:nvSpPr>
        <p:spPr/>
        <p:txBody>
          <a:bodyPr/>
          <a:lstStyle/>
          <a:p>
            <a:fld id="{570861FA-BD1F-4396-86C8-B7D8FDD80B65}" type="datetimeFigureOut">
              <a:rPr lang="en-US" smtClean="0"/>
              <a:t>12/19/2023</a:t>
            </a:fld>
            <a:endParaRPr lang="en-US"/>
          </a:p>
        </p:txBody>
      </p:sp>
      <p:sp>
        <p:nvSpPr>
          <p:cNvPr id="6" name="Footer Placeholder 5">
            <a:extLst>
              <a:ext uri="{FF2B5EF4-FFF2-40B4-BE49-F238E27FC236}">
                <a16:creationId xmlns:a16="http://schemas.microsoft.com/office/drawing/2014/main" id="{F43162AB-4C5F-6B30-1742-0C4EAFAE7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7B12B2-9FDC-C039-9A82-0E3AF589F24A}"/>
              </a:ext>
            </a:extLst>
          </p:cNvPr>
          <p:cNvSpPr>
            <a:spLocks noGrp="1"/>
          </p:cNvSpPr>
          <p:nvPr>
            <p:ph type="sldNum" sz="quarter" idx="12"/>
          </p:nvPr>
        </p:nvSpPr>
        <p:spPr/>
        <p:txBody>
          <a:bodyPr/>
          <a:lstStyle/>
          <a:p>
            <a:fld id="{DB843B2D-0A0A-4EDE-B9CC-F0412D59BAE6}" type="slidenum">
              <a:rPr lang="en-US" smtClean="0"/>
              <a:t>‹#›</a:t>
            </a:fld>
            <a:endParaRPr lang="en-US"/>
          </a:p>
        </p:txBody>
      </p:sp>
    </p:spTree>
    <p:extLst>
      <p:ext uri="{BB962C8B-B14F-4D97-AF65-F5344CB8AC3E}">
        <p14:creationId xmlns:p14="http://schemas.microsoft.com/office/powerpoint/2010/main" val="226094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3E4C0-9C3A-189C-8EC3-7809AF1F2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0408D5-416E-F8DE-E27D-6285C32C3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CF9A5-2723-FE2A-0F1C-32178E1A07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861FA-BD1F-4396-86C8-B7D8FDD80B65}" type="datetimeFigureOut">
              <a:rPr lang="en-US" smtClean="0"/>
              <a:t>12/19/2023</a:t>
            </a:fld>
            <a:endParaRPr lang="en-US"/>
          </a:p>
        </p:txBody>
      </p:sp>
      <p:sp>
        <p:nvSpPr>
          <p:cNvPr id="5" name="Footer Placeholder 4">
            <a:extLst>
              <a:ext uri="{FF2B5EF4-FFF2-40B4-BE49-F238E27FC236}">
                <a16:creationId xmlns:a16="http://schemas.microsoft.com/office/drawing/2014/main" id="{211644A6-70BF-4626-DCAE-137057B7A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550CD2-CC2A-2386-2F15-0ED62FA19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43B2D-0A0A-4EDE-B9CC-F0412D59BAE6}" type="slidenum">
              <a:rPr lang="en-US" smtClean="0"/>
              <a:t>‹#›</a:t>
            </a:fld>
            <a:endParaRPr lang="en-US"/>
          </a:p>
        </p:txBody>
      </p:sp>
    </p:spTree>
    <p:extLst>
      <p:ext uri="{BB962C8B-B14F-4D97-AF65-F5344CB8AC3E}">
        <p14:creationId xmlns:p14="http://schemas.microsoft.com/office/powerpoint/2010/main" val="3937314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il-attachment.googleusercontent.com/attachment/u/0/?ui=2&amp;ik=f5e3732335&amp;attid=0.1&amp;permmsgid=msg-f:1766715958049751676&amp;th=1884a2cdaa91c27c&amp;view=att&amp;disp=inline&amp;saddbat=ANGjdJ9nyCitnFQUdaL9E2o_LxvQIAAqcXgGB9p09TI0sv0M-pTSjA9ZwUdmy0hehraa57VGgSizxdW5DAL1yK_XVLy3IF_B2tNV16QPvXPWYRIpRmE_48QUMQ_hmpSKi0-FxFwzYlhrsCt6vbtaFPrKAGQD9q8ULVe8d1vJWedi1X5EUiixOwPCffwcvyD38n8EmIzhiGzSsBjuodnkG-c-QHt46LCAhA0cbqusnRQot96GNV67h3WIR9QL-vRDtkSMT0fhJaKI3ry6T-FFCTYxvPaflA1Wz91JcjmoPLa3wFYwV1x1-ncQkk6yNHxa7d5Lr60ABYYv6NCdKwmiDv0c7_xvc1B5_4cLtiEQTzM6T8hJNby45_8dBOJwCJQg1RnY47NFgLgU0WkHgqORNsG6A8HjlLed-FwUkKqk4HyNS_-_AD02Th0ZodxG3hMF5Mg19RCyUu_u6x6sc-ig0btvCJMH1H5VWFJ3gHLnmQXwsOFRdLtm_jfFkm-5moYeGgtCFxxelPLfB_yHbn6bV4zbBRrEwRs1uHh-QWhK-QfHouLzlc_PYECvk_-LsJM1GfLuEfO9O2e3ST7b-e0q8xwE7gvVU2voAWJaYQD7haxy4HUcn-AQ4KRS3UZxQRquI-r_kS3FFFNB4ruEksCUTS5ko9YSjJfhk2XjoS3sEeAvG3HZqqlonW4OxN5b1WncXjv5-0ZQuiJtCZpTOdr4zA67UCb5JykfifmXic3Q578M7XmCqaonPVc9siCmksiExYlNpqy-858no9cPGZYrSDbm0ZVmZleIlALXgWRdDeKl8G_dSAeTHSmSis6fcHHHWI0D_0LpVzJepxZzmnDgwzMHO_S_sqiZblTFGlsS9tAFjNhrS3jHD1pitMWzEwiMrb0oY9KzMUP2jLBhlPxmMF7sNOEZ4SHZQ_0j8tzo5Kbm80-tky6o8NuMZQW4Xbht3fx4VSivHMX1dZA4C-W2aJ-nx0aBGS_2FbXz-E2ZuQjTRaAFqXy8QEOZ1FQmd4q7WhgjVuSePWd0wUrt13yo" TargetMode="External"/><Relationship Id="rId2" Type="http://schemas.openxmlformats.org/officeDocument/2006/relationships/hyperlink" Target="https://drive.google.com/drive/u/0/folders/1WEftFaGNjz_de1ReHuThHEairnf1QQa9"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DAA2AB-BD4F-B855-BF44-A68757C6AB86}"/>
              </a:ext>
            </a:extLst>
          </p:cNvPr>
          <p:cNvPicPr>
            <a:picLocks noChangeAspect="1"/>
          </p:cNvPicPr>
          <p:nvPr/>
        </p:nvPicPr>
        <p:blipFill>
          <a:blip r:embed="rId2"/>
          <a:stretch>
            <a:fillRect/>
          </a:stretch>
        </p:blipFill>
        <p:spPr>
          <a:xfrm>
            <a:off x="0" y="437886"/>
            <a:ext cx="12192000" cy="2565908"/>
          </a:xfrm>
          <a:prstGeom prst="rect">
            <a:avLst/>
          </a:prstGeom>
        </p:spPr>
      </p:pic>
      <p:sp>
        <p:nvSpPr>
          <p:cNvPr id="9" name="TextBox 8">
            <a:extLst>
              <a:ext uri="{FF2B5EF4-FFF2-40B4-BE49-F238E27FC236}">
                <a16:creationId xmlns:a16="http://schemas.microsoft.com/office/drawing/2014/main" id="{D8B21B4B-4D66-A81C-FCCA-63123F0413A3}"/>
              </a:ext>
            </a:extLst>
          </p:cNvPr>
          <p:cNvSpPr txBox="1"/>
          <p:nvPr/>
        </p:nvSpPr>
        <p:spPr>
          <a:xfrm>
            <a:off x="931333" y="4095994"/>
            <a:ext cx="9999134" cy="2031325"/>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Delaware’s Employment Equity Project will analyze the needs of Delawareans and employers within the state. DWDB will focus on persistent poverty communities and formulate strategies to decrease disparities between those communities and more prosperous areas. Working with partners, DWDB will conduct several a statewide assessments and analysis to identify workforce development and training needs based on employer demand. The DWDB will also analyze state innovation and entrepreneurship assets including mechanisms to access capital and equity financing to support business development and expansion and gaps in access to capital for underserved rural and urban communities. </a:t>
            </a:r>
            <a:endParaRPr lang="en-US" dirty="0"/>
          </a:p>
        </p:txBody>
      </p:sp>
    </p:spTree>
    <p:extLst>
      <p:ext uri="{BB962C8B-B14F-4D97-AF65-F5344CB8AC3E}">
        <p14:creationId xmlns:p14="http://schemas.microsoft.com/office/powerpoint/2010/main" val="267982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80992D-606B-50FB-541D-3EAF061B48CF}"/>
              </a:ext>
            </a:extLst>
          </p:cNvPr>
          <p:cNvSpPr txBox="1"/>
          <p:nvPr/>
        </p:nvSpPr>
        <p:spPr>
          <a:xfrm>
            <a:off x="482600" y="808616"/>
            <a:ext cx="10210800" cy="1785104"/>
          </a:xfrm>
          <a:prstGeom prst="rect">
            <a:avLst/>
          </a:prstGeom>
          <a:noFill/>
        </p:spPr>
        <p:txBody>
          <a:bodyPr wrap="square">
            <a:spAutoFit/>
          </a:bodyPr>
          <a:lstStyle/>
          <a:p>
            <a:pPr marL="0" marR="0">
              <a:spcBef>
                <a:spcPts val="0"/>
              </a:spcBef>
              <a:spcAft>
                <a:spcPts val="0"/>
              </a:spcAft>
            </a:pPr>
            <a:r>
              <a:rPr lang="en-US" sz="2000" b="1"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Business Decision Maker Survey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Purpose: Comprehensive survey of Delaware business decision makers to understand the employment marketplace and the current needs of businesses.</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 </a:t>
            </a:r>
            <a:endParaRPr lang="en-US" sz="2000" dirty="0">
              <a:effectLst/>
              <a:latin typeface="Calibri" panose="020F0502020204030204" pitchFamily="34" charset="0"/>
              <a:ea typeface="Calibri" panose="020F0502020204030204" pitchFamily="34" charset="0"/>
            </a:endParaRPr>
          </a:p>
          <a:p>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Report Link: </a:t>
            </a:r>
            <a:r>
              <a:rPr lang="en-US" sz="1800" dirty="0">
                <a:solidFill>
                  <a:srgbClr val="1155CC"/>
                </a:solidFill>
                <a:effectLst/>
                <a:latin typeface="Montserrat" panose="00000500000000000000" pitchFamily="2" charset="0"/>
                <a:ea typeface="Montserrat" panose="00000500000000000000" pitchFamily="2" charset="0"/>
                <a:cs typeface="Montserrat" panose="00000500000000000000" pitchFamily="2" charset="0"/>
                <a:hlinkClick r:id="rId2"/>
              </a:rPr>
              <a:t>Delaware Workforce Assessment: A Survey of Business Decision-Makers</a:t>
            </a:r>
            <a:endParaRPr lang="en-US" dirty="0"/>
          </a:p>
        </p:txBody>
      </p:sp>
      <p:sp>
        <p:nvSpPr>
          <p:cNvPr id="5" name="TextBox 4">
            <a:extLst>
              <a:ext uri="{FF2B5EF4-FFF2-40B4-BE49-F238E27FC236}">
                <a16:creationId xmlns:a16="http://schemas.microsoft.com/office/drawing/2014/main" id="{C410EC00-B98A-707E-077C-21CD5D21EE8F}"/>
              </a:ext>
            </a:extLst>
          </p:cNvPr>
          <p:cNvSpPr txBox="1"/>
          <p:nvPr/>
        </p:nvSpPr>
        <p:spPr>
          <a:xfrm>
            <a:off x="482600" y="3150218"/>
            <a:ext cx="11108266" cy="3170099"/>
          </a:xfrm>
          <a:prstGeom prst="rect">
            <a:avLst/>
          </a:prstGeom>
          <a:noFill/>
        </p:spPr>
        <p:txBody>
          <a:bodyPr wrap="square">
            <a:spAutoFit/>
          </a:bodyPr>
          <a:lstStyle/>
          <a:p>
            <a:pPr marL="0" marR="0">
              <a:spcBef>
                <a:spcPts val="0"/>
              </a:spcBef>
              <a:spcAft>
                <a:spcPts val="0"/>
              </a:spcAft>
            </a:pPr>
            <a:r>
              <a:rPr lang="en-US" sz="2000" b="1"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Equity-Centered Workforce Development Study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Purpose: Assess the current state of workforce development in Delaware through a comprehensive and equity-focused lens in partnership with UWDE and others.</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DWDB partnered with the United Way of Delaware, the Delaware Racial Justice Collaborative, and the Urban Institute to expand the existing Equity-Centered Workforce Development study to meet the research needs of DEEP. In sum, this study takes a deep dive into the current state of workforce development in Delaware through a comprehensive and equity-focused lens. </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 </a:t>
            </a:r>
            <a:endParaRPr lang="en-US" sz="2000" dirty="0">
              <a:effectLst/>
              <a:latin typeface="Calibri" panose="020F0502020204030204" pitchFamily="34" charset="0"/>
              <a:ea typeface="Calibri" panose="020F0502020204030204" pitchFamily="34" charset="0"/>
            </a:endParaRPr>
          </a:p>
          <a:p>
            <a:r>
              <a:rPr lang="en-US" sz="1800"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Report Link: </a:t>
            </a:r>
            <a:r>
              <a:rPr lang="en-US" sz="1800" dirty="0">
                <a:solidFill>
                  <a:srgbClr val="1155CC"/>
                </a:solidFill>
                <a:effectLst/>
                <a:latin typeface="Montserrat" panose="00000500000000000000" pitchFamily="2" charset="0"/>
                <a:ea typeface="Montserrat" panose="00000500000000000000" pitchFamily="2" charset="0"/>
                <a:cs typeface="Montserrat" panose="00000500000000000000" pitchFamily="2" charset="0"/>
                <a:hlinkClick r:id="rId3"/>
              </a:rPr>
              <a:t>Advancing Racial Equity in Delaware's Workforce Development System</a:t>
            </a:r>
            <a:endParaRPr lang="en-US" dirty="0"/>
          </a:p>
        </p:txBody>
      </p:sp>
    </p:spTree>
    <p:extLst>
      <p:ext uri="{BB962C8B-B14F-4D97-AF65-F5344CB8AC3E}">
        <p14:creationId xmlns:p14="http://schemas.microsoft.com/office/powerpoint/2010/main" val="220501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FD1FDC-1B13-24F4-01F5-CE419749AE3B}"/>
              </a:ext>
            </a:extLst>
          </p:cNvPr>
          <p:cNvPicPr>
            <a:picLocks noChangeAspect="1"/>
          </p:cNvPicPr>
          <p:nvPr/>
        </p:nvPicPr>
        <p:blipFill>
          <a:blip r:embed="rId2"/>
          <a:stretch>
            <a:fillRect/>
          </a:stretch>
        </p:blipFill>
        <p:spPr>
          <a:xfrm>
            <a:off x="22093" y="0"/>
            <a:ext cx="12147814" cy="6858000"/>
          </a:xfrm>
          <a:prstGeom prst="rect">
            <a:avLst/>
          </a:prstGeom>
        </p:spPr>
      </p:pic>
    </p:spTree>
    <p:extLst>
      <p:ext uri="{BB962C8B-B14F-4D97-AF65-F5344CB8AC3E}">
        <p14:creationId xmlns:p14="http://schemas.microsoft.com/office/powerpoint/2010/main" val="239902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AF951B-8BF6-B9F4-F11E-3E337A25138E}"/>
              </a:ext>
            </a:extLst>
          </p:cNvPr>
          <p:cNvPicPr>
            <a:picLocks noChangeAspect="1"/>
          </p:cNvPicPr>
          <p:nvPr/>
        </p:nvPicPr>
        <p:blipFill>
          <a:blip r:embed="rId2"/>
          <a:stretch>
            <a:fillRect/>
          </a:stretch>
        </p:blipFill>
        <p:spPr>
          <a:xfrm>
            <a:off x="0" y="268527"/>
            <a:ext cx="12192000" cy="6320945"/>
          </a:xfrm>
          <a:prstGeom prst="rect">
            <a:avLst/>
          </a:prstGeom>
        </p:spPr>
      </p:pic>
    </p:spTree>
    <p:extLst>
      <p:ext uri="{BB962C8B-B14F-4D97-AF65-F5344CB8AC3E}">
        <p14:creationId xmlns:p14="http://schemas.microsoft.com/office/powerpoint/2010/main" val="392323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7C865-ABD2-B06C-4C22-EA29BD5DA1C9}"/>
              </a:ext>
            </a:extLst>
          </p:cNvPr>
          <p:cNvPicPr>
            <a:picLocks noChangeAspect="1"/>
          </p:cNvPicPr>
          <p:nvPr/>
        </p:nvPicPr>
        <p:blipFill>
          <a:blip r:embed="rId2"/>
          <a:stretch>
            <a:fillRect/>
          </a:stretch>
        </p:blipFill>
        <p:spPr>
          <a:xfrm>
            <a:off x="0" y="365429"/>
            <a:ext cx="12192000" cy="6127142"/>
          </a:xfrm>
          <a:prstGeom prst="rect">
            <a:avLst/>
          </a:prstGeom>
        </p:spPr>
      </p:pic>
    </p:spTree>
    <p:extLst>
      <p:ext uri="{BB962C8B-B14F-4D97-AF65-F5344CB8AC3E}">
        <p14:creationId xmlns:p14="http://schemas.microsoft.com/office/powerpoint/2010/main" val="3272620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F310F-98CB-2FA4-8529-F3042385F64C}"/>
              </a:ext>
            </a:extLst>
          </p:cNvPr>
          <p:cNvPicPr>
            <a:picLocks noChangeAspect="1"/>
          </p:cNvPicPr>
          <p:nvPr/>
        </p:nvPicPr>
        <p:blipFill>
          <a:blip r:embed="rId2"/>
          <a:stretch>
            <a:fillRect/>
          </a:stretch>
        </p:blipFill>
        <p:spPr>
          <a:xfrm>
            <a:off x="0" y="136763"/>
            <a:ext cx="12192000" cy="6584474"/>
          </a:xfrm>
          <a:prstGeom prst="rect">
            <a:avLst/>
          </a:prstGeom>
        </p:spPr>
      </p:pic>
    </p:spTree>
    <p:extLst>
      <p:ext uri="{BB962C8B-B14F-4D97-AF65-F5344CB8AC3E}">
        <p14:creationId xmlns:p14="http://schemas.microsoft.com/office/powerpoint/2010/main" val="142710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21FB8-6BF9-B885-620E-7E7050C9BDBA}"/>
              </a:ext>
            </a:extLst>
          </p:cNvPr>
          <p:cNvPicPr>
            <a:picLocks noChangeAspect="1"/>
          </p:cNvPicPr>
          <p:nvPr/>
        </p:nvPicPr>
        <p:blipFill>
          <a:blip r:embed="rId2"/>
          <a:stretch>
            <a:fillRect/>
          </a:stretch>
        </p:blipFill>
        <p:spPr>
          <a:xfrm>
            <a:off x="0" y="178601"/>
            <a:ext cx="12192000" cy="6500797"/>
          </a:xfrm>
          <a:prstGeom prst="rect">
            <a:avLst/>
          </a:prstGeom>
        </p:spPr>
      </p:pic>
    </p:spTree>
    <p:extLst>
      <p:ext uri="{BB962C8B-B14F-4D97-AF65-F5344CB8AC3E}">
        <p14:creationId xmlns:p14="http://schemas.microsoft.com/office/powerpoint/2010/main" val="379346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087DDB-7BB4-A4EC-C778-5E249AC2E7CE}"/>
              </a:ext>
            </a:extLst>
          </p:cNvPr>
          <p:cNvPicPr>
            <a:picLocks noChangeAspect="1"/>
          </p:cNvPicPr>
          <p:nvPr/>
        </p:nvPicPr>
        <p:blipFill>
          <a:blip r:embed="rId2"/>
          <a:stretch>
            <a:fillRect/>
          </a:stretch>
        </p:blipFill>
        <p:spPr>
          <a:xfrm>
            <a:off x="0" y="778911"/>
            <a:ext cx="12192000" cy="5300177"/>
          </a:xfrm>
          <a:prstGeom prst="rect">
            <a:avLst/>
          </a:prstGeom>
        </p:spPr>
      </p:pic>
    </p:spTree>
    <p:extLst>
      <p:ext uri="{BB962C8B-B14F-4D97-AF65-F5344CB8AC3E}">
        <p14:creationId xmlns:p14="http://schemas.microsoft.com/office/powerpoint/2010/main" val="86355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AF60E2-55D9-0761-0FA7-4E458CBC0604}"/>
              </a:ext>
            </a:extLst>
          </p:cNvPr>
          <p:cNvPicPr>
            <a:picLocks noChangeAspect="1"/>
          </p:cNvPicPr>
          <p:nvPr/>
        </p:nvPicPr>
        <p:blipFill>
          <a:blip r:embed="rId2"/>
          <a:stretch>
            <a:fillRect/>
          </a:stretch>
        </p:blipFill>
        <p:spPr>
          <a:xfrm>
            <a:off x="0" y="110023"/>
            <a:ext cx="12192000" cy="6637954"/>
          </a:xfrm>
          <a:prstGeom prst="rect">
            <a:avLst/>
          </a:prstGeom>
        </p:spPr>
      </p:pic>
    </p:spTree>
    <p:extLst>
      <p:ext uri="{BB962C8B-B14F-4D97-AF65-F5344CB8AC3E}">
        <p14:creationId xmlns:p14="http://schemas.microsoft.com/office/powerpoint/2010/main" val="335106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0EC390-A113-4013-41F3-2CC2327A3FD6}"/>
              </a:ext>
            </a:extLst>
          </p:cNvPr>
          <p:cNvSpPr txBox="1"/>
          <p:nvPr/>
        </p:nvSpPr>
        <p:spPr>
          <a:xfrm>
            <a:off x="313267" y="692515"/>
            <a:ext cx="11370733" cy="5816977"/>
          </a:xfrm>
          <a:prstGeom prst="rect">
            <a:avLst/>
          </a:prstGeom>
          <a:noFill/>
        </p:spPr>
        <p:txBody>
          <a:bodyPr wrap="square">
            <a:spAutoFit/>
          </a:bodyPr>
          <a:lstStyle/>
          <a:p>
            <a:pPr marL="0" marR="0" algn="just">
              <a:spcBef>
                <a:spcPts val="0"/>
              </a:spcBef>
              <a:spcAft>
                <a:spcPts val="0"/>
              </a:spcAft>
            </a:pPr>
            <a:r>
              <a:rPr lang="en-US" sz="1600" dirty="0">
                <a:solidFill>
                  <a:srgbClr val="0E101A"/>
                </a:solidFill>
                <a:effectLst/>
                <a:latin typeface="Montserrat" panose="00000500000000000000" pitchFamily="2" charset="0"/>
                <a:ea typeface="Montserrat" panose="00000500000000000000" pitchFamily="2" charset="0"/>
                <a:cs typeface="Montserrat" panose="00000500000000000000" pitchFamily="2" charset="0"/>
              </a:rPr>
              <a:t>Success Stories </a:t>
            </a:r>
            <a:endParaRPr lang="en-US" sz="1600"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600" u="none" strike="noStrike"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Through the workshop hosted by Social Contract in September, research and workforce ecosystem partners had the opportunity to meet and learn about the progress of each project workstream and hear the findings that have been developed in the reports that are complete. In addition to the awardees, the DOL, Spur Impact and EDA were able to participate. The awardees and other workforce partners began to connect the projects to build a larger picture of equity in the workforce in Delaware and explored remaining questions about the landscape that need to be addressed in order to fully understand the current state of equity in employment across the state. </a:t>
            </a:r>
            <a:endParaRPr lang="en-US" sz="1600" u="none" strike="noStrike"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600" u="none" strike="noStrike"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Social Contract hired and trained 5 Community Workforce Coordinators, with a great depth of social capital within Delaware communities. The CWCs have already made great strides in connecting with local communities, identifying local events and building relationships to more effectively deploy the skills assessment survey and build trust within their communities.</a:t>
            </a:r>
            <a:endParaRPr lang="en-US" sz="1600" u="none" strike="noStrike"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600" u="none" strike="noStrike"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Tech Impact was able to fully digitalize the surveying experience and increase the reach and security measures of the data collection process. TI also redefined Promise Communities at a more granular level, revealing variable specific regions of differential need otherwise missed by viewing outcomes at a higher level. </a:t>
            </a:r>
            <a:endParaRPr lang="en-US" sz="1600" u="none" strike="noStrike"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600" u="none" strike="noStrike"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The depth of the EDSi report has elicited substantial interest and feedback, and new awareness of best practices. There is excitement around the opportunities to apply the findings to generate greater usage of supportive services and improved outcomes.</a:t>
            </a:r>
            <a:endParaRPr lang="en-US" sz="1600" u="none" strike="noStrike" dirty="0">
              <a:effectLst/>
              <a:latin typeface="Calibri" panose="020F0502020204030204" pitchFamily="34" charset="0"/>
              <a:ea typeface="Calibri" panose="020F0502020204030204" pitchFamily="34" charset="0"/>
            </a:endParaRPr>
          </a:p>
          <a:p>
            <a:pPr marL="342900" marR="0" lvl="0" indent="-342900" algn="just">
              <a:spcBef>
                <a:spcPts val="0"/>
              </a:spcBef>
              <a:spcAft>
                <a:spcPts val="0"/>
              </a:spcAft>
              <a:buFont typeface="Symbol" panose="05050102010706020507" pitchFamily="18" charset="2"/>
              <a:buChar char="-"/>
            </a:pPr>
            <a:r>
              <a:rPr lang="en-US" sz="1600" u="none" strike="noStrike" dirty="0">
                <a:solidFill>
                  <a:srgbClr val="1E2023"/>
                </a:solidFill>
                <a:effectLst/>
                <a:latin typeface="Montserrat" panose="00000500000000000000" pitchFamily="2" charset="0"/>
                <a:ea typeface="Montserrat" panose="00000500000000000000" pitchFamily="2" charset="0"/>
                <a:cs typeface="Montserrat" panose="00000500000000000000" pitchFamily="2" charset="0"/>
              </a:rPr>
              <a:t>The University of Delaware was able to organize 10+ years of workforce policies, helping the DWDB uncover policies that need to be updated to better serve Delawareans. The policy review was also able to shine a light on the Governor’s Reserve fund so the DWDB can utilize it effectively.</a:t>
            </a:r>
            <a:endParaRPr lang="en-US" sz="1600" u="none" strike="noStrike"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2000" dirty="0">
                <a:solidFill>
                  <a:srgbClr val="0E101A"/>
                </a:solidFill>
                <a:effectLst/>
                <a:latin typeface="Montserrat" panose="00000500000000000000" pitchFamily="2" charset="0"/>
                <a:ea typeface="Montserrat" panose="00000500000000000000" pitchFamily="2" charset="0"/>
                <a:cs typeface="Montserrat" panose="00000500000000000000" pitchFamily="2" charset="0"/>
              </a:rPr>
              <a:t> </a:t>
            </a:r>
            <a:endParaRPr lang="en-US"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80230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556</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Montserrat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Staib, Joanna (DOL)</dc:creator>
  <cp:lastModifiedBy>Staib, Joanna (DOL)</cp:lastModifiedBy>
  <cp:revision>2</cp:revision>
  <dcterms:created xsi:type="dcterms:W3CDTF">2023-12-19T21:03:39Z</dcterms:created>
  <dcterms:modified xsi:type="dcterms:W3CDTF">2023-12-19T21:15:30Z</dcterms:modified>
</cp:coreProperties>
</file>